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8"/>
  </p:notesMasterIdLst>
  <p:sldIdLst>
    <p:sldId id="2436" r:id="rId5"/>
    <p:sldId id="261" r:id="rId6"/>
    <p:sldId id="2462" r:id="rId7"/>
    <p:sldId id="2456" r:id="rId8"/>
    <p:sldId id="2460" r:id="rId9"/>
    <p:sldId id="2458" r:id="rId10"/>
    <p:sldId id="2452" r:id="rId11"/>
    <p:sldId id="2465" r:id="rId12"/>
    <p:sldId id="2455" r:id="rId13"/>
    <p:sldId id="2457" r:id="rId14"/>
    <p:sldId id="260" r:id="rId15"/>
    <p:sldId id="2466" r:id="rId16"/>
    <p:sldId id="24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383"/>
    <a:srgbClr val="92B2D1"/>
    <a:srgbClr val="F5B283"/>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4" autoAdjust="0"/>
    <p:restoredTop sz="94643"/>
  </p:normalViewPr>
  <p:slideViewPr>
    <p:cSldViewPr snapToGrid="0" snapToObjects="1">
      <p:cViewPr varScale="1">
        <p:scale>
          <a:sx n="175" d="100"/>
          <a:sy n="175" d="100"/>
        </p:scale>
        <p:origin x="6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6564F-7BD3-E74B-9817-2CF6D1F7B54B}"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EC157-01FF-9443-B2A6-F13FAEDD59C2}" type="slidenum">
              <a:rPr lang="en-US" smtClean="0"/>
              <a:t>‹#›</a:t>
            </a:fld>
            <a:endParaRPr lang="en-US"/>
          </a:p>
        </p:txBody>
      </p:sp>
    </p:spTree>
    <p:extLst>
      <p:ext uri="{BB962C8B-B14F-4D97-AF65-F5344CB8AC3E}">
        <p14:creationId xmlns:p14="http://schemas.microsoft.com/office/powerpoint/2010/main" val="223019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AC-4 opens the door to ATSC-3.0 markets</a:t>
            </a:r>
          </a:p>
          <a:p>
            <a:endParaRPr lang="en-US" dirty="0"/>
          </a:p>
        </p:txBody>
      </p:sp>
      <p:sp>
        <p:nvSpPr>
          <p:cNvPr id="4" name="Slide Number Placeholder 3"/>
          <p:cNvSpPr>
            <a:spLocks noGrp="1"/>
          </p:cNvSpPr>
          <p:nvPr>
            <p:ph type="sldNum" sz="quarter" idx="5"/>
          </p:nvPr>
        </p:nvSpPr>
        <p:spPr/>
        <p:txBody>
          <a:bodyPr/>
          <a:lstStyle/>
          <a:p>
            <a:fld id="{FBFEC157-01FF-9443-B2A6-F13FAEDD59C2}" type="slidenum">
              <a:rPr lang="en-US" smtClean="0"/>
              <a:t>7</a:t>
            </a:fld>
            <a:endParaRPr lang="en-US"/>
          </a:p>
        </p:txBody>
      </p:sp>
    </p:spTree>
    <p:extLst>
      <p:ext uri="{BB962C8B-B14F-4D97-AF65-F5344CB8AC3E}">
        <p14:creationId xmlns:p14="http://schemas.microsoft.com/office/powerpoint/2010/main" val="143508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CA" sz="1600"/>
              <a:t>Broadcast Audio Processor (BAP)</a:t>
            </a:r>
          </a:p>
          <a:p>
            <a:pPr marL="1200150" lvl="2" indent="-285750">
              <a:buFont typeface="Courier New" panose="02070309020205020404" pitchFamily="49" charset="0"/>
              <a:buChar char="o"/>
            </a:pPr>
            <a:r>
              <a:rPr lang="en-CA" sz="1600"/>
              <a:t>Initial release </a:t>
            </a:r>
          </a:p>
          <a:p>
            <a:pPr marL="1657350" lvl="3" indent="-285750">
              <a:buFont typeface="Courier New" panose="02070309020205020404" pitchFamily="49" charset="0"/>
              <a:buChar char="o"/>
            </a:pPr>
            <a:r>
              <a:rPr lang="en-CA" sz="1600"/>
              <a:t>SDI in/out; Audio shuffling; RTLL; Nielsen Watermarking; AC3 encoding</a:t>
            </a:r>
          </a:p>
          <a:p>
            <a:pPr lvl="3"/>
            <a:endParaRPr lang="en-CA" sz="1600"/>
          </a:p>
          <a:p>
            <a:pPr marL="1200150" lvl="2" indent="-285750">
              <a:buFont typeface="Courier New" panose="02070309020205020404" pitchFamily="49" charset="0"/>
              <a:buChar char="o"/>
            </a:pPr>
            <a:r>
              <a:rPr lang="en-CA" sz="1600"/>
              <a:t>ATSC-3.0 release </a:t>
            </a:r>
          </a:p>
          <a:p>
            <a:pPr marL="1657350" lvl="3" indent="-285750">
              <a:buFont typeface="Courier New" panose="02070309020205020404" pitchFamily="49" charset="0"/>
              <a:buChar char="o"/>
            </a:pPr>
            <a:r>
              <a:rPr lang="en-CA" sz="1600"/>
              <a:t>Dolby AC-4, Verance Watermarking, Kantar*, Dolby AC-3/Ac-4 decoding</a:t>
            </a:r>
          </a:p>
          <a:p>
            <a:pPr lvl="3"/>
            <a:endParaRPr lang="en-CA" sz="1600"/>
          </a:p>
          <a:p>
            <a:pPr marL="1200150" lvl="2" indent="-285750">
              <a:buFont typeface="Courier New" panose="02070309020205020404" pitchFamily="49" charset="0"/>
              <a:buChar char="o"/>
            </a:pPr>
            <a:r>
              <a:rPr lang="en-CA" sz="1600"/>
              <a:t>Watermarking Decoding </a:t>
            </a:r>
          </a:p>
          <a:p>
            <a:pPr marL="1657350" lvl="3" indent="-285750">
              <a:buFont typeface="Courier New" panose="02070309020205020404" pitchFamily="49" charset="0"/>
              <a:buChar char="o"/>
            </a:pPr>
            <a:r>
              <a:rPr lang="en-CA" sz="1600"/>
              <a:t>NWD-IP, Verance decoder*, Kantar decoder* </a:t>
            </a:r>
          </a:p>
          <a:p>
            <a:pPr lvl="3"/>
            <a:endParaRPr lang="en-CA" sz="1600"/>
          </a:p>
          <a:p>
            <a:pPr marL="1200150" lvl="2" indent="-285750">
              <a:buFont typeface="Courier New" panose="02070309020205020404" pitchFamily="49" charset="0"/>
              <a:buChar char="o"/>
            </a:pPr>
            <a:r>
              <a:rPr lang="en-CA" sz="1600"/>
              <a:t>Basic IP release</a:t>
            </a:r>
          </a:p>
          <a:p>
            <a:pPr marL="1657350" lvl="3" indent="-285750">
              <a:buFont typeface="Courier New" panose="02070309020205020404" pitchFamily="49" charset="0"/>
              <a:buChar char="o"/>
            </a:pPr>
            <a:r>
              <a:rPr lang="en-CA" sz="1600"/>
              <a:t>2110-30/31 </a:t>
            </a:r>
          </a:p>
          <a:p>
            <a:pPr lvl="3"/>
            <a:endParaRPr lang="en-CA" sz="1600"/>
          </a:p>
          <a:p>
            <a:pPr marL="1200150" lvl="2" indent="-285750">
              <a:buFont typeface="Courier New" panose="02070309020205020404" pitchFamily="49" charset="0"/>
              <a:buChar char="o"/>
            </a:pPr>
            <a:r>
              <a:rPr lang="en-CA" sz="1600"/>
              <a:t>Full IP release</a:t>
            </a:r>
          </a:p>
          <a:p>
            <a:pPr marL="1657350" lvl="3" indent="-285750">
              <a:buFont typeface="Courier New" panose="02070309020205020404" pitchFamily="49" charset="0"/>
              <a:buChar char="o"/>
            </a:pPr>
            <a:r>
              <a:rPr lang="en-CA" sz="1600"/>
              <a:t>JPEG-XS*</a:t>
            </a:r>
          </a:p>
          <a:p>
            <a:pPr marL="1657350" lvl="3" indent="-285750">
              <a:buFont typeface="Courier New" panose="02070309020205020404" pitchFamily="49" charset="0"/>
              <a:buChar char="o"/>
            </a:pPr>
            <a:r>
              <a:rPr lang="en-CA" sz="1600"/>
              <a:t>2110-20, 2110-40, 2110-22*</a:t>
            </a:r>
          </a:p>
          <a:p>
            <a:pPr lvl="3"/>
            <a:r>
              <a:rPr lang="en-CA" sz="1600"/>
              <a:t>Ads insertion triggers</a:t>
            </a:r>
          </a:p>
          <a:p>
            <a:endParaRPr lang="en-CA"/>
          </a:p>
        </p:txBody>
      </p:sp>
      <p:sp>
        <p:nvSpPr>
          <p:cNvPr id="4" name="Slide Number Placeholder 3"/>
          <p:cNvSpPr>
            <a:spLocks noGrp="1"/>
          </p:cNvSpPr>
          <p:nvPr>
            <p:ph type="sldNum" sz="quarter" idx="5"/>
          </p:nvPr>
        </p:nvSpPr>
        <p:spPr/>
        <p:txBody>
          <a:bodyPr/>
          <a:lstStyle/>
          <a:p>
            <a:fld id="{7C6FC262-BD40-094D-952D-A7C58E4627F1}" type="slidenum">
              <a:rPr lang="en-US" smtClean="0"/>
              <a:t>8</a:t>
            </a:fld>
            <a:endParaRPr lang="en-US"/>
          </a:p>
        </p:txBody>
      </p:sp>
    </p:spTree>
    <p:extLst>
      <p:ext uri="{BB962C8B-B14F-4D97-AF65-F5344CB8AC3E}">
        <p14:creationId xmlns:p14="http://schemas.microsoft.com/office/powerpoint/2010/main" val="345597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Sans-Serif"/>
              <a:buChar char="•"/>
            </a:pPr>
            <a:r>
              <a:rPr lang="en-US"/>
              <a:t>MX Limiter</a:t>
            </a:r>
            <a:r>
              <a:rPr lang="en-CA"/>
              <a:t> </a:t>
            </a:r>
            <a:endParaRPr lang="en-US"/>
          </a:p>
          <a:p>
            <a:pPr marL="285750" indent="-285750">
              <a:spcAft>
                <a:spcPts val="600"/>
              </a:spcAft>
              <a:buFont typeface="Arial,Sans-Serif"/>
              <a:buChar char="•"/>
            </a:pPr>
            <a:r>
              <a:rPr lang="en-CA"/>
              <a:t>FM &amp; Digital Radio Processing</a:t>
            </a:r>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BFEC157-01FF-9443-B2A6-F13FAEDD59C2}" type="slidenum">
              <a:rPr lang="en-US" smtClean="0"/>
              <a:t>13</a:t>
            </a:fld>
            <a:endParaRPr lang="en-US"/>
          </a:p>
        </p:txBody>
      </p:sp>
    </p:spTree>
    <p:extLst>
      <p:ext uri="{BB962C8B-B14F-4D97-AF65-F5344CB8AC3E}">
        <p14:creationId xmlns:p14="http://schemas.microsoft.com/office/powerpoint/2010/main" val="3824383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62615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Table Light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21" name="Text Placeholder 6">
            <a:extLst>
              <a:ext uri="{FF2B5EF4-FFF2-40B4-BE49-F238E27FC236}">
                <a16:creationId xmlns:a16="http://schemas.microsoft.com/office/drawing/2014/main" id="{F3F51A64-D188-494A-9F4D-F9360335806C}"/>
              </a:ext>
            </a:extLst>
          </p:cNvPr>
          <p:cNvSpPr>
            <a:spLocks noGrp="1"/>
          </p:cNvSpPr>
          <p:nvPr>
            <p:ph type="body" sz="quarter" idx="3"/>
          </p:nvPr>
        </p:nvSpPr>
        <p:spPr>
          <a:xfrm>
            <a:off x="6176958" y="1492283"/>
            <a:ext cx="5566272" cy="823912"/>
          </a:xfrm>
          <a:prstGeom prst="rect">
            <a:avLst/>
          </a:prstGeom>
        </p:spPr>
        <p:txBody>
          <a:bodyPr/>
          <a:lstStyle>
            <a:lvl1pPr marL="0" indent="0">
              <a:buNone/>
              <a:defRPr b="1" i="0">
                <a:solidFill>
                  <a:schemeClr val="tx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22" name="Content Placeholder 7">
            <a:extLst>
              <a:ext uri="{FF2B5EF4-FFF2-40B4-BE49-F238E27FC236}">
                <a16:creationId xmlns:a16="http://schemas.microsoft.com/office/drawing/2014/main" id="{85E13689-E392-FB46-953A-2CCF334D0A72}"/>
              </a:ext>
            </a:extLst>
          </p:cNvPr>
          <p:cNvSpPr>
            <a:spLocks noGrp="1"/>
          </p:cNvSpPr>
          <p:nvPr>
            <p:ph sz="quarter" idx="4"/>
          </p:nvPr>
        </p:nvSpPr>
        <p:spPr>
          <a:xfrm>
            <a:off x="6176958" y="2361276"/>
            <a:ext cx="5566272" cy="3589326"/>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itle 1">
            <a:extLst>
              <a:ext uri="{FF2B5EF4-FFF2-40B4-BE49-F238E27FC236}">
                <a16:creationId xmlns:a16="http://schemas.microsoft.com/office/drawing/2014/main" id="{59375397-7A40-3549-A3CE-007C5263066E}"/>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24" name="Text Placeholder 6">
            <a:extLst>
              <a:ext uri="{FF2B5EF4-FFF2-40B4-BE49-F238E27FC236}">
                <a16:creationId xmlns:a16="http://schemas.microsoft.com/office/drawing/2014/main" id="{1509DB3A-B33B-B64E-82A5-D012DE136040}"/>
              </a:ext>
            </a:extLst>
          </p:cNvPr>
          <p:cNvSpPr>
            <a:spLocks noGrp="1"/>
          </p:cNvSpPr>
          <p:nvPr>
            <p:ph type="body" sz="quarter" idx="13"/>
          </p:nvPr>
        </p:nvSpPr>
        <p:spPr>
          <a:xfrm>
            <a:off x="430427" y="1492283"/>
            <a:ext cx="5565424" cy="823912"/>
          </a:xfrm>
          <a:prstGeom prst="rect">
            <a:avLst/>
          </a:prstGeom>
        </p:spPr>
        <p:txBody>
          <a:bodyPr/>
          <a:lstStyle>
            <a:lvl1pPr marL="0" indent="0">
              <a:buNone/>
              <a:defRPr b="1" i="0">
                <a:solidFill>
                  <a:schemeClr val="tx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25" name="Content Placeholder 7">
            <a:extLst>
              <a:ext uri="{FF2B5EF4-FFF2-40B4-BE49-F238E27FC236}">
                <a16:creationId xmlns:a16="http://schemas.microsoft.com/office/drawing/2014/main" id="{98BDBE83-66AB-E34D-9E6F-2B0E49092500}"/>
              </a:ext>
            </a:extLst>
          </p:cNvPr>
          <p:cNvSpPr>
            <a:spLocks noGrp="1"/>
          </p:cNvSpPr>
          <p:nvPr>
            <p:ph sz="quarter" idx="14"/>
          </p:nvPr>
        </p:nvSpPr>
        <p:spPr>
          <a:xfrm>
            <a:off x="430427" y="2361276"/>
            <a:ext cx="5565424" cy="3589326"/>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203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Dark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DFB55B-F2F7-3D4C-8F08-2BDC72C33CCC}"/>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83627DEB-3DE8-2A47-934A-3C89C3AEABEB}"/>
              </a:ext>
            </a:extLst>
          </p:cNvPr>
          <p:cNvSpPr>
            <a:spLocks noGrp="1"/>
          </p:cNvSpPr>
          <p:nvPr>
            <p:ph type="title" hasCustomPrompt="1"/>
          </p:nvPr>
        </p:nvSpPr>
        <p:spPr>
          <a:xfrm>
            <a:off x="430426" y="250031"/>
            <a:ext cx="11312801"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7" name="Content Placeholder 2">
            <a:extLst>
              <a:ext uri="{FF2B5EF4-FFF2-40B4-BE49-F238E27FC236}">
                <a16:creationId xmlns:a16="http://schemas.microsoft.com/office/drawing/2014/main" id="{EF287533-3F98-1347-8621-7711551F5413}"/>
              </a:ext>
            </a:extLst>
          </p:cNvPr>
          <p:cNvSpPr>
            <a:spLocks noGrp="1"/>
          </p:cNvSpPr>
          <p:nvPr>
            <p:ph idx="1"/>
          </p:nvPr>
        </p:nvSpPr>
        <p:spPr>
          <a:xfrm>
            <a:off x="430426" y="1488987"/>
            <a:ext cx="11312801" cy="4458318"/>
          </a:xfrm>
          <a:prstGeom prst="rect">
            <a:avLst/>
          </a:prstGeom>
        </p:spPr>
        <p:txBody>
          <a:bodyPr>
            <a:normAutofit/>
          </a:bodyPr>
          <a:lstStyle>
            <a:lvl1pPr marL="228600" indent="-228600">
              <a:buFont typeface="Wingdings" pitchFamily="2" charset="2"/>
              <a:buChar char="§"/>
              <a:defRPr sz="2800">
                <a:solidFill>
                  <a:schemeClr val="bg1"/>
                </a:solidFill>
              </a:defRPr>
            </a:lvl1pPr>
            <a:lvl2pPr marL="685800" indent="-228600">
              <a:buFont typeface="Wingdings" pitchFamily="2" charset="2"/>
              <a:buChar char="§"/>
              <a:defRPr sz="2400">
                <a:solidFill>
                  <a:schemeClr val="bg1"/>
                </a:solidFill>
              </a:defRPr>
            </a:lvl2pPr>
            <a:lvl3pPr marL="1143000" indent="-228600">
              <a:buFont typeface="Wingdings" pitchFamily="2" charset="2"/>
              <a:buChar char="§"/>
              <a:defRPr sz="20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6895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 Content Dark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Content Placeholder 2">
            <a:extLst>
              <a:ext uri="{FF2B5EF4-FFF2-40B4-BE49-F238E27FC236}">
                <a16:creationId xmlns:a16="http://schemas.microsoft.com/office/drawing/2014/main" id="{7D4D86F6-4DCD-E247-B917-EC9985708D6F}"/>
              </a:ext>
            </a:extLst>
          </p:cNvPr>
          <p:cNvSpPr>
            <a:spLocks noGrp="1"/>
          </p:cNvSpPr>
          <p:nvPr>
            <p:ph idx="1"/>
          </p:nvPr>
        </p:nvSpPr>
        <p:spPr>
          <a:xfrm>
            <a:off x="431275" y="1492283"/>
            <a:ext cx="5565424" cy="4458318"/>
          </a:xfrm>
          <a:prstGeom prst="rect">
            <a:avLst/>
          </a:prstGeom>
        </p:spPr>
        <p:txBody>
          <a:bodyPr>
            <a:normAutofit/>
          </a:bodyPr>
          <a:lstStyle>
            <a:lvl1pPr marL="228600" indent="-228600">
              <a:buFont typeface="Wingdings" pitchFamily="2" charset="2"/>
              <a:buChar char="§"/>
              <a:defRPr sz="2800">
                <a:solidFill>
                  <a:schemeClr val="bg1"/>
                </a:solidFill>
              </a:defRPr>
            </a:lvl1pPr>
            <a:lvl2pPr marL="685800" indent="-228600">
              <a:buFont typeface="Wingdings" pitchFamily="2" charset="2"/>
              <a:buChar char="§"/>
              <a:defRPr sz="2400">
                <a:solidFill>
                  <a:schemeClr val="bg1"/>
                </a:solidFill>
              </a:defRPr>
            </a:lvl2pPr>
            <a:lvl3pPr marL="1143000" indent="-228600">
              <a:buFont typeface="Wingdings" pitchFamily="2" charset="2"/>
              <a:buChar char="§"/>
              <a:defRPr sz="20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6FA8505C-0987-3C45-8BBC-490D1714CF82}"/>
              </a:ext>
            </a:extLst>
          </p:cNvPr>
          <p:cNvSpPr>
            <a:spLocks noGrp="1"/>
          </p:cNvSpPr>
          <p:nvPr>
            <p:ph idx="13"/>
          </p:nvPr>
        </p:nvSpPr>
        <p:spPr>
          <a:xfrm>
            <a:off x="6177805" y="1492283"/>
            <a:ext cx="5565424" cy="4458318"/>
          </a:xfrm>
          <a:prstGeom prst="rect">
            <a:avLst/>
          </a:prstGeom>
        </p:spPr>
        <p:txBody>
          <a:bodyPr>
            <a:normAutofit/>
          </a:bodyPr>
          <a:lstStyle>
            <a:lvl1pPr marL="228600" indent="-228600">
              <a:buFont typeface="Wingdings" pitchFamily="2" charset="2"/>
              <a:buChar char="§"/>
              <a:defRPr sz="2800">
                <a:solidFill>
                  <a:schemeClr val="bg1"/>
                </a:solidFill>
              </a:defRPr>
            </a:lvl1pPr>
            <a:lvl2pPr marL="685800" indent="-228600">
              <a:buFont typeface="Wingdings" pitchFamily="2" charset="2"/>
              <a:buChar char="§"/>
              <a:defRPr sz="2400">
                <a:solidFill>
                  <a:schemeClr val="bg1"/>
                </a:solidFill>
              </a:defRPr>
            </a:lvl2pPr>
            <a:lvl3pPr marL="1143000" indent="-228600">
              <a:buFont typeface="Wingdings" pitchFamily="2" charset="2"/>
              <a:buChar char="§"/>
              <a:defRPr sz="20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F9B2EDA8-1634-5E40-95BC-58B698C4790F}"/>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Tree>
    <p:extLst>
      <p:ext uri="{BB962C8B-B14F-4D97-AF65-F5344CB8AC3E}">
        <p14:creationId xmlns:p14="http://schemas.microsoft.com/office/powerpoint/2010/main" val="308291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Table Dark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A56D55-9395-2648-BEAA-395961645F8D}"/>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25" name="Text Placeholder 6">
            <a:extLst>
              <a:ext uri="{FF2B5EF4-FFF2-40B4-BE49-F238E27FC236}">
                <a16:creationId xmlns:a16="http://schemas.microsoft.com/office/drawing/2014/main" id="{41C37A25-F416-CA40-8CEB-2BD8DDF96FC2}"/>
              </a:ext>
            </a:extLst>
          </p:cNvPr>
          <p:cNvSpPr>
            <a:spLocks noGrp="1"/>
          </p:cNvSpPr>
          <p:nvPr>
            <p:ph type="body" sz="quarter" idx="3"/>
          </p:nvPr>
        </p:nvSpPr>
        <p:spPr>
          <a:xfrm>
            <a:off x="6176958" y="1492283"/>
            <a:ext cx="5566272" cy="823912"/>
          </a:xfrm>
          <a:prstGeom prst="rect">
            <a:avLst/>
          </a:prstGeom>
        </p:spPr>
        <p:txBody>
          <a:bodyPr/>
          <a:lstStyle>
            <a:lvl1pPr marL="0" indent="0">
              <a:buNone/>
              <a:defRPr b="1" i="0">
                <a:solidFill>
                  <a:schemeClr val="bg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26" name="Content Placeholder 7">
            <a:extLst>
              <a:ext uri="{FF2B5EF4-FFF2-40B4-BE49-F238E27FC236}">
                <a16:creationId xmlns:a16="http://schemas.microsoft.com/office/drawing/2014/main" id="{8B9C0466-BD78-EE4F-B01D-969FE75E7154}"/>
              </a:ext>
            </a:extLst>
          </p:cNvPr>
          <p:cNvSpPr>
            <a:spLocks noGrp="1"/>
          </p:cNvSpPr>
          <p:nvPr>
            <p:ph sz="quarter" idx="4"/>
          </p:nvPr>
        </p:nvSpPr>
        <p:spPr>
          <a:xfrm>
            <a:off x="6176958" y="2361276"/>
            <a:ext cx="5566272" cy="3589326"/>
          </a:xfrm>
          <a:prstGeom prst="rect">
            <a:avLst/>
          </a:prstGeom>
        </p:spPr>
        <p:txBody>
          <a:bodyPr/>
          <a:lstStyle>
            <a:lvl1pPr marL="228600" indent="-228600">
              <a:buFont typeface="Wingdings" pitchFamily="2" charset="2"/>
              <a:buChar char="§"/>
              <a:defRPr>
                <a:solidFill>
                  <a:schemeClr val="bg1"/>
                </a:solidFill>
              </a:defRPr>
            </a:lvl1pPr>
            <a:lvl2pPr marL="685800" indent="-228600">
              <a:buFont typeface="Wingdings" pitchFamily="2" charset="2"/>
              <a:buChar char="§"/>
              <a:defRPr>
                <a:solidFill>
                  <a:schemeClr val="bg1"/>
                </a:solidFill>
              </a:defRPr>
            </a:lvl2pPr>
            <a:lvl3pPr marL="1143000" indent="-228600">
              <a:buFont typeface="Wingdings" pitchFamily="2" charset="2"/>
              <a:buChar char="§"/>
              <a:defRPr>
                <a:solidFill>
                  <a:schemeClr val="bg1"/>
                </a:solidFill>
              </a:defRPr>
            </a:lvl3pPr>
            <a:lvl4pPr marL="1600200" indent="-2286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itle 1">
            <a:extLst>
              <a:ext uri="{FF2B5EF4-FFF2-40B4-BE49-F238E27FC236}">
                <a16:creationId xmlns:a16="http://schemas.microsoft.com/office/drawing/2014/main" id="{BF0DEC93-227A-6446-B72A-433106EC80FC}"/>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28" name="Text Placeholder 6">
            <a:extLst>
              <a:ext uri="{FF2B5EF4-FFF2-40B4-BE49-F238E27FC236}">
                <a16:creationId xmlns:a16="http://schemas.microsoft.com/office/drawing/2014/main" id="{CFDD1AA0-09DF-E740-A0B3-86BCE0878DC1}"/>
              </a:ext>
            </a:extLst>
          </p:cNvPr>
          <p:cNvSpPr>
            <a:spLocks noGrp="1"/>
          </p:cNvSpPr>
          <p:nvPr>
            <p:ph type="body" sz="quarter" idx="13"/>
          </p:nvPr>
        </p:nvSpPr>
        <p:spPr>
          <a:xfrm>
            <a:off x="430427" y="1492283"/>
            <a:ext cx="5565424" cy="823912"/>
          </a:xfrm>
          <a:prstGeom prst="rect">
            <a:avLst/>
          </a:prstGeom>
        </p:spPr>
        <p:txBody>
          <a:bodyPr/>
          <a:lstStyle>
            <a:lvl1pPr marL="0" indent="0">
              <a:buNone/>
              <a:defRPr b="1" i="0">
                <a:solidFill>
                  <a:schemeClr val="bg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29" name="Content Placeholder 7">
            <a:extLst>
              <a:ext uri="{FF2B5EF4-FFF2-40B4-BE49-F238E27FC236}">
                <a16:creationId xmlns:a16="http://schemas.microsoft.com/office/drawing/2014/main" id="{2942737D-F158-954B-B21C-7AA092EE2FCC}"/>
              </a:ext>
            </a:extLst>
          </p:cNvPr>
          <p:cNvSpPr>
            <a:spLocks noGrp="1"/>
          </p:cNvSpPr>
          <p:nvPr>
            <p:ph sz="quarter" idx="14"/>
          </p:nvPr>
        </p:nvSpPr>
        <p:spPr>
          <a:xfrm>
            <a:off x="430427" y="2361276"/>
            <a:ext cx="5565424" cy="3589326"/>
          </a:xfrm>
          <a:prstGeom prst="rect">
            <a:avLst/>
          </a:prstGeom>
        </p:spPr>
        <p:txBody>
          <a:bodyPr/>
          <a:lstStyle>
            <a:lvl1pPr marL="228600" indent="-228600">
              <a:buFont typeface="Wingdings" pitchFamily="2" charset="2"/>
              <a:buChar char="§"/>
              <a:defRPr>
                <a:solidFill>
                  <a:schemeClr val="bg1"/>
                </a:solidFill>
              </a:defRPr>
            </a:lvl1pPr>
            <a:lvl2pPr marL="685800" indent="-228600">
              <a:buFont typeface="Wingdings" pitchFamily="2" charset="2"/>
              <a:buChar char="§"/>
              <a:defRPr>
                <a:solidFill>
                  <a:schemeClr val="bg1"/>
                </a:solidFill>
              </a:defRPr>
            </a:lvl2pPr>
            <a:lvl3pPr marL="1143000" indent="-228600">
              <a:buFont typeface="Wingdings" pitchFamily="2" charset="2"/>
              <a:buChar char="§"/>
              <a:defRPr>
                <a:solidFill>
                  <a:schemeClr val="bg1"/>
                </a:solidFill>
              </a:defRPr>
            </a:lvl3pPr>
            <a:lvl4pPr marL="1600200" indent="-2286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893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Light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DFB55B-F2F7-3D4C-8F08-2BDC72C33CCC}"/>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2D3F1CA8-ECD2-F740-96E3-298F78C1D983}"/>
              </a:ext>
            </a:extLst>
          </p:cNvPr>
          <p:cNvSpPr>
            <a:spLocks noGrp="1"/>
          </p:cNvSpPr>
          <p:nvPr>
            <p:ph type="title" hasCustomPrompt="1"/>
          </p:nvPr>
        </p:nvSpPr>
        <p:spPr>
          <a:xfrm>
            <a:off x="430426" y="250031"/>
            <a:ext cx="11312801"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7" name="Content Placeholder 2">
            <a:extLst>
              <a:ext uri="{FF2B5EF4-FFF2-40B4-BE49-F238E27FC236}">
                <a16:creationId xmlns:a16="http://schemas.microsoft.com/office/drawing/2014/main" id="{F34E49BC-4E9C-3C42-8C6A-9E086BA096E8}"/>
              </a:ext>
            </a:extLst>
          </p:cNvPr>
          <p:cNvSpPr>
            <a:spLocks noGrp="1"/>
          </p:cNvSpPr>
          <p:nvPr>
            <p:ph idx="1"/>
          </p:nvPr>
        </p:nvSpPr>
        <p:spPr>
          <a:xfrm>
            <a:off x="430426" y="1488987"/>
            <a:ext cx="11312801" cy="4458318"/>
          </a:xfrm>
          <a:prstGeom prst="rect">
            <a:avLst/>
          </a:prstGeom>
        </p:spPr>
        <p:txBody>
          <a:bodyPr>
            <a:normAutofit/>
          </a:bodyPr>
          <a:lstStyle>
            <a:lvl1pPr marL="228600" indent="-228600">
              <a:buFont typeface="Wingdings" pitchFamily="2" charset="2"/>
              <a:buChar char="§"/>
              <a:defRPr sz="2800">
                <a:solidFill>
                  <a:schemeClr val="tx1"/>
                </a:solidFill>
              </a:defRPr>
            </a:lvl1pPr>
            <a:lvl2pPr marL="685800" indent="-228600">
              <a:buFont typeface="Wingdings" pitchFamily="2" charset="2"/>
              <a:buChar char="§"/>
              <a:defRPr sz="2400">
                <a:solidFill>
                  <a:schemeClr val="tx1"/>
                </a:solidFill>
              </a:defRPr>
            </a:lvl2pPr>
            <a:lvl3pPr marL="1143000" indent="-228600">
              <a:buFont typeface="Wingdings" pitchFamily="2" charset="2"/>
              <a:buChar char="§"/>
              <a:defRPr sz="2000">
                <a:solidFill>
                  <a:schemeClr val="tx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52271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 Content Light Light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Content Placeholder 2">
            <a:extLst>
              <a:ext uri="{FF2B5EF4-FFF2-40B4-BE49-F238E27FC236}">
                <a16:creationId xmlns:a16="http://schemas.microsoft.com/office/drawing/2014/main" id="{0943A0B0-A249-F546-AD75-328DB273B998}"/>
              </a:ext>
            </a:extLst>
          </p:cNvPr>
          <p:cNvSpPr>
            <a:spLocks noGrp="1"/>
          </p:cNvSpPr>
          <p:nvPr>
            <p:ph idx="1"/>
          </p:nvPr>
        </p:nvSpPr>
        <p:spPr>
          <a:xfrm>
            <a:off x="431275" y="1492283"/>
            <a:ext cx="5565424" cy="4458318"/>
          </a:xfrm>
          <a:prstGeom prst="rect">
            <a:avLst/>
          </a:prstGeom>
        </p:spPr>
        <p:txBody>
          <a:bodyPr>
            <a:normAutofit/>
          </a:bodyPr>
          <a:lstStyle>
            <a:lvl1pPr marL="228600" indent="-228600">
              <a:buFont typeface="Wingdings" pitchFamily="2" charset="2"/>
              <a:buChar char="§"/>
              <a:defRPr sz="2800">
                <a:solidFill>
                  <a:schemeClr val="tx1"/>
                </a:solidFill>
              </a:defRPr>
            </a:lvl1pPr>
            <a:lvl2pPr marL="685800" indent="-228600">
              <a:buFont typeface="Wingdings" pitchFamily="2" charset="2"/>
              <a:buChar char="§"/>
              <a:defRPr sz="2400">
                <a:solidFill>
                  <a:schemeClr val="tx1"/>
                </a:solidFill>
              </a:defRPr>
            </a:lvl2pPr>
            <a:lvl3pPr marL="1143000" indent="-228600">
              <a:buFont typeface="Wingdings" pitchFamily="2" charset="2"/>
              <a:buChar char="§"/>
              <a:defRPr sz="2000">
                <a:solidFill>
                  <a:schemeClr val="tx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21F533C6-5569-104E-B0C3-6A39F4B4A79B}"/>
              </a:ext>
            </a:extLst>
          </p:cNvPr>
          <p:cNvSpPr>
            <a:spLocks noGrp="1"/>
          </p:cNvSpPr>
          <p:nvPr>
            <p:ph idx="13"/>
          </p:nvPr>
        </p:nvSpPr>
        <p:spPr>
          <a:xfrm>
            <a:off x="6177805" y="1492283"/>
            <a:ext cx="5565424" cy="4458318"/>
          </a:xfrm>
          <a:prstGeom prst="rect">
            <a:avLst/>
          </a:prstGeom>
        </p:spPr>
        <p:txBody>
          <a:bodyPr>
            <a:normAutofit/>
          </a:bodyPr>
          <a:lstStyle>
            <a:lvl1pPr marL="228600" indent="-228600">
              <a:buFont typeface="Wingdings" pitchFamily="2" charset="2"/>
              <a:buChar char="§"/>
              <a:defRPr sz="2800">
                <a:solidFill>
                  <a:schemeClr val="tx1"/>
                </a:solidFill>
              </a:defRPr>
            </a:lvl1pPr>
            <a:lvl2pPr marL="685800" indent="-228600">
              <a:buFont typeface="Wingdings" pitchFamily="2" charset="2"/>
              <a:buChar char="§"/>
              <a:defRPr sz="2400">
                <a:solidFill>
                  <a:schemeClr val="tx1"/>
                </a:solidFill>
              </a:defRPr>
            </a:lvl2pPr>
            <a:lvl3pPr marL="1143000" indent="-228600">
              <a:buFont typeface="Wingdings" pitchFamily="2" charset="2"/>
              <a:buChar char="§"/>
              <a:defRPr sz="2000">
                <a:solidFill>
                  <a:schemeClr val="tx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9D39C731-911D-BF49-AA5C-950D67F13A80}"/>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Tree>
    <p:extLst>
      <p:ext uri="{BB962C8B-B14F-4D97-AF65-F5344CB8AC3E}">
        <p14:creationId xmlns:p14="http://schemas.microsoft.com/office/powerpoint/2010/main" val="386603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Table Light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A56D55-9395-2648-BEAA-395961645F8D}"/>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21" name="Text Placeholder 6">
            <a:extLst>
              <a:ext uri="{FF2B5EF4-FFF2-40B4-BE49-F238E27FC236}">
                <a16:creationId xmlns:a16="http://schemas.microsoft.com/office/drawing/2014/main" id="{97751F20-56F3-AE44-9B70-419C2D7AEE56}"/>
              </a:ext>
            </a:extLst>
          </p:cNvPr>
          <p:cNvSpPr>
            <a:spLocks noGrp="1"/>
          </p:cNvSpPr>
          <p:nvPr>
            <p:ph type="body" sz="quarter" idx="3"/>
          </p:nvPr>
        </p:nvSpPr>
        <p:spPr>
          <a:xfrm>
            <a:off x="6176958" y="1492283"/>
            <a:ext cx="5566272" cy="823912"/>
          </a:xfrm>
          <a:prstGeom prst="rect">
            <a:avLst/>
          </a:prstGeom>
        </p:spPr>
        <p:txBody>
          <a:bodyPr/>
          <a:lstStyle>
            <a:lvl1pPr marL="0" indent="0">
              <a:buNone/>
              <a:defRPr b="1" i="0">
                <a:solidFill>
                  <a:schemeClr val="tx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22" name="Content Placeholder 7">
            <a:extLst>
              <a:ext uri="{FF2B5EF4-FFF2-40B4-BE49-F238E27FC236}">
                <a16:creationId xmlns:a16="http://schemas.microsoft.com/office/drawing/2014/main" id="{D6AAF4C7-A974-DA4C-820B-F0B459206F00}"/>
              </a:ext>
            </a:extLst>
          </p:cNvPr>
          <p:cNvSpPr>
            <a:spLocks noGrp="1"/>
          </p:cNvSpPr>
          <p:nvPr>
            <p:ph sz="quarter" idx="4"/>
          </p:nvPr>
        </p:nvSpPr>
        <p:spPr>
          <a:xfrm>
            <a:off x="6176958" y="2361276"/>
            <a:ext cx="5566272" cy="3589326"/>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itle 1">
            <a:extLst>
              <a:ext uri="{FF2B5EF4-FFF2-40B4-BE49-F238E27FC236}">
                <a16:creationId xmlns:a16="http://schemas.microsoft.com/office/drawing/2014/main" id="{2C62EAE5-5B71-224D-BCD4-696432CA1E45}"/>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24" name="Text Placeholder 6">
            <a:extLst>
              <a:ext uri="{FF2B5EF4-FFF2-40B4-BE49-F238E27FC236}">
                <a16:creationId xmlns:a16="http://schemas.microsoft.com/office/drawing/2014/main" id="{987A0772-8391-FF40-AC79-89AA7C5B9CAD}"/>
              </a:ext>
            </a:extLst>
          </p:cNvPr>
          <p:cNvSpPr>
            <a:spLocks noGrp="1"/>
          </p:cNvSpPr>
          <p:nvPr>
            <p:ph type="body" sz="quarter" idx="13"/>
          </p:nvPr>
        </p:nvSpPr>
        <p:spPr>
          <a:xfrm>
            <a:off x="430427" y="1492283"/>
            <a:ext cx="5565424" cy="823912"/>
          </a:xfrm>
          <a:prstGeom prst="rect">
            <a:avLst/>
          </a:prstGeom>
        </p:spPr>
        <p:txBody>
          <a:bodyPr/>
          <a:lstStyle>
            <a:lvl1pPr marL="0" indent="0">
              <a:buNone/>
              <a:defRPr b="1" i="0">
                <a:solidFill>
                  <a:schemeClr val="tx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25" name="Content Placeholder 7">
            <a:extLst>
              <a:ext uri="{FF2B5EF4-FFF2-40B4-BE49-F238E27FC236}">
                <a16:creationId xmlns:a16="http://schemas.microsoft.com/office/drawing/2014/main" id="{DE89B888-7393-3E4E-83DF-0DC09AEADD89}"/>
              </a:ext>
            </a:extLst>
          </p:cNvPr>
          <p:cNvSpPr>
            <a:spLocks noGrp="1"/>
          </p:cNvSpPr>
          <p:nvPr>
            <p:ph sz="quarter" idx="14"/>
          </p:nvPr>
        </p:nvSpPr>
        <p:spPr>
          <a:xfrm>
            <a:off x="430427" y="2361276"/>
            <a:ext cx="5565424" cy="3589326"/>
          </a:xfrm>
          <a:prstGeom prst="rect">
            <a:avLst/>
          </a:prstGeom>
        </p:spPr>
        <p:txBody>
          <a:bodyPr/>
          <a:lstStyle>
            <a:lvl1pPr marL="228600" indent="-228600">
              <a:buFont typeface="Wingdings" pitchFamily="2" charset="2"/>
              <a:buChar char="§"/>
              <a:defRPr>
                <a:solidFill>
                  <a:schemeClr val="tx1"/>
                </a:solidFill>
              </a:defRPr>
            </a:lvl1pPr>
            <a:lvl2pPr marL="685800" indent="-22860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70953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On Dark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222735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On Light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3941063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On Light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157108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On Dark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9" name="Content Placeholder 2">
            <a:extLst>
              <a:ext uri="{FF2B5EF4-FFF2-40B4-BE49-F238E27FC236}">
                <a16:creationId xmlns:a16="http://schemas.microsoft.com/office/drawing/2014/main" id="{F0DE3932-1FBA-9B42-8A6B-9314A5B3FB7E}"/>
              </a:ext>
            </a:extLst>
          </p:cNvPr>
          <p:cNvSpPr>
            <a:spLocks noGrp="1"/>
          </p:cNvSpPr>
          <p:nvPr>
            <p:ph idx="1" hasCustomPrompt="1"/>
          </p:nvPr>
        </p:nvSpPr>
        <p:spPr>
          <a:xfrm>
            <a:off x="1014557" y="2067195"/>
            <a:ext cx="6061944" cy="691314"/>
          </a:xfrm>
          <a:prstGeom prst="rect">
            <a:avLst/>
          </a:prstGeom>
        </p:spPr>
        <p:txBody>
          <a:bodyPr>
            <a:normAutofit/>
          </a:bodyPr>
          <a:lstStyle>
            <a:lvl1pPr marL="0" indent="0" algn="l">
              <a:buNone/>
              <a:defRPr sz="4800" b="1" i="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TOPIC</a:t>
            </a:r>
          </a:p>
        </p:txBody>
      </p:sp>
      <p:sp>
        <p:nvSpPr>
          <p:cNvPr id="10" name="Content Placeholder 2">
            <a:extLst>
              <a:ext uri="{FF2B5EF4-FFF2-40B4-BE49-F238E27FC236}">
                <a16:creationId xmlns:a16="http://schemas.microsoft.com/office/drawing/2014/main" id="{3297003A-4D5F-CC4E-8375-62C9C1FC4650}"/>
              </a:ext>
            </a:extLst>
          </p:cNvPr>
          <p:cNvSpPr>
            <a:spLocks noGrp="1"/>
          </p:cNvSpPr>
          <p:nvPr>
            <p:ph idx="10" hasCustomPrompt="1"/>
          </p:nvPr>
        </p:nvSpPr>
        <p:spPr>
          <a:xfrm>
            <a:off x="1014557" y="3091996"/>
            <a:ext cx="6061945" cy="453274"/>
          </a:xfrm>
          <a:prstGeom prst="rect">
            <a:avLst/>
          </a:prstGeom>
        </p:spPr>
        <p:txBody>
          <a:bodyPr>
            <a:normAutofit/>
          </a:bodyPr>
          <a:lstStyle>
            <a:lvl1pPr marL="0" indent="0" algn="l">
              <a:buNone/>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Prepared for:</a:t>
            </a:r>
          </a:p>
        </p:txBody>
      </p:sp>
      <p:sp>
        <p:nvSpPr>
          <p:cNvPr id="11" name="Content Placeholder 2">
            <a:extLst>
              <a:ext uri="{FF2B5EF4-FFF2-40B4-BE49-F238E27FC236}">
                <a16:creationId xmlns:a16="http://schemas.microsoft.com/office/drawing/2014/main" id="{CBDDB7B9-BC98-914A-BEC9-D91582AA9A2F}"/>
              </a:ext>
            </a:extLst>
          </p:cNvPr>
          <p:cNvSpPr>
            <a:spLocks noGrp="1"/>
          </p:cNvSpPr>
          <p:nvPr>
            <p:ph idx="11" hasCustomPrompt="1"/>
          </p:nvPr>
        </p:nvSpPr>
        <p:spPr>
          <a:xfrm>
            <a:off x="1014557" y="4427339"/>
            <a:ext cx="6061945" cy="453274"/>
          </a:xfrm>
          <a:prstGeom prst="rect">
            <a:avLst/>
          </a:prstGeom>
        </p:spPr>
        <p:txBody>
          <a:bodyPr>
            <a:normAutofit/>
          </a:bodyPr>
          <a:lstStyle>
            <a:lvl1pPr marL="0" indent="0" algn="l">
              <a:buNone/>
              <a:defRPr sz="18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Date</a:t>
            </a:r>
          </a:p>
        </p:txBody>
      </p:sp>
      <p:sp>
        <p:nvSpPr>
          <p:cNvPr id="12" name="Content Placeholder 2">
            <a:extLst>
              <a:ext uri="{FF2B5EF4-FFF2-40B4-BE49-F238E27FC236}">
                <a16:creationId xmlns:a16="http://schemas.microsoft.com/office/drawing/2014/main" id="{3BA6BFCC-156D-3640-BB98-B21DCC9A78D5}"/>
              </a:ext>
            </a:extLst>
          </p:cNvPr>
          <p:cNvSpPr>
            <a:spLocks noGrp="1"/>
          </p:cNvSpPr>
          <p:nvPr>
            <p:ph idx="13" hasCustomPrompt="1"/>
          </p:nvPr>
        </p:nvSpPr>
        <p:spPr>
          <a:xfrm>
            <a:off x="1014557" y="3899828"/>
            <a:ext cx="6061945" cy="453274"/>
          </a:xfrm>
          <a:prstGeom prst="rect">
            <a:avLst/>
          </a:prstGeom>
        </p:spPr>
        <p:txBody>
          <a:bodyPr>
            <a:normAutofit/>
          </a:bodyPr>
          <a:lstStyle>
            <a:lvl1pPr marL="0" indent="0" algn="l">
              <a:buNone/>
              <a:defRPr sz="18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a:t>
            </a:r>
          </a:p>
        </p:txBody>
      </p:sp>
    </p:spTree>
    <p:extLst>
      <p:ext uri="{BB962C8B-B14F-4D97-AF65-F5344CB8AC3E}">
        <p14:creationId xmlns:p14="http://schemas.microsoft.com/office/powerpoint/2010/main" val="83330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Dark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979352-72C7-E542-A5F1-A26CF4D01958}"/>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3761632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Light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979352-72C7-E542-A5F1-A26CF4D01958}"/>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131979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908FF-1CC0-F74B-B196-411BDCFABAAA}"/>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302547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Glow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908FF-1CC0-F74B-B196-411BDCFABAAA}"/>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2566914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Cov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908FF-1CC0-F74B-B196-411BDCFABAAA}"/>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1885196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Cover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908FF-1CC0-F74B-B196-411BDCFABAAA}"/>
              </a:ext>
            </a:extLst>
          </p:cNvPr>
          <p:cNvSpPr>
            <a:spLocks noGrp="1"/>
          </p:cNvSpPr>
          <p:nvPr>
            <p:ph type="sldNum" sz="quarter" idx="12"/>
          </p:nvPr>
        </p:nvSpPr>
        <p:spPr/>
        <p:txBody>
          <a:bodyPr/>
          <a:lstStyle/>
          <a:p>
            <a:fld id="{67E52358-FED6-D246-9C6E-AEC4ABAAD0D9}" type="slidenum">
              <a:rPr lang="en-US" smtClean="0"/>
              <a:t>‹#›</a:t>
            </a:fld>
            <a:endParaRPr lang="en-US"/>
          </a:p>
        </p:txBody>
      </p:sp>
    </p:spTree>
    <p:extLst>
      <p:ext uri="{BB962C8B-B14F-4D97-AF65-F5344CB8AC3E}">
        <p14:creationId xmlns:p14="http://schemas.microsoft.com/office/powerpoint/2010/main" val="257606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B7EF-53BF-9641-AF0D-B559935B2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7F27CA-A7CF-0548-9F5F-D874FC52C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1789E-0AA8-DC41-82C1-6ADBFBD86F06}"/>
              </a:ext>
            </a:extLst>
          </p:cNvPr>
          <p:cNvSpPr>
            <a:spLocks noGrp="1"/>
          </p:cNvSpPr>
          <p:nvPr>
            <p:ph type="dt" sz="half" idx="10"/>
          </p:nvPr>
        </p:nvSpPr>
        <p:spPr/>
        <p:txBody>
          <a:bodyPr/>
          <a:lstStyle/>
          <a:p>
            <a:fld id="{44069446-2D31-8C42-8AAF-5DB0E25C67B8}" type="datetimeFigureOut">
              <a:rPr lang="en-US" smtClean="0"/>
              <a:t>4/16/2020</a:t>
            </a:fld>
            <a:endParaRPr lang="en-US"/>
          </a:p>
        </p:txBody>
      </p:sp>
      <p:sp>
        <p:nvSpPr>
          <p:cNvPr id="5" name="Footer Placeholder 4">
            <a:extLst>
              <a:ext uri="{FF2B5EF4-FFF2-40B4-BE49-F238E27FC236}">
                <a16:creationId xmlns:a16="http://schemas.microsoft.com/office/drawing/2014/main" id="{AC4D7DF6-1681-1241-9AED-E29EAF028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DA097-DB3F-D749-B8D5-96290948C561}"/>
              </a:ext>
            </a:extLst>
          </p:cNvPr>
          <p:cNvSpPr>
            <a:spLocks noGrp="1"/>
          </p:cNvSpPr>
          <p:nvPr>
            <p:ph type="sldNum" sz="quarter" idx="12"/>
          </p:nvPr>
        </p:nvSpPr>
        <p:spPr/>
        <p:txBody>
          <a:bodyPr/>
          <a:lstStyle/>
          <a:p>
            <a:fld id="{C0062920-CA16-5448-8F8F-5742B567934B}" type="slidenum">
              <a:rPr lang="en-US" smtClean="0"/>
              <a:t>‹#›</a:t>
            </a:fld>
            <a:endParaRPr lang="en-US"/>
          </a:p>
        </p:txBody>
      </p:sp>
    </p:spTree>
    <p:extLst>
      <p:ext uri="{BB962C8B-B14F-4D97-AF65-F5344CB8AC3E}">
        <p14:creationId xmlns:p14="http://schemas.microsoft.com/office/powerpoint/2010/main" val="281515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61E0-F767-F941-A156-519832131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52353-B742-1347-B9EC-A65438B59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1925B-8924-D240-BDF4-A9D90F5F2E91}"/>
              </a:ext>
            </a:extLst>
          </p:cNvPr>
          <p:cNvSpPr>
            <a:spLocks noGrp="1"/>
          </p:cNvSpPr>
          <p:nvPr>
            <p:ph type="dt" sz="half" idx="10"/>
          </p:nvPr>
        </p:nvSpPr>
        <p:spPr/>
        <p:txBody>
          <a:bodyPr/>
          <a:lstStyle/>
          <a:p>
            <a:fld id="{DF944F2A-390F-E549-84D8-EE5410FA3C04}" type="datetimeFigureOut">
              <a:rPr lang="en-US" smtClean="0"/>
              <a:t>4/16/2020</a:t>
            </a:fld>
            <a:endParaRPr lang="en-US"/>
          </a:p>
        </p:txBody>
      </p:sp>
      <p:sp>
        <p:nvSpPr>
          <p:cNvPr id="5" name="Footer Placeholder 4">
            <a:extLst>
              <a:ext uri="{FF2B5EF4-FFF2-40B4-BE49-F238E27FC236}">
                <a16:creationId xmlns:a16="http://schemas.microsoft.com/office/drawing/2014/main" id="{664998A5-9383-4148-A5B3-61E7E5DF7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12007-7EFC-104F-8845-6808016519B4}"/>
              </a:ext>
            </a:extLst>
          </p:cNvPr>
          <p:cNvSpPr>
            <a:spLocks noGrp="1"/>
          </p:cNvSpPr>
          <p:nvPr>
            <p:ph type="sldNum" sz="quarter" idx="12"/>
          </p:nvPr>
        </p:nvSpPr>
        <p:spPr/>
        <p:txBody>
          <a:bodyPr/>
          <a:lstStyle/>
          <a:p>
            <a:fld id="{33E1DF67-36FA-284E-8863-17527381E5A7}" type="slidenum">
              <a:rPr lang="en-US" smtClean="0"/>
              <a:t>‹#›</a:t>
            </a:fld>
            <a:endParaRPr lang="en-US"/>
          </a:p>
        </p:txBody>
      </p:sp>
    </p:spTree>
    <p:extLst>
      <p:ext uri="{BB962C8B-B14F-4D97-AF65-F5344CB8AC3E}">
        <p14:creationId xmlns:p14="http://schemas.microsoft.com/office/powerpoint/2010/main" val="252802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On Light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Content Placeholder 2">
            <a:extLst>
              <a:ext uri="{FF2B5EF4-FFF2-40B4-BE49-F238E27FC236}">
                <a16:creationId xmlns:a16="http://schemas.microsoft.com/office/drawing/2014/main" id="{40E57A9E-6C12-5B47-ADF6-290819240DE8}"/>
              </a:ext>
            </a:extLst>
          </p:cNvPr>
          <p:cNvSpPr>
            <a:spLocks noGrp="1"/>
          </p:cNvSpPr>
          <p:nvPr>
            <p:ph idx="1" hasCustomPrompt="1"/>
          </p:nvPr>
        </p:nvSpPr>
        <p:spPr>
          <a:xfrm>
            <a:off x="1014557" y="2067195"/>
            <a:ext cx="6061944" cy="691314"/>
          </a:xfrm>
          <a:prstGeom prst="rect">
            <a:avLst/>
          </a:prstGeom>
        </p:spPr>
        <p:txBody>
          <a:bodyPr>
            <a:normAutofit/>
          </a:bodyPr>
          <a:lstStyle>
            <a:lvl1pPr marL="0" indent="0" algn="l">
              <a:buNone/>
              <a:defRPr sz="4800" b="1" i="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TOPIC</a:t>
            </a:r>
          </a:p>
        </p:txBody>
      </p:sp>
      <p:sp>
        <p:nvSpPr>
          <p:cNvPr id="7" name="Content Placeholder 2">
            <a:extLst>
              <a:ext uri="{FF2B5EF4-FFF2-40B4-BE49-F238E27FC236}">
                <a16:creationId xmlns:a16="http://schemas.microsoft.com/office/drawing/2014/main" id="{116884DE-526D-194B-BE56-4E938B6B6DCB}"/>
              </a:ext>
            </a:extLst>
          </p:cNvPr>
          <p:cNvSpPr>
            <a:spLocks noGrp="1"/>
          </p:cNvSpPr>
          <p:nvPr>
            <p:ph idx="10" hasCustomPrompt="1"/>
          </p:nvPr>
        </p:nvSpPr>
        <p:spPr>
          <a:xfrm>
            <a:off x="1014557" y="3091996"/>
            <a:ext cx="6061945" cy="453274"/>
          </a:xfrm>
          <a:prstGeom prst="rect">
            <a:avLst/>
          </a:prstGeom>
        </p:spPr>
        <p:txBody>
          <a:bodyPr>
            <a:normAutofit/>
          </a:bodyPr>
          <a:lstStyle>
            <a:lvl1pPr marL="0" indent="0" algn="l">
              <a:buNone/>
              <a:defRPr sz="24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Prepared for:</a:t>
            </a:r>
          </a:p>
        </p:txBody>
      </p:sp>
      <p:sp>
        <p:nvSpPr>
          <p:cNvPr id="8" name="Content Placeholder 2">
            <a:extLst>
              <a:ext uri="{FF2B5EF4-FFF2-40B4-BE49-F238E27FC236}">
                <a16:creationId xmlns:a16="http://schemas.microsoft.com/office/drawing/2014/main" id="{6E0FFC92-D149-514B-B734-D2994AD22025}"/>
              </a:ext>
            </a:extLst>
          </p:cNvPr>
          <p:cNvSpPr>
            <a:spLocks noGrp="1"/>
          </p:cNvSpPr>
          <p:nvPr>
            <p:ph idx="11" hasCustomPrompt="1"/>
          </p:nvPr>
        </p:nvSpPr>
        <p:spPr>
          <a:xfrm>
            <a:off x="1014557" y="4427339"/>
            <a:ext cx="6061945" cy="453274"/>
          </a:xfrm>
          <a:prstGeom prst="rect">
            <a:avLst/>
          </a:prstGeom>
        </p:spPr>
        <p:txBody>
          <a:bodyPr>
            <a:normAutofit/>
          </a:bodyPr>
          <a:lstStyle>
            <a:lvl1pPr marL="0" indent="0" algn="l">
              <a:buNone/>
              <a:defRPr sz="18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Date</a:t>
            </a:r>
          </a:p>
        </p:txBody>
      </p:sp>
      <p:sp>
        <p:nvSpPr>
          <p:cNvPr id="12" name="Content Placeholder 2">
            <a:extLst>
              <a:ext uri="{FF2B5EF4-FFF2-40B4-BE49-F238E27FC236}">
                <a16:creationId xmlns:a16="http://schemas.microsoft.com/office/drawing/2014/main" id="{86F8BE1C-5B9A-CD48-9B53-FBED1E5B0881}"/>
              </a:ext>
            </a:extLst>
          </p:cNvPr>
          <p:cNvSpPr>
            <a:spLocks noGrp="1"/>
          </p:cNvSpPr>
          <p:nvPr>
            <p:ph idx="13" hasCustomPrompt="1"/>
          </p:nvPr>
        </p:nvSpPr>
        <p:spPr>
          <a:xfrm>
            <a:off x="1014557" y="3899828"/>
            <a:ext cx="6061945" cy="453274"/>
          </a:xfrm>
          <a:prstGeom prst="rect">
            <a:avLst/>
          </a:prstGeom>
        </p:spPr>
        <p:txBody>
          <a:bodyPr>
            <a:normAutofit/>
          </a:bodyPr>
          <a:lstStyle>
            <a:lvl1pPr marL="0" indent="0" algn="l">
              <a:buNone/>
              <a:defRPr sz="18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a:t>
            </a:r>
          </a:p>
        </p:txBody>
      </p:sp>
    </p:spTree>
    <p:extLst>
      <p:ext uri="{BB962C8B-B14F-4D97-AF65-F5344CB8AC3E}">
        <p14:creationId xmlns:p14="http://schemas.microsoft.com/office/powerpoint/2010/main" val="63335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On Light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9" name="Content Placeholder 2">
            <a:extLst>
              <a:ext uri="{FF2B5EF4-FFF2-40B4-BE49-F238E27FC236}">
                <a16:creationId xmlns:a16="http://schemas.microsoft.com/office/drawing/2014/main" id="{F0DE3932-1FBA-9B42-8A6B-9314A5B3FB7E}"/>
              </a:ext>
            </a:extLst>
          </p:cNvPr>
          <p:cNvSpPr>
            <a:spLocks noGrp="1"/>
          </p:cNvSpPr>
          <p:nvPr>
            <p:ph idx="1" hasCustomPrompt="1"/>
          </p:nvPr>
        </p:nvSpPr>
        <p:spPr>
          <a:xfrm>
            <a:off x="1014556" y="924195"/>
            <a:ext cx="10625506" cy="691314"/>
          </a:xfrm>
          <a:prstGeom prst="rect">
            <a:avLst/>
          </a:prstGeom>
        </p:spPr>
        <p:txBody>
          <a:bodyPr>
            <a:normAutofit/>
          </a:bodyPr>
          <a:lstStyle>
            <a:lvl1pPr marL="0" indent="0" algn="l">
              <a:buNone/>
              <a:defRPr sz="4800" b="1" i="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TOPIC</a:t>
            </a:r>
          </a:p>
        </p:txBody>
      </p:sp>
      <p:sp>
        <p:nvSpPr>
          <p:cNvPr id="10" name="Content Placeholder 2">
            <a:extLst>
              <a:ext uri="{FF2B5EF4-FFF2-40B4-BE49-F238E27FC236}">
                <a16:creationId xmlns:a16="http://schemas.microsoft.com/office/drawing/2014/main" id="{3297003A-4D5F-CC4E-8375-62C9C1FC4650}"/>
              </a:ext>
            </a:extLst>
          </p:cNvPr>
          <p:cNvSpPr>
            <a:spLocks noGrp="1"/>
          </p:cNvSpPr>
          <p:nvPr>
            <p:ph idx="10" hasCustomPrompt="1"/>
          </p:nvPr>
        </p:nvSpPr>
        <p:spPr>
          <a:xfrm>
            <a:off x="1014557" y="1948996"/>
            <a:ext cx="10625508" cy="453274"/>
          </a:xfrm>
          <a:prstGeom prst="rect">
            <a:avLst/>
          </a:prstGeom>
        </p:spPr>
        <p:txBody>
          <a:bodyPr>
            <a:normAutofit/>
          </a:bodyPr>
          <a:lstStyle>
            <a:lvl1pPr marL="0" indent="0" algn="l">
              <a:buNone/>
              <a:defRPr sz="24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Prepared for:</a:t>
            </a:r>
          </a:p>
        </p:txBody>
      </p:sp>
      <p:sp>
        <p:nvSpPr>
          <p:cNvPr id="11" name="Content Placeholder 2">
            <a:extLst>
              <a:ext uri="{FF2B5EF4-FFF2-40B4-BE49-F238E27FC236}">
                <a16:creationId xmlns:a16="http://schemas.microsoft.com/office/drawing/2014/main" id="{CBDDB7B9-BC98-914A-BEC9-D91582AA9A2F}"/>
              </a:ext>
            </a:extLst>
          </p:cNvPr>
          <p:cNvSpPr>
            <a:spLocks noGrp="1"/>
          </p:cNvSpPr>
          <p:nvPr>
            <p:ph idx="11" hasCustomPrompt="1"/>
          </p:nvPr>
        </p:nvSpPr>
        <p:spPr>
          <a:xfrm>
            <a:off x="1014557" y="3284339"/>
            <a:ext cx="10625508" cy="453274"/>
          </a:xfrm>
          <a:prstGeom prst="rect">
            <a:avLst/>
          </a:prstGeom>
        </p:spPr>
        <p:txBody>
          <a:bodyPr>
            <a:normAutofit/>
          </a:bodyPr>
          <a:lstStyle>
            <a:lvl1pPr marL="0" indent="0" algn="l">
              <a:buNone/>
              <a:defRPr sz="18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Date</a:t>
            </a:r>
          </a:p>
        </p:txBody>
      </p:sp>
      <p:sp>
        <p:nvSpPr>
          <p:cNvPr id="12" name="Content Placeholder 2">
            <a:extLst>
              <a:ext uri="{FF2B5EF4-FFF2-40B4-BE49-F238E27FC236}">
                <a16:creationId xmlns:a16="http://schemas.microsoft.com/office/drawing/2014/main" id="{3BA6BFCC-156D-3640-BB98-B21DCC9A78D5}"/>
              </a:ext>
            </a:extLst>
          </p:cNvPr>
          <p:cNvSpPr>
            <a:spLocks noGrp="1"/>
          </p:cNvSpPr>
          <p:nvPr>
            <p:ph idx="13" hasCustomPrompt="1"/>
          </p:nvPr>
        </p:nvSpPr>
        <p:spPr>
          <a:xfrm>
            <a:off x="1014557" y="2756828"/>
            <a:ext cx="10625508" cy="453274"/>
          </a:xfrm>
          <a:prstGeom prst="rect">
            <a:avLst/>
          </a:prstGeom>
        </p:spPr>
        <p:txBody>
          <a:bodyPr>
            <a:normAutofit/>
          </a:bodyPr>
          <a:lstStyle>
            <a:lvl1pPr marL="0" indent="0" algn="l">
              <a:buNone/>
              <a:defRPr sz="1800">
                <a:solidFill>
                  <a:schemeClr val="tx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a:t>
            </a:r>
          </a:p>
        </p:txBody>
      </p:sp>
    </p:spTree>
    <p:extLst>
      <p:ext uri="{BB962C8B-B14F-4D97-AF65-F5344CB8AC3E}">
        <p14:creationId xmlns:p14="http://schemas.microsoft.com/office/powerpoint/2010/main" val="229868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Dark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9" name="Title 1">
            <a:extLst>
              <a:ext uri="{FF2B5EF4-FFF2-40B4-BE49-F238E27FC236}">
                <a16:creationId xmlns:a16="http://schemas.microsoft.com/office/drawing/2014/main" id="{CC49B2FB-19D5-054A-A065-B3CA5B89813F}"/>
              </a:ext>
            </a:extLst>
          </p:cNvPr>
          <p:cNvSpPr>
            <a:spLocks noGrp="1"/>
          </p:cNvSpPr>
          <p:nvPr>
            <p:ph type="title" hasCustomPrompt="1"/>
          </p:nvPr>
        </p:nvSpPr>
        <p:spPr>
          <a:xfrm>
            <a:off x="430426" y="250031"/>
            <a:ext cx="11312801"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10" name="Content Placeholder 2">
            <a:extLst>
              <a:ext uri="{FF2B5EF4-FFF2-40B4-BE49-F238E27FC236}">
                <a16:creationId xmlns:a16="http://schemas.microsoft.com/office/drawing/2014/main" id="{9346EC3E-8AEF-674B-9706-479AE8B1B3F2}"/>
              </a:ext>
            </a:extLst>
          </p:cNvPr>
          <p:cNvSpPr>
            <a:spLocks noGrp="1"/>
          </p:cNvSpPr>
          <p:nvPr>
            <p:ph idx="1"/>
          </p:nvPr>
        </p:nvSpPr>
        <p:spPr>
          <a:xfrm>
            <a:off x="430426" y="1488987"/>
            <a:ext cx="11312801" cy="4458318"/>
          </a:xfrm>
          <a:prstGeom prst="rect">
            <a:avLst/>
          </a:prstGeom>
        </p:spPr>
        <p:txBody>
          <a:bodyPr>
            <a:normAutofit/>
          </a:bodyPr>
          <a:lstStyle>
            <a:lvl1pPr marL="228600" indent="-228600">
              <a:buFont typeface="Wingdings" pitchFamily="2" charset="2"/>
              <a:buChar char="§"/>
              <a:defRPr sz="2800">
                <a:solidFill>
                  <a:schemeClr val="bg1"/>
                </a:solidFill>
              </a:defRPr>
            </a:lvl1pPr>
            <a:lvl2pPr marL="685800" indent="-228600">
              <a:buFont typeface="Wingdings" pitchFamily="2" charset="2"/>
              <a:buChar char="§"/>
              <a:defRPr sz="2400">
                <a:solidFill>
                  <a:schemeClr val="bg1"/>
                </a:solidFill>
              </a:defRPr>
            </a:lvl2pPr>
            <a:lvl3pPr marL="1143000" indent="-228600">
              <a:buFont typeface="Wingdings" pitchFamily="2" charset="2"/>
              <a:buChar char="§"/>
              <a:defRPr sz="20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393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 Content Dark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Content Placeholder 2">
            <a:extLst>
              <a:ext uri="{FF2B5EF4-FFF2-40B4-BE49-F238E27FC236}">
                <a16:creationId xmlns:a16="http://schemas.microsoft.com/office/drawing/2014/main" id="{649E0D90-41EB-3444-98DE-FDE8074F073B}"/>
              </a:ext>
            </a:extLst>
          </p:cNvPr>
          <p:cNvSpPr>
            <a:spLocks noGrp="1"/>
          </p:cNvSpPr>
          <p:nvPr>
            <p:ph idx="1"/>
          </p:nvPr>
        </p:nvSpPr>
        <p:spPr>
          <a:xfrm>
            <a:off x="431275" y="1492283"/>
            <a:ext cx="5565424" cy="4458318"/>
          </a:xfrm>
          <a:prstGeom prst="rect">
            <a:avLst/>
          </a:prstGeom>
        </p:spPr>
        <p:txBody>
          <a:bodyPr>
            <a:normAutofit/>
          </a:bodyPr>
          <a:lstStyle>
            <a:lvl1pPr marL="228600" indent="-228600">
              <a:buFont typeface="Wingdings" pitchFamily="2" charset="2"/>
              <a:buChar char="§"/>
              <a:defRPr sz="2800">
                <a:solidFill>
                  <a:schemeClr val="bg1"/>
                </a:solidFill>
              </a:defRPr>
            </a:lvl1pPr>
            <a:lvl2pPr marL="685800" indent="-228600">
              <a:buFont typeface="Wingdings" pitchFamily="2" charset="2"/>
              <a:buChar char="§"/>
              <a:defRPr sz="2400">
                <a:solidFill>
                  <a:schemeClr val="bg1"/>
                </a:solidFill>
              </a:defRPr>
            </a:lvl2pPr>
            <a:lvl3pPr marL="1143000" indent="-228600">
              <a:buFont typeface="Wingdings" pitchFamily="2" charset="2"/>
              <a:buChar char="§"/>
              <a:defRPr sz="20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73D6339C-C508-A342-AD60-9CFDDE17C237}"/>
              </a:ext>
            </a:extLst>
          </p:cNvPr>
          <p:cNvSpPr>
            <a:spLocks noGrp="1"/>
          </p:cNvSpPr>
          <p:nvPr>
            <p:ph idx="13"/>
          </p:nvPr>
        </p:nvSpPr>
        <p:spPr>
          <a:xfrm>
            <a:off x="6177805" y="1492283"/>
            <a:ext cx="5565424" cy="4458318"/>
          </a:xfrm>
          <a:prstGeom prst="rect">
            <a:avLst/>
          </a:prstGeom>
        </p:spPr>
        <p:txBody>
          <a:bodyPr>
            <a:normAutofit/>
          </a:bodyPr>
          <a:lstStyle>
            <a:lvl1pPr marL="228600" indent="-228600">
              <a:buFont typeface="Wingdings" pitchFamily="2" charset="2"/>
              <a:buChar char="§"/>
              <a:defRPr sz="2800">
                <a:solidFill>
                  <a:schemeClr val="bg1"/>
                </a:solidFill>
              </a:defRPr>
            </a:lvl1pPr>
            <a:lvl2pPr marL="685800" indent="-228600">
              <a:buFont typeface="Wingdings" pitchFamily="2" charset="2"/>
              <a:buChar char="§"/>
              <a:defRPr sz="2400">
                <a:solidFill>
                  <a:schemeClr val="bg1"/>
                </a:solidFill>
              </a:defRPr>
            </a:lvl2pPr>
            <a:lvl3pPr marL="1143000" indent="-228600">
              <a:buFont typeface="Wingdings" pitchFamily="2" charset="2"/>
              <a:buChar char="§"/>
              <a:defRPr sz="20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51764F6-B18B-9C4A-AEE1-69397BA1E9E7}"/>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Tree>
    <p:extLst>
      <p:ext uri="{BB962C8B-B14F-4D97-AF65-F5344CB8AC3E}">
        <p14:creationId xmlns:p14="http://schemas.microsoft.com/office/powerpoint/2010/main" val="326019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able Dark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11" name="Text Placeholder 6">
            <a:extLst>
              <a:ext uri="{FF2B5EF4-FFF2-40B4-BE49-F238E27FC236}">
                <a16:creationId xmlns:a16="http://schemas.microsoft.com/office/drawing/2014/main" id="{8C8D3DE9-6464-374D-B195-FB7501D1E9EA}"/>
              </a:ext>
            </a:extLst>
          </p:cNvPr>
          <p:cNvSpPr>
            <a:spLocks noGrp="1"/>
          </p:cNvSpPr>
          <p:nvPr>
            <p:ph type="body" sz="quarter" idx="3"/>
          </p:nvPr>
        </p:nvSpPr>
        <p:spPr>
          <a:xfrm>
            <a:off x="6176958" y="1492283"/>
            <a:ext cx="5566272" cy="823912"/>
          </a:xfrm>
          <a:prstGeom prst="rect">
            <a:avLst/>
          </a:prstGeom>
        </p:spPr>
        <p:txBody>
          <a:bodyPr/>
          <a:lstStyle>
            <a:lvl1pPr marL="0" indent="0">
              <a:buNone/>
              <a:defRPr b="1" i="0">
                <a:solidFill>
                  <a:schemeClr val="bg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12" name="Content Placeholder 7">
            <a:extLst>
              <a:ext uri="{FF2B5EF4-FFF2-40B4-BE49-F238E27FC236}">
                <a16:creationId xmlns:a16="http://schemas.microsoft.com/office/drawing/2014/main" id="{2784DAE1-2DF6-9C4B-AEC7-1AA882C913C7}"/>
              </a:ext>
            </a:extLst>
          </p:cNvPr>
          <p:cNvSpPr>
            <a:spLocks noGrp="1"/>
          </p:cNvSpPr>
          <p:nvPr>
            <p:ph sz="quarter" idx="4"/>
          </p:nvPr>
        </p:nvSpPr>
        <p:spPr>
          <a:xfrm>
            <a:off x="6176958" y="2361276"/>
            <a:ext cx="5566272" cy="3589326"/>
          </a:xfrm>
          <a:prstGeom prst="rect">
            <a:avLst/>
          </a:prstGeom>
        </p:spPr>
        <p:txBody>
          <a:bodyPr/>
          <a:lstStyle>
            <a:lvl1pPr marL="228600" indent="-228600">
              <a:buFont typeface="Wingdings" pitchFamily="2" charset="2"/>
              <a:buChar char="§"/>
              <a:defRPr>
                <a:solidFill>
                  <a:schemeClr val="bg1"/>
                </a:solidFill>
              </a:defRPr>
            </a:lvl1pPr>
            <a:lvl2pPr marL="685800" indent="-228600">
              <a:buFont typeface="Wingdings" pitchFamily="2" charset="2"/>
              <a:buChar char="§"/>
              <a:defRPr>
                <a:solidFill>
                  <a:schemeClr val="bg1"/>
                </a:solidFill>
              </a:defRPr>
            </a:lvl2pPr>
            <a:lvl3pPr marL="1143000" indent="-228600">
              <a:buFont typeface="Wingdings" pitchFamily="2" charset="2"/>
              <a:buChar char="§"/>
              <a:defRPr>
                <a:solidFill>
                  <a:schemeClr val="bg1"/>
                </a:solidFill>
              </a:defRPr>
            </a:lvl3pPr>
            <a:lvl4pPr marL="1600200" indent="-2286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BCF61C52-0702-824F-9152-54C0FC5C50F5}"/>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16" name="Text Placeholder 6">
            <a:extLst>
              <a:ext uri="{FF2B5EF4-FFF2-40B4-BE49-F238E27FC236}">
                <a16:creationId xmlns:a16="http://schemas.microsoft.com/office/drawing/2014/main" id="{55067FFD-1B33-DE47-90CE-32D55457EDD6}"/>
              </a:ext>
            </a:extLst>
          </p:cNvPr>
          <p:cNvSpPr>
            <a:spLocks noGrp="1"/>
          </p:cNvSpPr>
          <p:nvPr>
            <p:ph type="body" sz="quarter" idx="13"/>
          </p:nvPr>
        </p:nvSpPr>
        <p:spPr>
          <a:xfrm>
            <a:off x="430427" y="1492283"/>
            <a:ext cx="5565424" cy="823912"/>
          </a:xfrm>
          <a:prstGeom prst="rect">
            <a:avLst/>
          </a:prstGeom>
        </p:spPr>
        <p:txBody>
          <a:bodyPr/>
          <a:lstStyle>
            <a:lvl1pPr marL="0" indent="0">
              <a:buNone/>
              <a:defRPr b="1" i="0">
                <a:solidFill>
                  <a:schemeClr val="bg1"/>
                </a:solidFill>
                <a:latin typeface="Open Sans" panose="020B0306030504020204" pitchFamily="34" charset="0"/>
                <a:ea typeface="Open Sans" panose="020B0306030504020204" pitchFamily="34" charset="0"/>
                <a:cs typeface="Open Sans" panose="020B0306030504020204" pitchFamily="34" charset="0"/>
              </a:defRPr>
            </a:lvl1pPr>
          </a:lstStyle>
          <a:p>
            <a:pPr lvl="0"/>
            <a:r>
              <a:rPr lang="en-US"/>
              <a:t>Click to edit Master text styles</a:t>
            </a:r>
          </a:p>
        </p:txBody>
      </p:sp>
      <p:sp>
        <p:nvSpPr>
          <p:cNvPr id="17" name="Content Placeholder 7">
            <a:extLst>
              <a:ext uri="{FF2B5EF4-FFF2-40B4-BE49-F238E27FC236}">
                <a16:creationId xmlns:a16="http://schemas.microsoft.com/office/drawing/2014/main" id="{21E3296B-BC37-544B-AACB-E7B14B1B1A90}"/>
              </a:ext>
            </a:extLst>
          </p:cNvPr>
          <p:cNvSpPr>
            <a:spLocks noGrp="1"/>
          </p:cNvSpPr>
          <p:nvPr>
            <p:ph sz="quarter" idx="14"/>
          </p:nvPr>
        </p:nvSpPr>
        <p:spPr>
          <a:xfrm>
            <a:off x="430427" y="2361276"/>
            <a:ext cx="5565424" cy="3589326"/>
          </a:xfrm>
          <a:prstGeom prst="rect">
            <a:avLst/>
          </a:prstGeom>
        </p:spPr>
        <p:txBody>
          <a:bodyPr/>
          <a:lstStyle>
            <a:lvl1pPr marL="228600" indent="-228600">
              <a:buFont typeface="Wingdings" pitchFamily="2" charset="2"/>
              <a:buChar char="§"/>
              <a:defRPr>
                <a:solidFill>
                  <a:schemeClr val="bg1"/>
                </a:solidFill>
              </a:defRPr>
            </a:lvl1pPr>
            <a:lvl2pPr marL="685800" indent="-228600">
              <a:buFont typeface="Wingdings" pitchFamily="2" charset="2"/>
              <a:buChar char="§"/>
              <a:defRPr>
                <a:solidFill>
                  <a:schemeClr val="bg1"/>
                </a:solidFill>
              </a:defRPr>
            </a:lvl2pPr>
            <a:lvl3pPr marL="1143000" indent="-228600">
              <a:buFont typeface="Wingdings" pitchFamily="2" charset="2"/>
              <a:buChar char="§"/>
              <a:defRPr>
                <a:solidFill>
                  <a:schemeClr val="bg1"/>
                </a:solidFill>
              </a:defRPr>
            </a:lvl3pPr>
            <a:lvl4pPr marL="1600200" indent="-2286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5927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Light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6" name="Title 1">
            <a:extLst>
              <a:ext uri="{FF2B5EF4-FFF2-40B4-BE49-F238E27FC236}">
                <a16:creationId xmlns:a16="http://schemas.microsoft.com/office/drawing/2014/main" id="{CBD0C049-2906-E24D-BC76-6DE9C823F312}"/>
              </a:ext>
            </a:extLst>
          </p:cNvPr>
          <p:cNvSpPr>
            <a:spLocks noGrp="1"/>
          </p:cNvSpPr>
          <p:nvPr>
            <p:ph type="title" hasCustomPrompt="1"/>
          </p:nvPr>
        </p:nvSpPr>
        <p:spPr>
          <a:xfrm>
            <a:off x="430426" y="250031"/>
            <a:ext cx="11312801"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
        <p:nvSpPr>
          <p:cNvPr id="7" name="Content Placeholder 2">
            <a:extLst>
              <a:ext uri="{FF2B5EF4-FFF2-40B4-BE49-F238E27FC236}">
                <a16:creationId xmlns:a16="http://schemas.microsoft.com/office/drawing/2014/main" id="{83200D54-580F-FC40-8C1D-9E423E85902A}"/>
              </a:ext>
            </a:extLst>
          </p:cNvPr>
          <p:cNvSpPr>
            <a:spLocks noGrp="1"/>
          </p:cNvSpPr>
          <p:nvPr>
            <p:ph idx="1"/>
          </p:nvPr>
        </p:nvSpPr>
        <p:spPr>
          <a:xfrm>
            <a:off x="430426" y="1488987"/>
            <a:ext cx="11312801" cy="4458318"/>
          </a:xfrm>
          <a:prstGeom prst="rect">
            <a:avLst/>
          </a:prstGeom>
        </p:spPr>
        <p:txBody>
          <a:bodyPr>
            <a:normAutofit/>
          </a:bodyPr>
          <a:lstStyle>
            <a:lvl1pPr marL="228600" indent="-228600">
              <a:buFont typeface="Wingdings" pitchFamily="2" charset="2"/>
              <a:buChar char="§"/>
              <a:defRPr sz="2800">
                <a:solidFill>
                  <a:schemeClr val="tx1"/>
                </a:solidFill>
              </a:defRPr>
            </a:lvl1pPr>
            <a:lvl2pPr marL="685800" indent="-228600">
              <a:buFont typeface="Wingdings" pitchFamily="2" charset="2"/>
              <a:buChar char="§"/>
              <a:defRPr sz="2400">
                <a:solidFill>
                  <a:schemeClr val="tx1"/>
                </a:solidFill>
              </a:defRPr>
            </a:lvl2pPr>
            <a:lvl3pPr marL="1143000" indent="-228600">
              <a:buFont typeface="Wingdings" pitchFamily="2" charset="2"/>
              <a:buChar char="§"/>
              <a:defRPr sz="2000">
                <a:solidFill>
                  <a:schemeClr val="tx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714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 Content Light G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31595D-CA52-3241-A1B8-DD61D2EAE904}"/>
              </a:ext>
            </a:extLst>
          </p:cNvPr>
          <p:cNvSpPr>
            <a:spLocks noGrp="1"/>
          </p:cNvSpPr>
          <p:nvPr>
            <p:ph type="sldNum" sz="quarter" idx="12"/>
          </p:nvPr>
        </p:nvSpPr>
        <p:spPr/>
        <p:txBody>
          <a:bodyPr/>
          <a:lstStyle/>
          <a:p>
            <a:fld id="{67E52358-FED6-D246-9C6E-AEC4ABAAD0D9}" type="slidenum">
              <a:rPr lang="en-US" smtClean="0"/>
              <a:t>‹#›</a:t>
            </a:fld>
            <a:endParaRPr lang="en-US"/>
          </a:p>
        </p:txBody>
      </p:sp>
      <p:sp>
        <p:nvSpPr>
          <p:cNvPr id="9" name="Content Placeholder 2">
            <a:extLst>
              <a:ext uri="{FF2B5EF4-FFF2-40B4-BE49-F238E27FC236}">
                <a16:creationId xmlns:a16="http://schemas.microsoft.com/office/drawing/2014/main" id="{4195378F-1B59-4C49-A46C-7E214E742928}"/>
              </a:ext>
            </a:extLst>
          </p:cNvPr>
          <p:cNvSpPr>
            <a:spLocks noGrp="1"/>
          </p:cNvSpPr>
          <p:nvPr>
            <p:ph idx="1"/>
          </p:nvPr>
        </p:nvSpPr>
        <p:spPr>
          <a:xfrm>
            <a:off x="431275" y="1492283"/>
            <a:ext cx="5565424" cy="4458318"/>
          </a:xfrm>
          <a:prstGeom prst="rect">
            <a:avLst/>
          </a:prstGeom>
        </p:spPr>
        <p:txBody>
          <a:bodyPr>
            <a:normAutofit/>
          </a:bodyPr>
          <a:lstStyle>
            <a:lvl1pPr marL="228600" indent="-228600">
              <a:buFont typeface="Wingdings" pitchFamily="2" charset="2"/>
              <a:buChar char="§"/>
              <a:defRPr sz="2800">
                <a:solidFill>
                  <a:schemeClr val="tx1"/>
                </a:solidFill>
              </a:defRPr>
            </a:lvl1pPr>
            <a:lvl2pPr marL="685800" indent="-228600">
              <a:buFont typeface="Wingdings" pitchFamily="2" charset="2"/>
              <a:buChar char="§"/>
              <a:defRPr sz="2400">
                <a:solidFill>
                  <a:schemeClr val="tx1"/>
                </a:solidFill>
              </a:defRPr>
            </a:lvl2pPr>
            <a:lvl3pPr marL="1143000" indent="-228600">
              <a:buFont typeface="Wingdings" pitchFamily="2" charset="2"/>
              <a:buChar char="§"/>
              <a:defRPr sz="2000">
                <a:solidFill>
                  <a:schemeClr val="tx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8D2C899-F87B-454F-9865-DFAAB4B38A95}"/>
              </a:ext>
            </a:extLst>
          </p:cNvPr>
          <p:cNvSpPr>
            <a:spLocks noGrp="1"/>
          </p:cNvSpPr>
          <p:nvPr>
            <p:ph idx="13"/>
          </p:nvPr>
        </p:nvSpPr>
        <p:spPr>
          <a:xfrm>
            <a:off x="6177805" y="1492283"/>
            <a:ext cx="5565424" cy="4458318"/>
          </a:xfrm>
          <a:prstGeom prst="rect">
            <a:avLst/>
          </a:prstGeom>
        </p:spPr>
        <p:txBody>
          <a:bodyPr>
            <a:normAutofit/>
          </a:bodyPr>
          <a:lstStyle>
            <a:lvl1pPr marL="228600" indent="-228600">
              <a:buFont typeface="Wingdings" pitchFamily="2" charset="2"/>
              <a:buChar char="§"/>
              <a:defRPr sz="2800">
                <a:solidFill>
                  <a:schemeClr val="tx1"/>
                </a:solidFill>
              </a:defRPr>
            </a:lvl1pPr>
            <a:lvl2pPr marL="685800" indent="-228600">
              <a:buFont typeface="Wingdings" pitchFamily="2" charset="2"/>
              <a:buChar char="§"/>
              <a:defRPr sz="2400">
                <a:solidFill>
                  <a:schemeClr val="tx1"/>
                </a:solidFill>
              </a:defRPr>
            </a:lvl2pPr>
            <a:lvl3pPr marL="1143000" indent="-228600">
              <a:buFont typeface="Wingdings" pitchFamily="2" charset="2"/>
              <a:buChar char="§"/>
              <a:defRPr sz="2000">
                <a:solidFill>
                  <a:schemeClr val="tx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CC4C820-CAA5-B64E-869C-F69057E6DAFA}"/>
              </a:ext>
            </a:extLst>
          </p:cNvPr>
          <p:cNvSpPr>
            <a:spLocks noGrp="1"/>
          </p:cNvSpPr>
          <p:nvPr>
            <p:ph type="title" hasCustomPrompt="1"/>
          </p:nvPr>
        </p:nvSpPr>
        <p:spPr>
          <a:xfrm>
            <a:off x="430427" y="250031"/>
            <a:ext cx="11312802" cy="894557"/>
          </a:xfrm>
          <a:prstGeom prst="rect">
            <a:avLst/>
          </a:prstGeom>
        </p:spPr>
        <p:txBody>
          <a:bodyPr>
            <a:noAutofit/>
          </a:bodyPr>
          <a:lstStyle>
            <a:lvl1pPr algn="l">
              <a:defRPr sz="3200" b="1" i="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dirty="0"/>
              <a:t>I AM A HEADER</a:t>
            </a:r>
          </a:p>
        </p:txBody>
      </p:sp>
    </p:spTree>
    <p:extLst>
      <p:ext uri="{BB962C8B-B14F-4D97-AF65-F5344CB8AC3E}">
        <p14:creationId xmlns:p14="http://schemas.microsoft.com/office/powerpoint/2010/main" val="128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C13F5-C46A-F146-9F10-0413475D0FD2}"/>
              </a:ext>
            </a:extLst>
          </p:cNvPr>
          <p:cNvSpPr>
            <a:spLocks noGrp="1"/>
          </p:cNvSpPr>
          <p:nvPr>
            <p:ph type="title"/>
          </p:nvPr>
        </p:nvSpPr>
        <p:spPr>
          <a:xfrm>
            <a:off x="430427" y="255723"/>
            <a:ext cx="11312800" cy="879838"/>
          </a:xfrm>
          <a:prstGeom prst="rect">
            <a:avLst/>
          </a:prstGeom>
        </p:spPr>
        <p:txBody>
          <a:bodyPr vert="horz" lIns="91440" tIns="45720" rIns="91440" bIns="45720" rtlCol="0" anchor="ctr">
            <a:normAutofit/>
          </a:bodyPr>
          <a:lstStyle/>
          <a:p>
            <a:r>
              <a:rPr lang="en-US" dirty="0"/>
              <a:t>I AM A HEADER</a:t>
            </a:r>
          </a:p>
        </p:txBody>
      </p:sp>
      <p:sp>
        <p:nvSpPr>
          <p:cNvPr id="3" name="Text Placeholder 2">
            <a:extLst>
              <a:ext uri="{FF2B5EF4-FFF2-40B4-BE49-F238E27FC236}">
                <a16:creationId xmlns:a16="http://schemas.microsoft.com/office/drawing/2014/main" id="{543CDA6F-DB3B-1642-97E2-8FAFC8C8FE19}"/>
              </a:ext>
            </a:extLst>
          </p:cNvPr>
          <p:cNvSpPr>
            <a:spLocks noGrp="1"/>
          </p:cNvSpPr>
          <p:nvPr>
            <p:ph type="body" idx="1"/>
          </p:nvPr>
        </p:nvSpPr>
        <p:spPr>
          <a:xfrm>
            <a:off x="430427" y="1489230"/>
            <a:ext cx="11312800" cy="4458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864910F7-61D3-E144-A984-9CE90CA4CCC5}"/>
              </a:ext>
            </a:extLst>
          </p:cNvPr>
          <p:cNvSpPr>
            <a:spLocks noGrp="1"/>
          </p:cNvSpPr>
          <p:nvPr>
            <p:ph type="sldNum" sz="quarter" idx="4"/>
          </p:nvPr>
        </p:nvSpPr>
        <p:spPr>
          <a:xfrm>
            <a:off x="430427" y="6356350"/>
            <a:ext cx="976342" cy="365125"/>
          </a:xfrm>
          <a:prstGeom prst="rect">
            <a:avLst/>
          </a:prstGeom>
        </p:spPr>
        <p:txBody>
          <a:bodyPr vert="horz" lIns="91440" tIns="45720" rIns="91440" bIns="45720" rtlCol="0" anchor="ctr"/>
          <a:lstStyle>
            <a:lvl1pPr algn="l">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67E52358-FED6-D246-9C6E-AEC4ABAAD0D9}" type="slidenum">
              <a:rPr lang="en-US" smtClean="0"/>
              <a:pPr/>
              <a:t>‹#›</a:t>
            </a:fld>
            <a:endParaRPr lang="en-US"/>
          </a:p>
        </p:txBody>
      </p:sp>
    </p:spTree>
    <p:extLst>
      <p:ext uri="{BB962C8B-B14F-4D97-AF65-F5344CB8AC3E}">
        <p14:creationId xmlns:p14="http://schemas.microsoft.com/office/powerpoint/2010/main" val="981297281"/>
      </p:ext>
    </p:extLst>
  </p:cSld>
  <p:clrMap bg1="lt1" tx1="dk1" bg2="lt2" tx2="dk2" accent1="accent1" accent2="accent2" accent3="accent3" accent4="accent4" accent5="accent5" accent6="accent6" hlink="hlink" folHlink="folHlink"/>
  <p:sldLayoutIdLst>
    <p:sldLayoutId id="2147483745" r:id="rId1"/>
    <p:sldLayoutId id="2147483683" r:id="rId2"/>
    <p:sldLayoutId id="2147483732" r:id="rId3"/>
    <p:sldLayoutId id="2147483747" r:id="rId4"/>
    <p:sldLayoutId id="2147483685" r:id="rId5"/>
    <p:sldLayoutId id="2147483739" r:id="rId6"/>
    <p:sldLayoutId id="2147483741" r:id="rId7"/>
    <p:sldLayoutId id="2147483727" r:id="rId8"/>
    <p:sldLayoutId id="2147483742" r:id="rId9"/>
    <p:sldLayoutId id="2147483743" r:id="rId10"/>
    <p:sldLayoutId id="2147483686" r:id="rId11"/>
    <p:sldLayoutId id="2147483687" r:id="rId12"/>
    <p:sldLayoutId id="2147483688" r:id="rId13"/>
    <p:sldLayoutId id="2147483734" r:id="rId14"/>
    <p:sldLayoutId id="2147483735" r:id="rId15"/>
    <p:sldLayoutId id="2147483736" r:id="rId16"/>
    <p:sldLayoutId id="2147483748" r:id="rId17"/>
    <p:sldLayoutId id="2147483749" r:id="rId18"/>
    <p:sldLayoutId id="2147483750" r:id="rId19"/>
    <p:sldLayoutId id="2147483744" r:id="rId20"/>
    <p:sldLayoutId id="2147483728" r:id="rId21"/>
    <p:sldLayoutId id="2147483691" r:id="rId22"/>
    <p:sldLayoutId id="2147483738" r:id="rId23"/>
    <p:sldLayoutId id="2147483746" r:id="rId24"/>
    <p:sldLayoutId id="2147483751" r:id="rId25"/>
    <p:sldLayoutId id="2147483752" r:id="rId26"/>
    <p:sldLayoutId id="2147483753" r:id="rId27"/>
  </p:sldLayoutIdLst>
  <p:hf hdr="0" ftr="0" dt="0"/>
  <p:txStyles>
    <p:title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tiff"/><Relationship Id="rId5" Type="http://schemas.openxmlformats.org/officeDocument/2006/relationships/image" Target="../media/image1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7.tiff"/><Relationship Id="rId5" Type="http://schemas.openxmlformats.org/officeDocument/2006/relationships/image" Target="../media/image11.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B5DAA7-E773-9345-93B5-36E138B09317}"/>
              </a:ext>
            </a:extLst>
          </p:cNvPr>
          <p:cNvSpPr>
            <a:spLocks noGrp="1"/>
          </p:cNvSpPr>
          <p:nvPr>
            <p:ph idx="1"/>
          </p:nvPr>
        </p:nvSpPr>
        <p:spPr/>
        <p:txBody>
          <a:bodyPr>
            <a:normAutofit/>
          </a:bodyPr>
          <a:lstStyle/>
          <a:p>
            <a:pPr>
              <a:lnSpc>
                <a:spcPct val="100000"/>
              </a:lnSpc>
              <a:spcBef>
                <a:spcPts val="0"/>
              </a:spcBef>
            </a:pPr>
            <a:r>
              <a:rPr lang="en-US" sz="2800" dirty="0">
                <a:solidFill>
                  <a:schemeClr val="tx1"/>
                </a:solidFill>
              </a:rPr>
              <a:t>ROSSLIVE</a:t>
            </a:r>
            <a:r>
              <a:rPr lang="en-US" sz="2800" dirty="0"/>
              <a:t> | Spring 2020</a:t>
            </a:r>
          </a:p>
        </p:txBody>
      </p:sp>
      <p:sp>
        <p:nvSpPr>
          <p:cNvPr id="4" name="Content Placeholder 3">
            <a:extLst>
              <a:ext uri="{FF2B5EF4-FFF2-40B4-BE49-F238E27FC236}">
                <a16:creationId xmlns:a16="http://schemas.microsoft.com/office/drawing/2014/main" id="{0F0048FA-1A36-784B-8AC3-44EB2B46BD84}"/>
              </a:ext>
            </a:extLst>
          </p:cNvPr>
          <p:cNvSpPr>
            <a:spLocks noGrp="1"/>
          </p:cNvSpPr>
          <p:nvPr>
            <p:ph idx="10"/>
          </p:nvPr>
        </p:nvSpPr>
        <p:spPr/>
        <p:txBody>
          <a:bodyPr/>
          <a:lstStyle/>
          <a:p>
            <a:r>
              <a:rPr lang="en-US" dirty="0"/>
              <a:t>April 2020</a:t>
            </a:r>
          </a:p>
        </p:txBody>
      </p:sp>
      <p:sp>
        <p:nvSpPr>
          <p:cNvPr id="5" name="Content Placeholder 4">
            <a:extLst>
              <a:ext uri="{FF2B5EF4-FFF2-40B4-BE49-F238E27FC236}">
                <a16:creationId xmlns:a16="http://schemas.microsoft.com/office/drawing/2014/main" id="{DD6E52A3-D673-024A-A447-4A66E2DD644B}"/>
              </a:ext>
            </a:extLst>
          </p:cNvPr>
          <p:cNvSpPr>
            <a:spLocks noGrp="1"/>
          </p:cNvSpPr>
          <p:nvPr>
            <p:ph idx="11"/>
          </p:nvPr>
        </p:nvSpPr>
        <p:spPr/>
        <p:txBody>
          <a:bodyPr/>
          <a:lstStyle/>
          <a:p>
            <a:r>
              <a:rPr lang="en-US" dirty="0" err="1"/>
              <a:t>softGear</a:t>
            </a:r>
            <a:r>
              <a:rPr lang="en-US" dirty="0"/>
              <a:t> Products</a:t>
            </a:r>
          </a:p>
        </p:txBody>
      </p:sp>
      <p:sp>
        <p:nvSpPr>
          <p:cNvPr id="10" name="Content Placeholder 9">
            <a:extLst>
              <a:ext uri="{FF2B5EF4-FFF2-40B4-BE49-F238E27FC236}">
                <a16:creationId xmlns:a16="http://schemas.microsoft.com/office/drawing/2014/main" id="{47BF0BDA-8691-324F-926F-BCD97210AF1D}"/>
              </a:ext>
            </a:extLst>
          </p:cNvPr>
          <p:cNvSpPr>
            <a:spLocks noGrp="1"/>
          </p:cNvSpPr>
          <p:nvPr>
            <p:ph idx="13"/>
          </p:nvPr>
        </p:nvSpPr>
        <p:spPr/>
        <p:txBody>
          <a:bodyPr/>
          <a:lstStyle/>
          <a:p>
            <a:r>
              <a:rPr lang="en-US" dirty="0"/>
              <a:t>Wojtek </a:t>
            </a:r>
            <a:r>
              <a:rPr lang="en-US" dirty="0" err="1"/>
              <a:t>Tryc</a:t>
            </a:r>
            <a:endParaRPr lang="en-US" dirty="0"/>
          </a:p>
        </p:txBody>
      </p:sp>
    </p:spTree>
    <p:extLst>
      <p:ext uri="{BB962C8B-B14F-4D97-AF65-F5344CB8AC3E}">
        <p14:creationId xmlns:p14="http://schemas.microsoft.com/office/powerpoint/2010/main" val="402649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159B0-DE5B-44CA-AE82-8167AD9B3A73}"/>
              </a:ext>
            </a:extLst>
          </p:cNvPr>
          <p:cNvSpPr>
            <a:spLocks noGrp="1"/>
          </p:cNvSpPr>
          <p:nvPr>
            <p:ph type="sldNum" sz="quarter" idx="12"/>
          </p:nvPr>
        </p:nvSpPr>
        <p:spPr/>
        <p:txBody>
          <a:bodyPr/>
          <a:lstStyle/>
          <a:p>
            <a:fld id="{67E52358-FED6-D246-9C6E-AEC4ABAAD0D9}" type="slidenum">
              <a:rPr lang="en-US" smtClean="0"/>
              <a:t>10</a:t>
            </a:fld>
            <a:endParaRPr lang="en-US"/>
          </a:p>
        </p:txBody>
      </p:sp>
      <p:sp>
        <p:nvSpPr>
          <p:cNvPr id="3" name="Title 2">
            <a:extLst>
              <a:ext uri="{FF2B5EF4-FFF2-40B4-BE49-F238E27FC236}">
                <a16:creationId xmlns:a16="http://schemas.microsoft.com/office/drawing/2014/main" id="{21510FAA-BF43-4CD3-B700-0B1EEA40DADC}"/>
              </a:ext>
            </a:extLst>
          </p:cNvPr>
          <p:cNvSpPr>
            <a:spLocks noGrp="1"/>
          </p:cNvSpPr>
          <p:nvPr>
            <p:ph type="title"/>
          </p:nvPr>
        </p:nvSpPr>
        <p:spPr>
          <a:xfrm>
            <a:off x="3817398" y="329933"/>
            <a:ext cx="7925829" cy="894557"/>
          </a:xfrm>
        </p:spPr>
        <p:txBody>
          <a:bodyPr/>
          <a:lstStyle/>
          <a:p>
            <a:r>
              <a:rPr lang="en-US" sz="2400"/>
              <a:t>Broadcast Audio Processor – ATSC-3.0 </a:t>
            </a:r>
            <a:endParaRPr lang="en-CA" sz="2400"/>
          </a:p>
        </p:txBody>
      </p:sp>
      <p:pic>
        <p:nvPicPr>
          <p:cNvPr id="9" name="Picture 8" descr="A picture containing object, clock, sitting, meter&#10;&#10;Description automatically generated">
            <a:extLst>
              <a:ext uri="{FF2B5EF4-FFF2-40B4-BE49-F238E27FC236}">
                <a16:creationId xmlns:a16="http://schemas.microsoft.com/office/drawing/2014/main" id="{8FA7733A-9FC3-46E1-8AAA-ABD694B9885B}"/>
              </a:ext>
            </a:extLst>
          </p:cNvPr>
          <p:cNvPicPr>
            <a:picLocks noChangeAspect="1"/>
          </p:cNvPicPr>
          <p:nvPr/>
        </p:nvPicPr>
        <p:blipFill>
          <a:blip r:embed="rId2"/>
          <a:stretch>
            <a:fillRect/>
          </a:stretch>
        </p:blipFill>
        <p:spPr>
          <a:xfrm>
            <a:off x="409287" y="220445"/>
            <a:ext cx="2956765" cy="955490"/>
          </a:xfrm>
          <a:prstGeom prst="rect">
            <a:avLst/>
          </a:prstGeom>
        </p:spPr>
      </p:pic>
      <p:sp>
        <p:nvSpPr>
          <p:cNvPr id="4" name="Rounded Rectangle 3">
            <a:extLst>
              <a:ext uri="{FF2B5EF4-FFF2-40B4-BE49-F238E27FC236}">
                <a16:creationId xmlns:a16="http://schemas.microsoft.com/office/drawing/2014/main" id="{3D21DFE4-2682-9D49-A02F-965F1B99FC64}"/>
              </a:ext>
            </a:extLst>
          </p:cNvPr>
          <p:cNvSpPr/>
          <p:nvPr/>
        </p:nvSpPr>
        <p:spPr>
          <a:xfrm>
            <a:off x="1178928" y="2077277"/>
            <a:ext cx="3220278" cy="3488635"/>
          </a:xfrm>
          <a:prstGeom prst="roundRect">
            <a:avLst/>
          </a:prstGeom>
          <a:solidFill>
            <a:srgbClr val="89D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7168156-7C59-0544-A8BA-887ED345A3A2}"/>
              </a:ext>
            </a:extLst>
          </p:cNvPr>
          <p:cNvSpPr/>
          <p:nvPr/>
        </p:nvSpPr>
        <p:spPr>
          <a:xfrm>
            <a:off x="5718313" y="2077278"/>
            <a:ext cx="1278835" cy="3488635"/>
          </a:xfrm>
          <a:prstGeom prst="roundRect">
            <a:avLst/>
          </a:prstGeom>
          <a:solidFill>
            <a:srgbClr val="89D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74DC95B-8314-4944-8D0D-D94B3B14B0E5}"/>
              </a:ext>
            </a:extLst>
          </p:cNvPr>
          <p:cNvSpPr/>
          <p:nvPr/>
        </p:nvSpPr>
        <p:spPr>
          <a:xfrm>
            <a:off x="8471452" y="2077277"/>
            <a:ext cx="2498035" cy="3488635"/>
          </a:xfrm>
          <a:prstGeom prst="roundRect">
            <a:avLst/>
          </a:prstGeom>
          <a:solidFill>
            <a:srgbClr val="89D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0EC4F88-8E73-724A-A327-26B62E112B47}"/>
              </a:ext>
            </a:extLst>
          </p:cNvPr>
          <p:cNvSpPr/>
          <p:nvPr/>
        </p:nvSpPr>
        <p:spPr>
          <a:xfrm>
            <a:off x="1590261" y="2315817"/>
            <a:ext cx="705678" cy="8050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3ACDDD7E-BA08-A44E-84D6-6526C66DA09A}"/>
              </a:ext>
            </a:extLst>
          </p:cNvPr>
          <p:cNvSpPr/>
          <p:nvPr/>
        </p:nvSpPr>
        <p:spPr>
          <a:xfrm>
            <a:off x="2503832" y="2315817"/>
            <a:ext cx="705678" cy="8050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DEDDFEF-02F5-2549-9DDB-E15345107744}"/>
              </a:ext>
            </a:extLst>
          </p:cNvPr>
          <p:cNvSpPr/>
          <p:nvPr/>
        </p:nvSpPr>
        <p:spPr>
          <a:xfrm>
            <a:off x="3417404" y="2315817"/>
            <a:ext cx="705678" cy="805070"/>
          </a:xfrm>
          <a:prstGeom prst="round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9953934-E7E9-9E40-8546-48FFDE6794F5}"/>
              </a:ext>
            </a:extLst>
          </p:cNvPr>
          <p:cNvSpPr/>
          <p:nvPr/>
        </p:nvSpPr>
        <p:spPr>
          <a:xfrm>
            <a:off x="1584459" y="3429000"/>
            <a:ext cx="705678" cy="4671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7EE3F34B-7BFD-A24E-AF20-52E8FACEDF8B}"/>
              </a:ext>
            </a:extLst>
          </p:cNvPr>
          <p:cNvSpPr/>
          <p:nvPr/>
        </p:nvSpPr>
        <p:spPr>
          <a:xfrm>
            <a:off x="2503832" y="3419058"/>
            <a:ext cx="705678" cy="467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01E4218F-0B56-B146-AF4A-629ADF4911B4}"/>
              </a:ext>
            </a:extLst>
          </p:cNvPr>
          <p:cNvSpPr/>
          <p:nvPr/>
        </p:nvSpPr>
        <p:spPr>
          <a:xfrm>
            <a:off x="1599785" y="4184372"/>
            <a:ext cx="705678" cy="805070"/>
          </a:xfrm>
          <a:prstGeom prst="round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78210E2-BC82-DB41-B5FF-527FC72407D2}"/>
              </a:ext>
            </a:extLst>
          </p:cNvPr>
          <p:cNvSpPr/>
          <p:nvPr/>
        </p:nvSpPr>
        <p:spPr>
          <a:xfrm>
            <a:off x="2503831" y="4184370"/>
            <a:ext cx="1313567" cy="805070"/>
          </a:xfrm>
          <a:prstGeom prst="roundRect">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22EB222-65BB-944A-B4D2-C11B31F541BA}"/>
              </a:ext>
            </a:extLst>
          </p:cNvPr>
          <p:cNvSpPr/>
          <p:nvPr/>
        </p:nvSpPr>
        <p:spPr>
          <a:xfrm>
            <a:off x="4572000" y="3648899"/>
            <a:ext cx="1035324" cy="553628"/>
          </a:xfrm>
          <a:prstGeom prst="round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0D573745-1F9E-9243-B1CC-57F5C7B3C5F6}"/>
              </a:ext>
            </a:extLst>
          </p:cNvPr>
          <p:cNvSpPr/>
          <p:nvPr/>
        </p:nvSpPr>
        <p:spPr>
          <a:xfrm>
            <a:off x="5849178" y="2315817"/>
            <a:ext cx="1035323" cy="8050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103D424-D921-E847-8E26-CA9B984177DB}"/>
              </a:ext>
            </a:extLst>
          </p:cNvPr>
          <p:cNvSpPr/>
          <p:nvPr/>
        </p:nvSpPr>
        <p:spPr>
          <a:xfrm>
            <a:off x="5839063" y="3631030"/>
            <a:ext cx="1035324" cy="397566"/>
          </a:xfrm>
          <a:prstGeom prst="round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5E1B65A-F5A6-5048-B236-F591C72CF25E}"/>
              </a:ext>
            </a:extLst>
          </p:cNvPr>
          <p:cNvSpPr/>
          <p:nvPr/>
        </p:nvSpPr>
        <p:spPr>
          <a:xfrm>
            <a:off x="5839063" y="4581935"/>
            <a:ext cx="1035323" cy="4671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E39D460C-32FC-8C45-8F13-93182132BA2D}"/>
              </a:ext>
            </a:extLst>
          </p:cNvPr>
          <p:cNvSpPr/>
          <p:nvPr/>
        </p:nvSpPr>
        <p:spPr>
          <a:xfrm>
            <a:off x="8814351" y="2315817"/>
            <a:ext cx="1035323" cy="6361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D82E889-9954-4B47-BAAE-6B4A6DAD8391}"/>
              </a:ext>
            </a:extLst>
          </p:cNvPr>
          <p:cNvSpPr/>
          <p:nvPr/>
        </p:nvSpPr>
        <p:spPr>
          <a:xfrm>
            <a:off x="9720469" y="3215308"/>
            <a:ext cx="1035323" cy="4671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F81622D2-0A1E-1243-AD77-2AF4433257DB}"/>
              </a:ext>
            </a:extLst>
          </p:cNvPr>
          <p:cNvSpPr/>
          <p:nvPr/>
        </p:nvSpPr>
        <p:spPr>
          <a:xfrm>
            <a:off x="8814350" y="3914038"/>
            <a:ext cx="1035323" cy="6361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4B28C519-8E4B-0B40-8117-28D877B8C925}"/>
              </a:ext>
            </a:extLst>
          </p:cNvPr>
          <p:cNvSpPr/>
          <p:nvPr/>
        </p:nvSpPr>
        <p:spPr>
          <a:xfrm>
            <a:off x="7150065" y="4505054"/>
            <a:ext cx="1144657" cy="467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7F084BE0-A2D0-B94E-8933-642DEA92344E}"/>
              </a:ext>
            </a:extLst>
          </p:cNvPr>
          <p:cNvSpPr/>
          <p:nvPr/>
        </p:nvSpPr>
        <p:spPr>
          <a:xfrm>
            <a:off x="8814350" y="4920878"/>
            <a:ext cx="1035323" cy="467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A536A9DD-167F-BE4A-AAD5-F578AA7C8754}"/>
              </a:ext>
            </a:extLst>
          </p:cNvPr>
          <p:cNvSpPr/>
          <p:nvPr/>
        </p:nvSpPr>
        <p:spPr>
          <a:xfrm>
            <a:off x="10056378" y="4629909"/>
            <a:ext cx="829084" cy="467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024EDC2-4B91-AB44-B04C-DAE7FC0D75DF}"/>
              </a:ext>
            </a:extLst>
          </p:cNvPr>
          <p:cNvCxnSpPr>
            <a:cxnSpLocks/>
            <a:stCxn id="12" idx="2"/>
            <a:endCxn id="15" idx="0"/>
          </p:cNvCxnSpPr>
          <p:nvPr/>
        </p:nvCxnSpPr>
        <p:spPr>
          <a:xfrm flipH="1">
            <a:off x="1937298" y="3120887"/>
            <a:ext cx="5802" cy="308113"/>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1D5787-FE0C-F74E-A64B-D153336AA143}"/>
              </a:ext>
            </a:extLst>
          </p:cNvPr>
          <p:cNvCxnSpPr/>
          <p:nvPr/>
        </p:nvCxnSpPr>
        <p:spPr>
          <a:xfrm flipH="1">
            <a:off x="2858320" y="3120887"/>
            <a:ext cx="5802" cy="308113"/>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A picture containing chair, table, stool&#10;&#10;Description automatically generated">
            <a:extLst>
              <a:ext uri="{FF2B5EF4-FFF2-40B4-BE49-F238E27FC236}">
                <a16:creationId xmlns:a16="http://schemas.microsoft.com/office/drawing/2014/main" id="{DA2BF556-2292-ED49-A68F-019592D6A472}"/>
              </a:ext>
            </a:extLst>
          </p:cNvPr>
          <p:cNvPicPr>
            <a:picLocks noChangeAspect="1"/>
          </p:cNvPicPr>
          <p:nvPr/>
        </p:nvPicPr>
        <p:blipFill>
          <a:blip r:embed="rId3"/>
          <a:stretch>
            <a:fillRect/>
          </a:stretch>
        </p:blipFill>
        <p:spPr>
          <a:xfrm>
            <a:off x="7117108" y="2322499"/>
            <a:ext cx="1234381" cy="1645841"/>
          </a:xfrm>
          <a:prstGeom prst="rect">
            <a:avLst/>
          </a:prstGeom>
        </p:spPr>
      </p:pic>
      <p:pic>
        <p:nvPicPr>
          <p:cNvPr id="45" name="Picture 44" descr="A picture containing ware, device, propeller&#10;&#10;Description automatically generated">
            <a:extLst>
              <a:ext uri="{FF2B5EF4-FFF2-40B4-BE49-F238E27FC236}">
                <a16:creationId xmlns:a16="http://schemas.microsoft.com/office/drawing/2014/main" id="{1A0CD657-5229-0B46-9054-B5530261007E}"/>
              </a:ext>
            </a:extLst>
          </p:cNvPr>
          <p:cNvPicPr>
            <a:picLocks noChangeAspect="1"/>
          </p:cNvPicPr>
          <p:nvPr/>
        </p:nvPicPr>
        <p:blipFill>
          <a:blip r:embed="rId4"/>
          <a:stretch>
            <a:fillRect/>
          </a:stretch>
        </p:blipFill>
        <p:spPr>
          <a:xfrm>
            <a:off x="4650684" y="2613988"/>
            <a:ext cx="918727" cy="805070"/>
          </a:xfrm>
          <a:prstGeom prst="rect">
            <a:avLst/>
          </a:prstGeom>
        </p:spPr>
      </p:pic>
      <p:cxnSp>
        <p:nvCxnSpPr>
          <p:cNvPr id="47" name="Elbow Connector 46">
            <a:extLst>
              <a:ext uri="{FF2B5EF4-FFF2-40B4-BE49-F238E27FC236}">
                <a16:creationId xmlns:a16="http://schemas.microsoft.com/office/drawing/2014/main" id="{192BAFAB-4791-4E4B-BC6C-A6A128348780}"/>
              </a:ext>
            </a:extLst>
          </p:cNvPr>
          <p:cNvCxnSpPr>
            <a:cxnSpLocks/>
          </p:cNvCxnSpPr>
          <p:nvPr/>
        </p:nvCxnSpPr>
        <p:spPr>
          <a:xfrm rot="5400000" flipH="1" flipV="1">
            <a:off x="3749014" y="3619226"/>
            <a:ext cx="1358665" cy="589622"/>
          </a:xfrm>
          <a:prstGeom prst="bentConnector3">
            <a:avLst>
              <a:gd name="adj1" fmla="val 100009"/>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C804F146-04FD-F842-946D-EB4F8E5CF734}"/>
              </a:ext>
            </a:extLst>
          </p:cNvPr>
          <p:cNvCxnSpPr>
            <a:cxnSpLocks/>
            <a:endCxn id="20" idx="1"/>
          </p:cNvCxnSpPr>
          <p:nvPr/>
        </p:nvCxnSpPr>
        <p:spPr>
          <a:xfrm rot="5400000" flipH="1" flipV="1">
            <a:off x="5442871" y="2844894"/>
            <a:ext cx="532848" cy="279765"/>
          </a:xfrm>
          <a:prstGeom prst="bentConnector2">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71523A5-D567-CA4D-BB53-E33025EEC127}"/>
              </a:ext>
            </a:extLst>
          </p:cNvPr>
          <p:cNvCxnSpPr>
            <a:cxnSpLocks/>
          </p:cNvCxnSpPr>
          <p:nvPr/>
        </p:nvCxnSpPr>
        <p:spPr>
          <a:xfrm flipH="1">
            <a:off x="3826923" y="4586905"/>
            <a:ext cx="314944"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667D2E7-7302-FB46-8ECB-A3D94305000B}"/>
              </a:ext>
            </a:extLst>
          </p:cNvPr>
          <p:cNvCxnSpPr>
            <a:cxnSpLocks/>
          </p:cNvCxnSpPr>
          <p:nvPr/>
        </p:nvCxnSpPr>
        <p:spPr>
          <a:xfrm>
            <a:off x="6143395" y="3120887"/>
            <a:ext cx="1" cy="53174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A5335CF-1921-A141-BF88-DEEED4FD63FE}"/>
              </a:ext>
            </a:extLst>
          </p:cNvPr>
          <p:cNvCxnSpPr>
            <a:cxnSpLocks/>
          </p:cNvCxnSpPr>
          <p:nvPr/>
        </p:nvCxnSpPr>
        <p:spPr>
          <a:xfrm>
            <a:off x="6157291" y="4048862"/>
            <a:ext cx="1" cy="53174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4AF2D6A-6844-B144-9636-B323624132C1}"/>
              </a:ext>
            </a:extLst>
          </p:cNvPr>
          <p:cNvCxnSpPr>
            <a:cxnSpLocks/>
          </p:cNvCxnSpPr>
          <p:nvPr/>
        </p:nvCxnSpPr>
        <p:spPr>
          <a:xfrm flipV="1">
            <a:off x="7872021" y="2613991"/>
            <a:ext cx="942329" cy="30140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4948310-72B3-3945-BC99-D47D79081100}"/>
              </a:ext>
            </a:extLst>
          </p:cNvPr>
          <p:cNvCxnSpPr>
            <a:cxnSpLocks/>
          </p:cNvCxnSpPr>
          <p:nvPr/>
        </p:nvCxnSpPr>
        <p:spPr>
          <a:xfrm>
            <a:off x="7894452" y="2984776"/>
            <a:ext cx="1793716" cy="47056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1C576DF-F8B8-CF49-984E-B1DEBB6279FA}"/>
              </a:ext>
            </a:extLst>
          </p:cNvPr>
          <p:cNvCxnSpPr>
            <a:cxnSpLocks/>
          </p:cNvCxnSpPr>
          <p:nvPr/>
        </p:nvCxnSpPr>
        <p:spPr>
          <a:xfrm>
            <a:off x="7894452" y="3056103"/>
            <a:ext cx="866867" cy="114382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95FB733-4A4E-4841-8928-38287C28E5EB}"/>
              </a:ext>
            </a:extLst>
          </p:cNvPr>
          <p:cNvCxnSpPr>
            <a:cxnSpLocks/>
          </p:cNvCxnSpPr>
          <p:nvPr/>
        </p:nvCxnSpPr>
        <p:spPr>
          <a:xfrm>
            <a:off x="9902704" y="4232091"/>
            <a:ext cx="532768" cy="31805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B2D3805-C313-0F4A-AD9A-6779F8A30D28}"/>
              </a:ext>
            </a:extLst>
          </p:cNvPr>
          <p:cNvCxnSpPr>
            <a:cxnSpLocks/>
          </p:cNvCxnSpPr>
          <p:nvPr/>
        </p:nvCxnSpPr>
        <p:spPr>
          <a:xfrm>
            <a:off x="9344597" y="4599446"/>
            <a:ext cx="0" cy="32143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35D11AB-EED0-974F-8461-D40F543EACB6}"/>
              </a:ext>
            </a:extLst>
          </p:cNvPr>
          <p:cNvCxnSpPr>
            <a:cxnSpLocks/>
          </p:cNvCxnSpPr>
          <p:nvPr/>
        </p:nvCxnSpPr>
        <p:spPr>
          <a:xfrm flipV="1">
            <a:off x="6884502" y="3851411"/>
            <a:ext cx="637686" cy="96409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8DC4CE8-489B-F444-86CB-F39EA917DE0A}"/>
              </a:ext>
            </a:extLst>
          </p:cNvPr>
          <p:cNvCxnSpPr>
            <a:cxnSpLocks/>
          </p:cNvCxnSpPr>
          <p:nvPr/>
        </p:nvCxnSpPr>
        <p:spPr>
          <a:xfrm>
            <a:off x="1776065" y="3894805"/>
            <a:ext cx="0" cy="305124"/>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2210963-183C-0247-9DB6-E725348F3745}"/>
              </a:ext>
            </a:extLst>
          </p:cNvPr>
          <p:cNvCxnSpPr>
            <a:cxnSpLocks/>
            <a:endCxn id="18" idx="1"/>
          </p:cNvCxnSpPr>
          <p:nvPr/>
        </p:nvCxnSpPr>
        <p:spPr>
          <a:xfrm>
            <a:off x="2314988" y="4586905"/>
            <a:ext cx="188843"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a:extLst>
              <a:ext uri="{FF2B5EF4-FFF2-40B4-BE49-F238E27FC236}">
                <a16:creationId xmlns:a16="http://schemas.microsoft.com/office/drawing/2014/main" id="{EF266F4A-84F0-F349-B7EE-73FC36271938}"/>
              </a:ext>
            </a:extLst>
          </p:cNvPr>
          <p:cNvCxnSpPr>
            <a:cxnSpLocks/>
          </p:cNvCxnSpPr>
          <p:nvPr/>
        </p:nvCxnSpPr>
        <p:spPr>
          <a:xfrm rot="10800000" flipV="1">
            <a:off x="1952347" y="3894802"/>
            <a:ext cx="904327" cy="73537"/>
          </a:xfrm>
          <a:prstGeom prst="bentConnector3">
            <a:avLst>
              <a:gd name="adj1" fmla="val -5"/>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BD17538-2A04-2343-8E75-6EE0D2B55186}"/>
              </a:ext>
            </a:extLst>
          </p:cNvPr>
          <p:cNvCxnSpPr>
            <a:cxnSpLocks/>
            <a:endCxn id="17" idx="0"/>
          </p:cNvCxnSpPr>
          <p:nvPr/>
        </p:nvCxnSpPr>
        <p:spPr>
          <a:xfrm>
            <a:off x="1952624" y="3968340"/>
            <a:ext cx="0" cy="216032"/>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A394A0E-DFD1-3B4E-B416-F1427D4EDAC6}"/>
              </a:ext>
            </a:extLst>
          </p:cNvPr>
          <p:cNvCxnSpPr>
            <a:cxnSpLocks/>
          </p:cNvCxnSpPr>
          <p:nvPr/>
        </p:nvCxnSpPr>
        <p:spPr>
          <a:xfrm>
            <a:off x="2121649" y="4047367"/>
            <a:ext cx="0" cy="137005"/>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a:extLst>
              <a:ext uri="{FF2B5EF4-FFF2-40B4-BE49-F238E27FC236}">
                <a16:creationId xmlns:a16="http://schemas.microsoft.com/office/drawing/2014/main" id="{4552DAB8-4540-8741-9796-AA14738D39D1}"/>
              </a:ext>
            </a:extLst>
          </p:cNvPr>
          <p:cNvCxnSpPr>
            <a:cxnSpLocks/>
            <a:stCxn id="14" idx="2"/>
          </p:cNvCxnSpPr>
          <p:nvPr/>
        </p:nvCxnSpPr>
        <p:spPr>
          <a:xfrm rot="5400000">
            <a:off x="2479171" y="2760683"/>
            <a:ext cx="930868" cy="1651277"/>
          </a:xfrm>
          <a:prstGeom prst="bentConnector2">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2AB75692-E31A-FD40-A78C-F70EA2FFD14C}"/>
              </a:ext>
            </a:extLst>
          </p:cNvPr>
          <p:cNvSpPr txBox="1"/>
          <p:nvPr/>
        </p:nvSpPr>
        <p:spPr>
          <a:xfrm>
            <a:off x="1584460" y="2435086"/>
            <a:ext cx="705678" cy="584775"/>
          </a:xfrm>
          <a:prstGeom prst="rect">
            <a:avLst/>
          </a:prstGeom>
          <a:noFill/>
        </p:spPr>
        <p:txBody>
          <a:bodyPr wrap="square" rtlCol="0">
            <a:spAutoFit/>
          </a:bodyPr>
          <a:lstStyle/>
          <a:p>
            <a:pPr algn="ctr"/>
            <a:r>
              <a:rPr lang="en-US" sz="800"/>
              <a:t>4k/UHD Cameras,</a:t>
            </a:r>
          </a:p>
          <a:p>
            <a:pPr algn="ctr"/>
            <a:r>
              <a:rPr lang="en-US" sz="800"/>
              <a:t>Next Gen Audio</a:t>
            </a:r>
          </a:p>
        </p:txBody>
      </p:sp>
      <p:sp>
        <p:nvSpPr>
          <p:cNvPr id="139" name="TextBox 138">
            <a:extLst>
              <a:ext uri="{FF2B5EF4-FFF2-40B4-BE49-F238E27FC236}">
                <a16:creationId xmlns:a16="http://schemas.microsoft.com/office/drawing/2014/main" id="{FFB23B74-8C24-204C-9D45-6964D33AE9FC}"/>
              </a:ext>
            </a:extLst>
          </p:cNvPr>
          <p:cNvSpPr txBox="1"/>
          <p:nvPr/>
        </p:nvSpPr>
        <p:spPr>
          <a:xfrm>
            <a:off x="2503831" y="2431748"/>
            <a:ext cx="705678" cy="584775"/>
          </a:xfrm>
          <a:prstGeom prst="rect">
            <a:avLst/>
          </a:prstGeom>
          <a:noFill/>
        </p:spPr>
        <p:txBody>
          <a:bodyPr wrap="square" rtlCol="0">
            <a:spAutoFit/>
          </a:bodyPr>
          <a:lstStyle/>
          <a:p>
            <a:pPr algn="ctr"/>
            <a:r>
              <a:rPr lang="en-US" sz="800"/>
              <a:t>Existing HD Cameras, Audio</a:t>
            </a:r>
          </a:p>
        </p:txBody>
      </p:sp>
      <p:sp>
        <p:nvSpPr>
          <p:cNvPr id="140" name="TextBox 139">
            <a:extLst>
              <a:ext uri="{FF2B5EF4-FFF2-40B4-BE49-F238E27FC236}">
                <a16:creationId xmlns:a16="http://schemas.microsoft.com/office/drawing/2014/main" id="{001765A5-6DD7-5344-AD5A-B25EBBC6DC62}"/>
              </a:ext>
            </a:extLst>
          </p:cNvPr>
          <p:cNvSpPr txBox="1"/>
          <p:nvPr/>
        </p:nvSpPr>
        <p:spPr>
          <a:xfrm>
            <a:off x="3416576" y="2437186"/>
            <a:ext cx="705678" cy="584775"/>
          </a:xfrm>
          <a:prstGeom prst="rect">
            <a:avLst/>
          </a:prstGeom>
          <a:noFill/>
        </p:spPr>
        <p:txBody>
          <a:bodyPr wrap="square" rtlCol="0">
            <a:spAutoFit/>
          </a:bodyPr>
          <a:lstStyle/>
          <a:p>
            <a:pPr algn="ctr"/>
            <a:r>
              <a:rPr lang="en-US" sz="800"/>
              <a:t>Networks and Playout Servers</a:t>
            </a:r>
          </a:p>
        </p:txBody>
      </p:sp>
      <p:sp>
        <p:nvSpPr>
          <p:cNvPr id="141" name="TextBox 140">
            <a:extLst>
              <a:ext uri="{FF2B5EF4-FFF2-40B4-BE49-F238E27FC236}">
                <a16:creationId xmlns:a16="http://schemas.microsoft.com/office/drawing/2014/main" id="{CE0E8590-54E0-3449-B4EA-6612B379C333}"/>
              </a:ext>
            </a:extLst>
          </p:cNvPr>
          <p:cNvSpPr txBox="1"/>
          <p:nvPr/>
        </p:nvSpPr>
        <p:spPr>
          <a:xfrm>
            <a:off x="1576983" y="3501199"/>
            <a:ext cx="705678" cy="338554"/>
          </a:xfrm>
          <a:prstGeom prst="rect">
            <a:avLst/>
          </a:prstGeom>
          <a:noFill/>
        </p:spPr>
        <p:txBody>
          <a:bodyPr wrap="square" rtlCol="0">
            <a:spAutoFit/>
          </a:bodyPr>
          <a:lstStyle/>
          <a:p>
            <a:pPr algn="ctr"/>
            <a:r>
              <a:rPr lang="en-US" sz="800"/>
              <a:t>UHD Production</a:t>
            </a:r>
          </a:p>
        </p:txBody>
      </p:sp>
      <p:sp>
        <p:nvSpPr>
          <p:cNvPr id="142" name="TextBox 141">
            <a:extLst>
              <a:ext uri="{FF2B5EF4-FFF2-40B4-BE49-F238E27FC236}">
                <a16:creationId xmlns:a16="http://schemas.microsoft.com/office/drawing/2014/main" id="{C3BAAD3B-0D0C-9947-9AEE-63558073DE6B}"/>
              </a:ext>
            </a:extLst>
          </p:cNvPr>
          <p:cNvSpPr txBox="1"/>
          <p:nvPr/>
        </p:nvSpPr>
        <p:spPr>
          <a:xfrm>
            <a:off x="2503831" y="3502610"/>
            <a:ext cx="705678" cy="338554"/>
          </a:xfrm>
          <a:prstGeom prst="rect">
            <a:avLst/>
          </a:prstGeom>
          <a:noFill/>
        </p:spPr>
        <p:txBody>
          <a:bodyPr wrap="square" rtlCol="0">
            <a:spAutoFit/>
          </a:bodyPr>
          <a:lstStyle/>
          <a:p>
            <a:pPr algn="ctr"/>
            <a:r>
              <a:rPr lang="en-US" sz="800"/>
              <a:t>HD Production</a:t>
            </a:r>
          </a:p>
        </p:txBody>
      </p:sp>
      <p:sp>
        <p:nvSpPr>
          <p:cNvPr id="143" name="TextBox 142">
            <a:extLst>
              <a:ext uri="{FF2B5EF4-FFF2-40B4-BE49-F238E27FC236}">
                <a16:creationId xmlns:a16="http://schemas.microsoft.com/office/drawing/2014/main" id="{2799C484-E287-AE4D-A22D-DDB49DB1ABD3}"/>
              </a:ext>
            </a:extLst>
          </p:cNvPr>
          <p:cNvSpPr txBox="1"/>
          <p:nvPr/>
        </p:nvSpPr>
        <p:spPr>
          <a:xfrm>
            <a:off x="1599507" y="4439827"/>
            <a:ext cx="705678" cy="338554"/>
          </a:xfrm>
          <a:prstGeom prst="rect">
            <a:avLst/>
          </a:prstGeom>
          <a:noFill/>
        </p:spPr>
        <p:txBody>
          <a:bodyPr wrap="square" rtlCol="0">
            <a:spAutoFit/>
          </a:bodyPr>
          <a:lstStyle/>
          <a:p>
            <a:pPr algn="ctr"/>
            <a:r>
              <a:rPr lang="en-US" sz="800"/>
              <a:t>Master Control</a:t>
            </a:r>
          </a:p>
        </p:txBody>
      </p:sp>
      <p:sp>
        <p:nvSpPr>
          <p:cNvPr id="144" name="TextBox 143">
            <a:extLst>
              <a:ext uri="{FF2B5EF4-FFF2-40B4-BE49-F238E27FC236}">
                <a16:creationId xmlns:a16="http://schemas.microsoft.com/office/drawing/2014/main" id="{F1356153-EEC5-4B43-8D87-692C78A6FA77}"/>
              </a:ext>
            </a:extLst>
          </p:cNvPr>
          <p:cNvSpPr txBox="1"/>
          <p:nvPr/>
        </p:nvSpPr>
        <p:spPr>
          <a:xfrm>
            <a:off x="2582670" y="4239155"/>
            <a:ext cx="1159566" cy="738664"/>
          </a:xfrm>
          <a:prstGeom prst="rect">
            <a:avLst/>
          </a:prstGeom>
          <a:noFill/>
        </p:spPr>
        <p:txBody>
          <a:bodyPr wrap="square" rtlCol="0" anchor="t">
            <a:spAutoFit/>
          </a:bodyPr>
          <a:lstStyle/>
          <a:p>
            <a:pPr algn="ctr"/>
            <a:r>
              <a:rPr lang="en-US" sz="1400" b="1"/>
              <a:t>Broadcast Audio Processor</a:t>
            </a:r>
            <a:endParaRPr lang="en-US" sz="1400" b="1">
              <a:cs typeface="Arial"/>
            </a:endParaRPr>
          </a:p>
        </p:txBody>
      </p:sp>
      <p:sp>
        <p:nvSpPr>
          <p:cNvPr id="145" name="TextBox 144">
            <a:extLst>
              <a:ext uri="{FF2B5EF4-FFF2-40B4-BE49-F238E27FC236}">
                <a16:creationId xmlns:a16="http://schemas.microsoft.com/office/drawing/2014/main" id="{A79218D3-CF20-A84C-A51E-81DAB661C1FE}"/>
              </a:ext>
            </a:extLst>
          </p:cNvPr>
          <p:cNvSpPr txBox="1"/>
          <p:nvPr/>
        </p:nvSpPr>
        <p:spPr>
          <a:xfrm>
            <a:off x="4475664" y="3708078"/>
            <a:ext cx="1260870" cy="461665"/>
          </a:xfrm>
          <a:prstGeom prst="rect">
            <a:avLst/>
          </a:prstGeom>
          <a:noFill/>
        </p:spPr>
        <p:txBody>
          <a:bodyPr wrap="square" rtlCol="0">
            <a:spAutoFit/>
          </a:bodyPr>
          <a:lstStyle/>
          <a:p>
            <a:pPr algn="ctr"/>
            <a:r>
              <a:rPr lang="en-US" sz="800"/>
              <a:t>Studio-to-Transmitter Link</a:t>
            </a:r>
          </a:p>
          <a:p>
            <a:pPr algn="ctr"/>
            <a:r>
              <a:rPr lang="en-US" sz="800"/>
              <a:t>(STL)</a:t>
            </a:r>
          </a:p>
        </p:txBody>
      </p:sp>
      <p:sp>
        <p:nvSpPr>
          <p:cNvPr id="146" name="TextBox 145">
            <a:extLst>
              <a:ext uri="{FF2B5EF4-FFF2-40B4-BE49-F238E27FC236}">
                <a16:creationId xmlns:a16="http://schemas.microsoft.com/office/drawing/2014/main" id="{7E1CB597-B0F7-8049-BBD5-E3A19BD5C200}"/>
              </a:ext>
            </a:extLst>
          </p:cNvPr>
          <p:cNvSpPr txBox="1"/>
          <p:nvPr/>
        </p:nvSpPr>
        <p:spPr>
          <a:xfrm>
            <a:off x="6022569" y="2548763"/>
            <a:ext cx="705678" cy="338554"/>
          </a:xfrm>
          <a:prstGeom prst="rect">
            <a:avLst/>
          </a:prstGeom>
          <a:noFill/>
        </p:spPr>
        <p:txBody>
          <a:bodyPr wrap="square" rtlCol="0">
            <a:spAutoFit/>
          </a:bodyPr>
          <a:lstStyle/>
          <a:p>
            <a:pPr algn="ctr"/>
            <a:r>
              <a:rPr lang="en-US" sz="800"/>
              <a:t>ATSC-3.0 Exciter</a:t>
            </a:r>
          </a:p>
        </p:txBody>
      </p:sp>
      <p:sp>
        <p:nvSpPr>
          <p:cNvPr id="147" name="TextBox 146">
            <a:extLst>
              <a:ext uri="{FF2B5EF4-FFF2-40B4-BE49-F238E27FC236}">
                <a16:creationId xmlns:a16="http://schemas.microsoft.com/office/drawing/2014/main" id="{5FB41849-1797-B748-BBA9-529C01D9B786}"/>
              </a:ext>
            </a:extLst>
          </p:cNvPr>
          <p:cNvSpPr txBox="1"/>
          <p:nvPr/>
        </p:nvSpPr>
        <p:spPr>
          <a:xfrm>
            <a:off x="6003885" y="3732031"/>
            <a:ext cx="705678" cy="215444"/>
          </a:xfrm>
          <a:prstGeom prst="rect">
            <a:avLst/>
          </a:prstGeom>
          <a:noFill/>
        </p:spPr>
        <p:txBody>
          <a:bodyPr wrap="square" rtlCol="0">
            <a:spAutoFit/>
          </a:bodyPr>
          <a:lstStyle/>
          <a:p>
            <a:pPr algn="ctr"/>
            <a:r>
              <a:rPr lang="en-US" sz="800"/>
              <a:t>Transmitter</a:t>
            </a:r>
          </a:p>
        </p:txBody>
      </p:sp>
      <p:sp>
        <p:nvSpPr>
          <p:cNvPr id="148" name="TextBox 147">
            <a:extLst>
              <a:ext uri="{FF2B5EF4-FFF2-40B4-BE49-F238E27FC236}">
                <a16:creationId xmlns:a16="http://schemas.microsoft.com/office/drawing/2014/main" id="{01292C68-AE5E-4441-A9A0-0DA80465C789}"/>
              </a:ext>
            </a:extLst>
          </p:cNvPr>
          <p:cNvSpPr txBox="1"/>
          <p:nvPr/>
        </p:nvSpPr>
        <p:spPr>
          <a:xfrm>
            <a:off x="5998611" y="4708683"/>
            <a:ext cx="705678" cy="215444"/>
          </a:xfrm>
          <a:prstGeom prst="rect">
            <a:avLst/>
          </a:prstGeom>
          <a:noFill/>
        </p:spPr>
        <p:txBody>
          <a:bodyPr wrap="square" rtlCol="0">
            <a:spAutoFit/>
          </a:bodyPr>
          <a:lstStyle/>
          <a:p>
            <a:pPr algn="ctr"/>
            <a:r>
              <a:rPr lang="en-US" sz="800"/>
              <a:t>Mask Filter</a:t>
            </a:r>
          </a:p>
        </p:txBody>
      </p:sp>
      <p:sp>
        <p:nvSpPr>
          <p:cNvPr id="149" name="TextBox 148">
            <a:extLst>
              <a:ext uri="{FF2B5EF4-FFF2-40B4-BE49-F238E27FC236}">
                <a16:creationId xmlns:a16="http://schemas.microsoft.com/office/drawing/2014/main" id="{547F2601-D3C0-F54C-958E-FE706212C352}"/>
              </a:ext>
            </a:extLst>
          </p:cNvPr>
          <p:cNvSpPr txBox="1"/>
          <p:nvPr/>
        </p:nvSpPr>
        <p:spPr>
          <a:xfrm>
            <a:off x="7355820" y="4504087"/>
            <a:ext cx="726272" cy="468530"/>
          </a:xfrm>
          <a:prstGeom prst="rect">
            <a:avLst/>
          </a:prstGeom>
          <a:noFill/>
        </p:spPr>
        <p:txBody>
          <a:bodyPr wrap="square" rtlCol="0">
            <a:spAutoFit/>
          </a:bodyPr>
          <a:lstStyle/>
          <a:p>
            <a:pPr algn="ctr"/>
            <a:r>
              <a:rPr lang="en-US" sz="800"/>
              <a:t>Tower and Transmit Antenna</a:t>
            </a:r>
          </a:p>
        </p:txBody>
      </p:sp>
      <p:sp>
        <p:nvSpPr>
          <p:cNvPr id="150" name="TextBox 149">
            <a:extLst>
              <a:ext uri="{FF2B5EF4-FFF2-40B4-BE49-F238E27FC236}">
                <a16:creationId xmlns:a16="http://schemas.microsoft.com/office/drawing/2014/main" id="{543AC9D1-A4D1-3B49-A973-44643918FA7F}"/>
              </a:ext>
            </a:extLst>
          </p:cNvPr>
          <p:cNvSpPr txBox="1"/>
          <p:nvPr/>
        </p:nvSpPr>
        <p:spPr>
          <a:xfrm>
            <a:off x="8860846" y="2468329"/>
            <a:ext cx="942329" cy="338554"/>
          </a:xfrm>
          <a:prstGeom prst="rect">
            <a:avLst/>
          </a:prstGeom>
          <a:noFill/>
        </p:spPr>
        <p:txBody>
          <a:bodyPr wrap="square" rtlCol="0">
            <a:spAutoFit/>
          </a:bodyPr>
          <a:lstStyle/>
          <a:p>
            <a:pPr algn="ctr"/>
            <a:r>
              <a:rPr lang="en-US" sz="800"/>
              <a:t>ATSC-3.0 TV</a:t>
            </a:r>
          </a:p>
          <a:p>
            <a:pPr algn="ctr"/>
            <a:r>
              <a:rPr lang="en-US" sz="800"/>
              <a:t>(UHD)</a:t>
            </a:r>
          </a:p>
        </p:txBody>
      </p:sp>
      <p:sp>
        <p:nvSpPr>
          <p:cNvPr id="151" name="TextBox 150">
            <a:extLst>
              <a:ext uri="{FF2B5EF4-FFF2-40B4-BE49-F238E27FC236}">
                <a16:creationId xmlns:a16="http://schemas.microsoft.com/office/drawing/2014/main" id="{2421020B-E112-2541-8A42-F09ACF3CE166}"/>
              </a:ext>
            </a:extLst>
          </p:cNvPr>
          <p:cNvSpPr txBox="1"/>
          <p:nvPr/>
        </p:nvSpPr>
        <p:spPr>
          <a:xfrm>
            <a:off x="8860846" y="4080882"/>
            <a:ext cx="942329" cy="338554"/>
          </a:xfrm>
          <a:prstGeom prst="rect">
            <a:avLst/>
          </a:prstGeom>
          <a:noFill/>
        </p:spPr>
        <p:txBody>
          <a:bodyPr wrap="square" rtlCol="0">
            <a:spAutoFit/>
          </a:bodyPr>
          <a:lstStyle/>
          <a:p>
            <a:pPr algn="ctr"/>
            <a:r>
              <a:rPr lang="en-US" sz="800"/>
              <a:t>ATSC-3.0 Converter</a:t>
            </a:r>
          </a:p>
        </p:txBody>
      </p:sp>
      <p:sp>
        <p:nvSpPr>
          <p:cNvPr id="152" name="TextBox 151">
            <a:extLst>
              <a:ext uri="{FF2B5EF4-FFF2-40B4-BE49-F238E27FC236}">
                <a16:creationId xmlns:a16="http://schemas.microsoft.com/office/drawing/2014/main" id="{1AD6292B-F490-B743-AE83-B01882CE30CF}"/>
              </a:ext>
            </a:extLst>
          </p:cNvPr>
          <p:cNvSpPr txBox="1"/>
          <p:nvPr/>
        </p:nvSpPr>
        <p:spPr>
          <a:xfrm>
            <a:off x="8873432" y="5056779"/>
            <a:ext cx="942329" cy="215444"/>
          </a:xfrm>
          <a:prstGeom prst="rect">
            <a:avLst/>
          </a:prstGeom>
          <a:noFill/>
        </p:spPr>
        <p:txBody>
          <a:bodyPr wrap="square" rtlCol="0">
            <a:spAutoFit/>
          </a:bodyPr>
          <a:lstStyle/>
          <a:p>
            <a:pPr algn="ctr"/>
            <a:r>
              <a:rPr lang="en-US" sz="800"/>
              <a:t>ATSC-1.0 TV</a:t>
            </a:r>
          </a:p>
        </p:txBody>
      </p:sp>
      <p:sp>
        <p:nvSpPr>
          <p:cNvPr id="153" name="TextBox 152">
            <a:extLst>
              <a:ext uri="{FF2B5EF4-FFF2-40B4-BE49-F238E27FC236}">
                <a16:creationId xmlns:a16="http://schemas.microsoft.com/office/drawing/2014/main" id="{ED0348C3-92AB-574F-827B-52344008E007}"/>
              </a:ext>
            </a:extLst>
          </p:cNvPr>
          <p:cNvSpPr txBox="1"/>
          <p:nvPr/>
        </p:nvSpPr>
        <p:spPr>
          <a:xfrm>
            <a:off x="10110101" y="4635385"/>
            <a:ext cx="762524" cy="461665"/>
          </a:xfrm>
          <a:prstGeom prst="rect">
            <a:avLst/>
          </a:prstGeom>
          <a:noFill/>
        </p:spPr>
        <p:txBody>
          <a:bodyPr wrap="square" rtlCol="0">
            <a:spAutoFit/>
          </a:bodyPr>
          <a:lstStyle/>
          <a:p>
            <a:pPr algn="ctr"/>
            <a:r>
              <a:rPr lang="en-US" sz="800"/>
              <a:t>Tablets and Mobile Phones</a:t>
            </a:r>
          </a:p>
        </p:txBody>
      </p:sp>
      <p:sp>
        <p:nvSpPr>
          <p:cNvPr id="154" name="TextBox 153">
            <a:extLst>
              <a:ext uri="{FF2B5EF4-FFF2-40B4-BE49-F238E27FC236}">
                <a16:creationId xmlns:a16="http://schemas.microsoft.com/office/drawing/2014/main" id="{613E7CEB-9A4D-5D47-94CC-4BAA5A2B3616}"/>
              </a:ext>
            </a:extLst>
          </p:cNvPr>
          <p:cNvSpPr txBox="1"/>
          <p:nvPr/>
        </p:nvSpPr>
        <p:spPr>
          <a:xfrm>
            <a:off x="9783537" y="3239855"/>
            <a:ext cx="942329" cy="461665"/>
          </a:xfrm>
          <a:prstGeom prst="rect">
            <a:avLst/>
          </a:prstGeom>
          <a:noFill/>
        </p:spPr>
        <p:txBody>
          <a:bodyPr wrap="square" rtlCol="0">
            <a:spAutoFit/>
          </a:bodyPr>
          <a:lstStyle/>
          <a:p>
            <a:pPr algn="ctr"/>
            <a:r>
              <a:rPr lang="en-US" sz="800"/>
              <a:t>ATSC-3.0 Enabled Mobile Devices</a:t>
            </a:r>
          </a:p>
        </p:txBody>
      </p:sp>
      <p:sp>
        <p:nvSpPr>
          <p:cNvPr id="155" name="Rounded Rectangle 154">
            <a:extLst>
              <a:ext uri="{FF2B5EF4-FFF2-40B4-BE49-F238E27FC236}">
                <a16:creationId xmlns:a16="http://schemas.microsoft.com/office/drawing/2014/main" id="{997CF071-6095-4D47-8A9D-57E8FFB0D236}"/>
              </a:ext>
            </a:extLst>
          </p:cNvPr>
          <p:cNvSpPr/>
          <p:nvPr/>
        </p:nvSpPr>
        <p:spPr>
          <a:xfrm>
            <a:off x="1081846" y="5741482"/>
            <a:ext cx="495138" cy="2047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a:extLst>
              <a:ext uri="{FF2B5EF4-FFF2-40B4-BE49-F238E27FC236}">
                <a16:creationId xmlns:a16="http://schemas.microsoft.com/office/drawing/2014/main" id="{7919DBFC-1929-ED4B-9A6C-BCF5B9E5714F}"/>
              </a:ext>
            </a:extLst>
          </p:cNvPr>
          <p:cNvSpPr/>
          <p:nvPr/>
        </p:nvSpPr>
        <p:spPr>
          <a:xfrm>
            <a:off x="3117629" y="5741482"/>
            <a:ext cx="495138" cy="224626"/>
          </a:xfrm>
          <a:prstGeom prst="round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a:extLst>
              <a:ext uri="{FF2B5EF4-FFF2-40B4-BE49-F238E27FC236}">
                <a16:creationId xmlns:a16="http://schemas.microsoft.com/office/drawing/2014/main" id="{1D1C9FCE-616A-FA4F-8709-F2939AB2CB8A}"/>
              </a:ext>
            </a:extLst>
          </p:cNvPr>
          <p:cNvSpPr/>
          <p:nvPr/>
        </p:nvSpPr>
        <p:spPr>
          <a:xfrm>
            <a:off x="4997040" y="5753015"/>
            <a:ext cx="495138" cy="21461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ABD2A72B-4577-6C4D-BBA5-B2729300B68B}"/>
              </a:ext>
            </a:extLst>
          </p:cNvPr>
          <p:cNvSpPr txBox="1"/>
          <p:nvPr/>
        </p:nvSpPr>
        <p:spPr>
          <a:xfrm>
            <a:off x="1549097" y="5752182"/>
            <a:ext cx="1632526" cy="215444"/>
          </a:xfrm>
          <a:prstGeom prst="rect">
            <a:avLst/>
          </a:prstGeom>
          <a:noFill/>
        </p:spPr>
        <p:txBody>
          <a:bodyPr wrap="square" rtlCol="0">
            <a:spAutoFit/>
          </a:bodyPr>
          <a:lstStyle/>
          <a:p>
            <a:r>
              <a:rPr lang="en-US" sz="800"/>
              <a:t>Existing usable components</a:t>
            </a:r>
          </a:p>
        </p:txBody>
      </p:sp>
      <p:sp>
        <p:nvSpPr>
          <p:cNvPr id="159" name="TextBox 158">
            <a:extLst>
              <a:ext uri="{FF2B5EF4-FFF2-40B4-BE49-F238E27FC236}">
                <a16:creationId xmlns:a16="http://schemas.microsoft.com/office/drawing/2014/main" id="{6130CA97-C8D9-6C4D-BE63-C8AA5C5CAA05}"/>
              </a:ext>
            </a:extLst>
          </p:cNvPr>
          <p:cNvSpPr txBox="1"/>
          <p:nvPr/>
        </p:nvSpPr>
        <p:spPr>
          <a:xfrm>
            <a:off x="3591488" y="5752521"/>
            <a:ext cx="1632526" cy="215444"/>
          </a:xfrm>
          <a:prstGeom prst="rect">
            <a:avLst/>
          </a:prstGeom>
          <a:noFill/>
        </p:spPr>
        <p:txBody>
          <a:bodyPr wrap="square" rtlCol="0">
            <a:spAutoFit/>
          </a:bodyPr>
          <a:lstStyle/>
          <a:p>
            <a:r>
              <a:rPr lang="en-US" sz="800"/>
              <a:t>May need upgrade</a:t>
            </a:r>
          </a:p>
        </p:txBody>
      </p:sp>
      <p:sp>
        <p:nvSpPr>
          <p:cNvPr id="160" name="TextBox 159">
            <a:extLst>
              <a:ext uri="{FF2B5EF4-FFF2-40B4-BE49-F238E27FC236}">
                <a16:creationId xmlns:a16="http://schemas.microsoft.com/office/drawing/2014/main" id="{4468328B-15AE-CD4B-84E9-BF2F43B11648}"/>
              </a:ext>
            </a:extLst>
          </p:cNvPr>
          <p:cNvSpPr txBox="1"/>
          <p:nvPr/>
        </p:nvSpPr>
        <p:spPr>
          <a:xfrm>
            <a:off x="5569411" y="5746391"/>
            <a:ext cx="1632526" cy="215444"/>
          </a:xfrm>
          <a:prstGeom prst="rect">
            <a:avLst/>
          </a:prstGeom>
          <a:noFill/>
        </p:spPr>
        <p:txBody>
          <a:bodyPr wrap="square" rtlCol="0">
            <a:spAutoFit/>
          </a:bodyPr>
          <a:lstStyle/>
          <a:p>
            <a:r>
              <a:rPr lang="en-US" sz="800"/>
              <a:t>New components</a:t>
            </a:r>
          </a:p>
        </p:txBody>
      </p:sp>
      <p:sp>
        <p:nvSpPr>
          <p:cNvPr id="5" name="Title 2">
            <a:extLst>
              <a:ext uri="{FF2B5EF4-FFF2-40B4-BE49-F238E27FC236}">
                <a16:creationId xmlns:a16="http://schemas.microsoft.com/office/drawing/2014/main" id="{FB2F5612-025C-415C-B3D9-F7AC26C29E47}"/>
              </a:ext>
            </a:extLst>
          </p:cNvPr>
          <p:cNvSpPr txBox="1">
            <a:spLocks/>
          </p:cNvSpPr>
          <p:nvPr/>
        </p:nvSpPr>
        <p:spPr>
          <a:xfrm>
            <a:off x="2210270" y="1320533"/>
            <a:ext cx="1227157"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sz="1200" dirty="0">
                <a:solidFill>
                  <a:srgbClr val="00B050"/>
                </a:solidFill>
                <a:latin typeface="Open Sans"/>
              </a:rPr>
              <a:t>TV Station</a:t>
            </a:r>
            <a:r>
              <a:rPr lang="en-US" sz="2400" dirty="0">
                <a:latin typeface="Open Sans"/>
              </a:rPr>
              <a:t> </a:t>
            </a:r>
          </a:p>
        </p:txBody>
      </p:sp>
      <p:sp>
        <p:nvSpPr>
          <p:cNvPr id="6" name="Title 2">
            <a:extLst>
              <a:ext uri="{FF2B5EF4-FFF2-40B4-BE49-F238E27FC236}">
                <a16:creationId xmlns:a16="http://schemas.microsoft.com/office/drawing/2014/main" id="{170D283F-DE6D-435E-8F62-10A6B062333F}"/>
              </a:ext>
            </a:extLst>
          </p:cNvPr>
          <p:cNvSpPr txBox="1">
            <a:spLocks/>
          </p:cNvSpPr>
          <p:nvPr/>
        </p:nvSpPr>
        <p:spPr>
          <a:xfrm>
            <a:off x="5493796" y="1320532"/>
            <a:ext cx="1975302"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sz="1200" dirty="0">
                <a:solidFill>
                  <a:srgbClr val="00B050"/>
                </a:solidFill>
                <a:latin typeface="Open Sans"/>
              </a:rPr>
              <a:t>Transmitter SITE</a:t>
            </a:r>
            <a:r>
              <a:rPr lang="en-US" sz="2400" dirty="0">
                <a:latin typeface="Open Sans"/>
              </a:rPr>
              <a:t> </a:t>
            </a:r>
          </a:p>
        </p:txBody>
      </p:sp>
      <p:sp>
        <p:nvSpPr>
          <p:cNvPr id="7" name="Title 2">
            <a:extLst>
              <a:ext uri="{FF2B5EF4-FFF2-40B4-BE49-F238E27FC236}">
                <a16:creationId xmlns:a16="http://schemas.microsoft.com/office/drawing/2014/main" id="{46B71F9B-5638-44FC-9FAD-A016B52C519C}"/>
              </a:ext>
            </a:extLst>
          </p:cNvPr>
          <p:cNvSpPr txBox="1">
            <a:spLocks/>
          </p:cNvSpPr>
          <p:nvPr/>
        </p:nvSpPr>
        <p:spPr>
          <a:xfrm>
            <a:off x="8708050" y="1320531"/>
            <a:ext cx="1975302"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pPr algn="ctr"/>
            <a:r>
              <a:rPr lang="en-US" sz="1200" dirty="0">
                <a:solidFill>
                  <a:srgbClr val="00B050"/>
                </a:solidFill>
                <a:latin typeface="Open Sans"/>
              </a:rPr>
              <a:t>HOME</a:t>
            </a:r>
            <a:r>
              <a:rPr lang="en-US" sz="2400" dirty="0">
                <a:latin typeface="Open Sans"/>
              </a:rPr>
              <a:t> </a:t>
            </a:r>
            <a:endParaRPr lang="en-US"/>
          </a:p>
        </p:txBody>
      </p:sp>
      <p:sp>
        <p:nvSpPr>
          <p:cNvPr id="72" name="TextBox 71">
            <a:extLst>
              <a:ext uri="{FF2B5EF4-FFF2-40B4-BE49-F238E27FC236}">
                <a16:creationId xmlns:a16="http://schemas.microsoft.com/office/drawing/2014/main" id="{2709A0B0-F2BC-404F-8315-CCB829176583}"/>
              </a:ext>
            </a:extLst>
          </p:cNvPr>
          <p:cNvSpPr txBox="1"/>
          <p:nvPr/>
        </p:nvSpPr>
        <p:spPr>
          <a:xfrm rot="20499995">
            <a:off x="7840632" y="570244"/>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AUGUST ANNOUNCEMENT</a:t>
            </a:r>
          </a:p>
        </p:txBody>
      </p:sp>
    </p:spTree>
    <p:extLst>
      <p:ext uri="{BB962C8B-B14F-4D97-AF65-F5344CB8AC3E}">
        <p14:creationId xmlns:p14="http://schemas.microsoft.com/office/powerpoint/2010/main" val="3788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65E67-8EEF-460A-96FD-CA5B82D2E351}"/>
              </a:ext>
            </a:extLst>
          </p:cNvPr>
          <p:cNvSpPr>
            <a:spLocks noGrp="1"/>
          </p:cNvSpPr>
          <p:nvPr>
            <p:ph type="sldNum" sz="quarter" idx="12"/>
          </p:nvPr>
        </p:nvSpPr>
        <p:spPr/>
        <p:txBody>
          <a:bodyPr/>
          <a:lstStyle/>
          <a:p>
            <a:fld id="{67E52358-FED6-D246-9C6E-AEC4ABAAD0D9}" type="slidenum">
              <a:rPr lang="en-US" smtClean="0"/>
              <a:t>11</a:t>
            </a:fld>
            <a:endParaRPr lang="en-US"/>
          </a:p>
        </p:txBody>
      </p:sp>
      <p:sp>
        <p:nvSpPr>
          <p:cNvPr id="8" name="Content Placeholder 7">
            <a:extLst>
              <a:ext uri="{FF2B5EF4-FFF2-40B4-BE49-F238E27FC236}">
                <a16:creationId xmlns:a16="http://schemas.microsoft.com/office/drawing/2014/main" id="{DC4C5B7D-CC44-4386-8FDE-1E423A4A4C6C}"/>
              </a:ext>
            </a:extLst>
          </p:cNvPr>
          <p:cNvSpPr>
            <a:spLocks noGrp="1"/>
          </p:cNvSpPr>
          <p:nvPr>
            <p:ph idx="1"/>
          </p:nvPr>
        </p:nvSpPr>
        <p:spPr/>
        <p:txBody>
          <a:bodyPr/>
          <a:lstStyle/>
          <a:p>
            <a:pPr marL="0" indent="0">
              <a:buNone/>
            </a:pPr>
            <a:r>
              <a:rPr lang="en-US" dirty="0"/>
              <a:t>Customers transitioning to IP Radio operation have been looking to move away from dedicated hardware to software based radio processing to increase flexibility and reduce cost. </a:t>
            </a:r>
          </a:p>
          <a:p>
            <a:pPr marL="0" indent="0">
              <a:buNone/>
            </a:pPr>
            <a:r>
              <a:rPr lang="en-US" dirty="0"/>
              <a:t>Radio and Streaming Audio Processor is a product that delivers on this promise. </a:t>
            </a:r>
          </a:p>
          <a:p>
            <a:pPr marL="0" indent="0">
              <a:buNone/>
            </a:pPr>
            <a:r>
              <a:rPr lang="en-US" dirty="0"/>
              <a:t>Customer can send audio via AES67 audio streams to the system which will process the audio and forward it on to the various media distribution systems.</a:t>
            </a:r>
            <a:r>
              <a:rPr lang="en-CA" dirty="0"/>
              <a:t> </a:t>
            </a:r>
            <a:endParaRPr lang="en-US" dirty="0"/>
          </a:p>
        </p:txBody>
      </p:sp>
      <p:sp>
        <p:nvSpPr>
          <p:cNvPr id="5" name="Title 2">
            <a:extLst>
              <a:ext uri="{FF2B5EF4-FFF2-40B4-BE49-F238E27FC236}">
                <a16:creationId xmlns:a16="http://schemas.microsoft.com/office/drawing/2014/main" id="{322485BE-4F04-4040-BDD2-1DA70D117D1A}"/>
              </a:ext>
            </a:extLst>
          </p:cNvPr>
          <p:cNvSpPr>
            <a:spLocks noGrp="1"/>
          </p:cNvSpPr>
          <p:nvPr>
            <p:ph type="title"/>
          </p:nvPr>
        </p:nvSpPr>
        <p:spPr>
          <a:xfrm>
            <a:off x="3467702" y="463416"/>
            <a:ext cx="8602745" cy="894557"/>
          </a:xfrm>
        </p:spPr>
        <p:txBody>
          <a:bodyPr/>
          <a:lstStyle/>
          <a:p>
            <a:r>
              <a:rPr lang="en-US" sz="2400" dirty="0"/>
              <a:t>Radio &amp; Streaming Audio Processor - Appliance</a:t>
            </a:r>
            <a:endParaRPr lang="en-CA" sz="2400" dirty="0"/>
          </a:p>
        </p:txBody>
      </p:sp>
      <p:pic>
        <p:nvPicPr>
          <p:cNvPr id="6" name="Picture 5" descr="A picture containing object, clock, sitting, meter&#10;&#10;Description automatically generated">
            <a:extLst>
              <a:ext uri="{FF2B5EF4-FFF2-40B4-BE49-F238E27FC236}">
                <a16:creationId xmlns:a16="http://schemas.microsoft.com/office/drawing/2014/main" id="{E59B0A20-D8CE-B345-8FBD-14D5102C51B3}"/>
              </a:ext>
            </a:extLst>
          </p:cNvPr>
          <p:cNvPicPr>
            <a:picLocks noChangeAspect="1"/>
          </p:cNvPicPr>
          <p:nvPr/>
        </p:nvPicPr>
        <p:blipFill>
          <a:blip r:embed="rId2"/>
          <a:stretch>
            <a:fillRect/>
          </a:stretch>
        </p:blipFill>
        <p:spPr>
          <a:xfrm>
            <a:off x="409287" y="220445"/>
            <a:ext cx="2956765" cy="955490"/>
          </a:xfrm>
          <a:prstGeom prst="rect">
            <a:avLst/>
          </a:prstGeom>
        </p:spPr>
      </p:pic>
      <p:sp>
        <p:nvSpPr>
          <p:cNvPr id="9" name="TextBox 8">
            <a:extLst>
              <a:ext uri="{FF2B5EF4-FFF2-40B4-BE49-F238E27FC236}">
                <a16:creationId xmlns:a16="http://schemas.microsoft.com/office/drawing/2014/main" id="{1CE314BD-3726-934A-9E68-ED6E33402931}"/>
              </a:ext>
            </a:extLst>
          </p:cNvPr>
          <p:cNvSpPr txBox="1"/>
          <p:nvPr/>
        </p:nvSpPr>
        <p:spPr>
          <a:xfrm>
            <a:off x="6792865" y="4845793"/>
            <a:ext cx="4698127" cy="523220"/>
          </a:xfrm>
          <a:prstGeom prst="rect">
            <a:avLst/>
          </a:prstGeom>
          <a:noFill/>
        </p:spPr>
        <p:txBody>
          <a:bodyPr wrap="square" rtlCol="0">
            <a:spAutoFit/>
          </a:bodyPr>
          <a:lstStyle/>
          <a:p>
            <a:r>
              <a:rPr lang="en-US" sz="2800" dirty="0">
                <a:solidFill>
                  <a:srgbClr val="FF0000"/>
                </a:solidFill>
                <a:latin typeface="American Typewriter" panose="02090604020004020304" pitchFamily="18" charset="77"/>
              </a:rPr>
              <a:t>Yes, I said RADIO…</a:t>
            </a:r>
          </a:p>
        </p:txBody>
      </p:sp>
      <p:sp>
        <p:nvSpPr>
          <p:cNvPr id="7" name="TextBox 6">
            <a:extLst>
              <a:ext uri="{FF2B5EF4-FFF2-40B4-BE49-F238E27FC236}">
                <a16:creationId xmlns:a16="http://schemas.microsoft.com/office/drawing/2014/main" id="{301E424E-8DD1-404D-AA42-2E9BFAB3269B}"/>
              </a:ext>
            </a:extLst>
          </p:cNvPr>
          <p:cNvSpPr txBox="1"/>
          <p:nvPr/>
        </p:nvSpPr>
        <p:spPr>
          <a:xfrm rot="20499995">
            <a:off x="669618" y="5063193"/>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JULY ANNOUNCEMENT</a:t>
            </a:r>
          </a:p>
        </p:txBody>
      </p:sp>
    </p:spTree>
    <p:extLst>
      <p:ext uri="{BB962C8B-B14F-4D97-AF65-F5344CB8AC3E}">
        <p14:creationId xmlns:p14="http://schemas.microsoft.com/office/powerpoint/2010/main" val="29486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250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a:extLst>
              <a:ext uri="{FF2B5EF4-FFF2-40B4-BE49-F238E27FC236}">
                <a16:creationId xmlns:a16="http://schemas.microsoft.com/office/drawing/2014/main" id="{4CB6FFF9-1CF4-4F41-9DC5-FB62DB4DC9F8}"/>
              </a:ext>
            </a:extLst>
          </p:cNvPr>
          <p:cNvSpPr/>
          <p:nvPr/>
        </p:nvSpPr>
        <p:spPr>
          <a:xfrm>
            <a:off x="1410743" y="1189234"/>
            <a:ext cx="9511747" cy="34279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5CFB6761-22BC-CB44-9978-6C091AC30D1E}"/>
              </a:ext>
            </a:extLst>
          </p:cNvPr>
          <p:cNvSpPr/>
          <p:nvPr/>
        </p:nvSpPr>
        <p:spPr>
          <a:xfrm>
            <a:off x="1425857" y="1429065"/>
            <a:ext cx="9511747" cy="3328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0C4C563D-CD16-AA44-BD5D-5E7956994496}"/>
              </a:ext>
            </a:extLst>
          </p:cNvPr>
          <p:cNvSpPr/>
          <p:nvPr/>
        </p:nvSpPr>
        <p:spPr>
          <a:xfrm>
            <a:off x="1411050" y="1690776"/>
            <a:ext cx="9511747" cy="3207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34AC967-86BF-274D-8147-7C4265A65F63}"/>
              </a:ext>
            </a:extLst>
          </p:cNvPr>
          <p:cNvSpPr/>
          <p:nvPr/>
        </p:nvSpPr>
        <p:spPr>
          <a:xfrm>
            <a:off x="1411357" y="1908630"/>
            <a:ext cx="9511747" cy="2970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8063FA-47AF-E546-A7EF-C317CA455EFE}"/>
              </a:ext>
            </a:extLst>
          </p:cNvPr>
          <p:cNvSpPr/>
          <p:nvPr/>
        </p:nvSpPr>
        <p:spPr>
          <a:xfrm>
            <a:off x="1192472" y="3149999"/>
            <a:ext cx="407504" cy="407504"/>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Oval 6">
            <a:extLst>
              <a:ext uri="{FF2B5EF4-FFF2-40B4-BE49-F238E27FC236}">
                <a16:creationId xmlns:a16="http://schemas.microsoft.com/office/drawing/2014/main" id="{D982C1F7-3FCB-6C44-A4D3-79E284170A1B}"/>
              </a:ext>
            </a:extLst>
          </p:cNvPr>
          <p:cNvSpPr/>
          <p:nvPr/>
        </p:nvSpPr>
        <p:spPr>
          <a:xfrm>
            <a:off x="10721137" y="3161996"/>
            <a:ext cx="407504" cy="407504"/>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86C4CF5-3D96-E349-9C41-97E123C24590}"/>
              </a:ext>
            </a:extLst>
          </p:cNvPr>
          <p:cNvSpPr txBox="1"/>
          <p:nvPr/>
        </p:nvSpPr>
        <p:spPr>
          <a:xfrm>
            <a:off x="1170583" y="3230640"/>
            <a:ext cx="700709" cy="246221"/>
          </a:xfrm>
          <a:prstGeom prst="rect">
            <a:avLst/>
          </a:prstGeom>
          <a:noFill/>
        </p:spPr>
        <p:txBody>
          <a:bodyPr wrap="square" rtlCol="0">
            <a:spAutoFit/>
          </a:bodyPr>
          <a:lstStyle/>
          <a:p>
            <a:r>
              <a:rPr lang="en-US" sz="1000" dirty="0"/>
              <a:t>IP in</a:t>
            </a:r>
          </a:p>
        </p:txBody>
      </p:sp>
      <p:sp>
        <p:nvSpPr>
          <p:cNvPr id="37" name="TextBox 36">
            <a:extLst>
              <a:ext uri="{FF2B5EF4-FFF2-40B4-BE49-F238E27FC236}">
                <a16:creationId xmlns:a16="http://schemas.microsoft.com/office/drawing/2014/main" id="{E943251C-F312-A848-BB0C-DA87A8D45B73}"/>
              </a:ext>
            </a:extLst>
          </p:cNvPr>
          <p:cNvSpPr txBox="1"/>
          <p:nvPr/>
        </p:nvSpPr>
        <p:spPr>
          <a:xfrm>
            <a:off x="10667588" y="3251004"/>
            <a:ext cx="700709" cy="246221"/>
          </a:xfrm>
          <a:prstGeom prst="rect">
            <a:avLst/>
          </a:prstGeom>
          <a:noFill/>
        </p:spPr>
        <p:txBody>
          <a:bodyPr wrap="square" rtlCol="0">
            <a:spAutoFit/>
          </a:bodyPr>
          <a:lstStyle/>
          <a:p>
            <a:r>
              <a:rPr lang="en-US" sz="1000" dirty="0"/>
              <a:t>IP out</a:t>
            </a:r>
          </a:p>
        </p:txBody>
      </p:sp>
      <p:cxnSp>
        <p:nvCxnSpPr>
          <p:cNvPr id="82" name="Straight Arrow Connector 81">
            <a:extLst>
              <a:ext uri="{FF2B5EF4-FFF2-40B4-BE49-F238E27FC236}">
                <a16:creationId xmlns:a16="http://schemas.microsoft.com/office/drawing/2014/main" id="{3872263B-BE56-D54A-B288-63495CB690B1}"/>
              </a:ext>
            </a:extLst>
          </p:cNvPr>
          <p:cNvCxnSpPr>
            <a:cxnSpLocks/>
          </p:cNvCxnSpPr>
          <p:nvPr/>
        </p:nvCxnSpPr>
        <p:spPr>
          <a:xfrm flipV="1">
            <a:off x="9601306" y="3353750"/>
            <a:ext cx="1145987" cy="10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picture containing object, clock, sitting, meter&#10;&#10;Description automatically generated">
            <a:extLst>
              <a:ext uri="{FF2B5EF4-FFF2-40B4-BE49-F238E27FC236}">
                <a16:creationId xmlns:a16="http://schemas.microsoft.com/office/drawing/2014/main" id="{36DF051E-A7A6-724B-AD34-48111AC9115E}"/>
              </a:ext>
            </a:extLst>
          </p:cNvPr>
          <p:cNvPicPr>
            <a:picLocks noChangeAspect="1"/>
          </p:cNvPicPr>
          <p:nvPr/>
        </p:nvPicPr>
        <p:blipFill>
          <a:blip r:embed="rId2"/>
          <a:stretch>
            <a:fillRect/>
          </a:stretch>
        </p:blipFill>
        <p:spPr>
          <a:xfrm>
            <a:off x="233722" y="15891"/>
            <a:ext cx="2956765" cy="955490"/>
          </a:xfrm>
          <a:prstGeom prst="rect">
            <a:avLst/>
          </a:prstGeom>
        </p:spPr>
      </p:pic>
      <p:pic>
        <p:nvPicPr>
          <p:cNvPr id="6" name="Picture 5" descr="A close up of a logo&#10;&#10;Description automatically generated">
            <a:extLst>
              <a:ext uri="{FF2B5EF4-FFF2-40B4-BE49-F238E27FC236}">
                <a16:creationId xmlns:a16="http://schemas.microsoft.com/office/drawing/2014/main" id="{72AC1890-13CC-AA40-B297-1B501DE9E482}"/>
              </a:ext>
            </a:extLst>
          </p:cNvPr>
          <p:cNvPicPr>
            <a:picLocks noChangeAspect="1"/>
          </p:cNvPicPr>
          <p:nvPr/>
        </p:nvPicPr>
        <p:blipFill>
          <a:blip r:embed="rId3"/>
          <a:stretch>
            <a:fillRect/>
          </a:stretch>
        </p:blipFill>
        <p:spPr>
          <a:xfrm>
            <a:off x="5546998" y="2567509"/>
            <a:ext cx="1485900" cy="1485900"/>
          </a:xfrm>
          <a:prstGeom prst="rect">
            <a:avLst/>
          </a:prstGeom>
        </p:spPr>
      </p:pic>
      <p:sp>
        <p:nvSpPr>
          <p:cNvPr id="45" name="TextBox 44">
            <a:extLst>
              <a:ext uri="{FF2B5EF4-FFF2-40B4-BE49-F238E27FC236}">
                <a16:creationId xmlns:a16="http://schemas.microsoft.com/office/drawing/2014/main" id="{F8816B20-700E-654F-8930-518338685AAD}"/>
              </a:ext>
            </a:extLst>
          </p:cNvPr>
          <p:cNvSpPr txBox="1"/>
          <p:nvPr/>
        </p:nvSpPr>
        <p:spPr>
          <a:xfrm>
            <a:off x="5855844" y="3249850"/>
            <a:ext cx="1099396" cy="430887"/>
          </a:xfrm>
          <a:prstGeom prst="rect">
            <a:avLst/>
          </a:prstGeom>
          <a:noFill/>
        </p:spPr>
        <p:txBody>
          <a:bodyPr wrap="square" rtlCol="0">
            <a:spAutoFit/>
          </a:bodyPr>
          <a:lstStyle/>
          <a:p>
            <a:pPr algn="ctr"/>
            <a:r>
              <a:rPr lang="en-US" sz="1100" dirty="0" err="1">
                <a:solidFill>
                  <a:schemeClr val="bg1"/>
                </a:solidFill>
              </a:rPr>
              <a:t>Orban</a:t>
            </a:r>
            <a:r>
              <a:rPr lang="en-US" sz="1100" dirty="0">
                <a:solidFill>
                  <a:schemeClr val="bg1"/>
                </a:solidFill>
              </a:rPr>
              <a:t> Processor</a:t>
            </a:r>
          </a:p>
        </p:txBody>
      </p:sp>
      <p:cxnSp>
        <p:nvCxnSpPr>
          <p:cNvPr id="51" name="Straight Arrow Connector 50">
            <a:extLst>
              <a:ext uri="{FF2B5EF4-FFF2-40B4-BE49-F238E27FC236}">
                <a16:creationId xmlns:a16="http://schemas.microsoft.com/office/drawing/2014/main" id="{494A8C81-AF9B-9248-B602-1106F9FEBE32}"/>
              </a:ext>
            </a:extLst>
          </p:cNvPr>
          <p:cNvCxnSpPr>
            <a:cxnSpLocks/>
          </p:cNvCxnSpPr>
          <p:nvPr/>
        </p:nvCxnSpPr>
        <p:spPr>
          <a:xfrm>
            <a:off x="4466948" y="3383926"/>
            <a:ext cx="11389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6440C205-DECD-FA4D-9688-EE482A7C6A77}"/>
              </a:ext>
            </a:extLst>
          </p:cNvPr>
          <p:cNvPicPr>
            <a:picLocks noChangeAspect="1"/>
          </p:cNvPicPr>
          <p:nvPr/>
        </p:nvPicPr>
        <p:blipFill>
          <a:blip r:embed="rId4"/>
          <a:stretch>
            <a:fillRect/>
          </a:stretch>
        </p:blipFill>
        <p:spPr>
          <a:xfrm>
            <a:off x="2790548" y="2637754"/>
            <a:ext cx="1676400" cy="1295400"/>
          </a:xfrm>
          <a:prstGeom prst="rect">
            <a:avLst/>
          </a:prstGeom>
        </p:spPr>
      </p:pic>
      <p:sp>
        <p:nvSpPr>
          <p:cNvPr id="36" name="TextBox 35">
            <a:extLst>
              <a:ext uri="{FF2B5EF4-FFF2-40B4-BE49-F238E27FC236}">
                <a16:creationId xmlns:a16="http://schemas.microsoft.com/office/drawing/2014/main" id="{2C0F8F6B-A5C5-8544-9732-A6C6F2F0B822}"/>
              </a:ext>
            </a:extLst>
          </p:cNvPr>
          <p:cNvSpPr txBox="1"/>
          <p:nvPr/>
        </p:nvSpPr>
        <p:spPr>
          <a:xfrm>
            <a:off x="3224408" y="3285454"/>
            <a:ext cx="1195156" cy="246221"/>
          </a:xfrm>
          <a:prstGeom prst="rect">
            <a:avLst/>
          </a:prstGeom>
          <a:noFill/>
        </p:spPr>
        <p:txBody>
          <a:bodyPr wrap="square" rtlCol="0">
            <a:spAutoFit/>
          </a:bodyPr>
          <a:lstStyle/>
          <a:p>
            <a:r>
              <a:rPr lang="en-US" sz="1000" dirty="0">
                <a:solidFill>
                  <a:schemeClr val="bg1"/>
                </a:solidFill>
              </a:rPr>
              <a:t>AES67 Receiver</a:t>
            </a:r>
          </a:p>
        </p:txBody>
      </p:sp>
      <p:cxnSp>
        <p:nvCxnSpPr>
          <p:cNvPr id="42" name="Straight Arrow Connector 41">
            <a:extLst>
              <a:ext uri="{FF2B5EF4-FFF2-40B4-BE49-F238E27FC236}">
                <a16:creationId xmlns:a16="http://schemas.microsoft.com/office/drawing/2014/main" id="{10657FA5-A15D-9745-A9E6-7E7C0D5C6E7B}"/>
              </a:ext>
            </a:extLst>
          </p:cNvPr>
          <p:cNvCxnSpPr>
            <a:cxnSpLocks/>
          </p:cNvCxnSpPr>
          <p:nvPr/>
        </p:nvCxnSpPr>
        <p:spPr>
          <a:xfrm flipV="1">
            <a:off x="1599976" y="3353749"/>
            <a:ext cx="1386324" cy="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descr="A picture containing drawing&#10;&#10;Description automatically generated">
            <a:extLst>
              <a:ext uri="{FF2B5EF4-FFF2-40B4-BE49-F238E27FC236}">
                <a16:creationId xmlns:a16="http://schemas.microsoft.com/office/drawing/2014/main" id="{5CD9EA91-D4BE-5C4F-85DB-1E790673B861}"/>
              </a:ext>
            </a:extLst>
          </p:cNvPr>
          <p:cNvPicPr>
            <a:picLocks noChangeAspect="1"/>
          </p:cNvPicPr>
          <p:nvPr/>
        </p:nvPicPr>
        <p:blipFill>
          <a:blip r:embed="rId4"/>
          <a:stretch>
            <a:fillRect/>
          </a:stretch>
        </p:blipFill>
        <p:spPr>
          <a:xfrm>
            <a:off x="8022737" y="2781300"/>
            <a:ext cx="1676400" cy="1295400"/>
          </a:xfrm>
          <a:prstGeom prst="rect">
            <a:avLst/>
          </a:prstGeom>
        </p:spPr>
      </p:pic>
      <p:sp>
        <p:nvSpPr>
          <p:cNvPr id="50" name="TextBox 49">
            <a:extLst>
              <a:ext uri="{FF2B5EF4-FFF2-40B4-BE49-F238E27FC236}">
                <a16:creationId xmlns:a16="http://schemas.microsoft.com/office/drawing/2014/main" id="{D9A38D5A-AF50-A749-87E2-16C5BF56395D}"/>
              </a:ext>
            </a:extLst>
          </p:cNvPr>
          <p:cNvSpPr txBox="1"/>
          <p:nvPr/>
        </p:nvSpPr>
        <p:spPr>
          <a:xfrm>
            <a:off x="8468172" y="3416259"/>
            <a:ext cx="1195156" cy="246221"/>
          </a:xfrm>
          <a:prstGeom prst="rect">
            <a:avLst/>
          </a:prstGeom>
          <a:noFill/>
        </p:spPr>
        <p:txBody>
          <a:bodyPr wrap="square" rtlCol="0">
            <a:spAutoFit/>
          </a:bodyPr>
          <a:lstStyle/>
          <a:p>
            <a:r>
              <a:rPr lang="en-US" sz="1000" dirty="0">
                <a:solidFill>
                  <a:schemeClr val="bg1"/>
                </a:solidFill>
              </a:rPr>
              <a:t>AES67 Sender</a:t>
            </a:r>
          </a:p>
        </p:txBody>
      </p:sp>
      <p:cxnSp>
        <p:nvCxnSpPr>
          <p:cNvPr id="76" name="Straight Arrow Connector 75">
            <a:extLst>
              <a:ext uri="{FF2B5EF4-FFF2-40B4-BE49-F238E27FC236}">
                <a16:creationId xmlns:a16="http://schemas.microsoft.com/office/drawing/2014/main" id="{93B5AFD9-A6E5-6645-8B01-8304C65F0554}"/>
              </a:ext>
            </a:extLst>
          </p:cNvPr>
          <p:cNvCxnSpPr>
            <a:cxnSpLocks/>
          </p:cNvCxnSpPr>
          <p:nvPr/>
        </p:nvCxnSpPr>
        <p:spPr>
          <a:xfrm>
            <a:off x="7064375" y="3374114"/>
            <a:ext cx="1078961" cy="9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itle 2">
            <a:extLst>
              <a:ext uri="{FF2B5EF4-FFF2-40B4-BE49-F238E27FC236}">
                <a16:creationId xmlns:a16="http://schemas.microsoft.com/office/drawing/2014/main" id="{C63AB1EA-1897-B04D-8F78-5B392F9E3224}"/>
              </a:ext>
            </a:extLst>
          </p:cNvPr>
          <p:cNvSpPr txBox="1">
            <a:spLocks/>
          </p:cNvSpPr>
          <p:nvPr/>
        </p:nvSpPr>
        <p:spPr>
          <a:xfrm>
            <a:off x="2790548" y="-9538"/>
            <a:ext cx="8602745" cy="894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60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CA" sz="2400"/>
              <a:t>Radio &amp; Streaming Audio Processor - Appliance</a:t>
            </a:r>
            <a:endParaRPr lang="en-CA" sz="2400" dirty="0"/>
          </a:p>
        </p:txBody>
      </p:sp>
      <p:sp>
        <p:nvSpPr>
          <p:cNvPr id="22" name="TextBox 21">
            <a:extLst>
              <a:ext uri="{FF2B5EF4-FFF2-40B4-BE49-F238E27FC236}">
                <a16:creationId xmlns:a16="http://schemas.microsoft.com/office/drawing/2014/main" id="{14A2FD98-EBDE-0449-98A5-EB0D7651E222}"/>
              </a:ext>
            </a:extLst>
          </p:cNvPr>
          <p:cNvSpPr txBox="1"/>
          <p:nvPr/>
        </p:nvSpPr>
        <p:spPr>
          <a:xfrm rot="20499995">
            <a:off x="103561" y="5214569"/>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JULY ANNOUNCEMENT</a:t>
            </a:r>
          </a:p>
        </p:txBody>
      </p:sp>
    </p:spTree>
    <p:extLst>
      <p:ext uri="{BB962C8B-B14F-4D97-AF65-F5344CB8AC3E}">
        <p14:creationId xmlns:p14="http://schemas.microsoft.com/office/powerpoint/2010/main" val="37024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467AA3-DC39-41E5-992D-789C5CC8BF92}"/>
              </a:ext>
            </a:extLst>
          </p:cNvPr>
          <p:cNvSpPr>
            <a:spLocks noGrp="1"/>
          </p:cNvSpPr>
          <p:nvPr>
            <p:ph type="sldNum" sz="quarter" idx="12"/>
          </p:nvPr>
        </p:nvSpPr>
        <p:spPr/>
        <p:txBody>
          <a:bodyPr/>
          <a:lstStyle/>
          <a:p>
            <a:fld id="{67E52358-FED6-D246-9C6E-AEC4ABAAD0D9}" type="slidenum">
              <a:rPr lang="en-US" smtClean="0"/>
              <a:t>13</a:t>
            </a:fld>
            <a:endParaRPr lang="en-US"/>
          </a:p>
        </p:txBody>
      </p:sp>
      <p:sp>
        <p:nvSpPr>
          <p:cNvPr id="3" name="Title 2">
            <a:extLst>
              <a:ext uri="{FF2B5EF4-FFF2-40B4-BE49-F238E27FC236}">
                <a16:creationId xmlns:a16="http://schemas.microsoft.com/office/drawing/2014/main" id="{78DC19E5-E48A-4FD4-91AA-A8F8031D9AE9}"/>
              </a:ext>
            </a:extLst>
          </p:cNvPr>
          <p:cNvSpPr>
            <a:spLocks noGrp="1"/>
          </p:cNvSpPr>
          <p:nvPr>
            <p:ph type="title"/>
          </p:nvPr>
        </p:nvSpPr>
        <p:spPr>
          <a:xfrm>
            <a:off x="3497519" y="527949"/>
            <a:ext cx="8602745" cy="894557"/>
          </a:xfrm>
        </p:spPr>
        <p:txBody>
          <a:bodyPr/>
          <a:lstStyle/>
          <a:p>
            <a:r>
              <a:rPr lang="en-US" sz="2400" dirty="0"/>
              <a:t>Radio &amp; Streaming Audio Processor - Appliance</a:t>
            </a:r>
            <a:endParaRPr lang="en-CA" sz="2400" dirty="0"/>
          </a:p>
        </p:txBody>
      </p:sp>
      <p:pic>
        <p:nvPicPr>
          <p:cNvPr id="5" name="Picture 2" descr="Image result for orban logo">
            <a:extLst>
              <a:ext uri="{FF2B5EF4-FFF2-40B4-BE49-F238E27FC236}">
                <a16:creationId xmlns:a16="http://schemas.microsoft.com/office/drawing/2014/main" id="{8B653E0E-7071-44C6-807D-CE42C42E8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735" y="1405978"/>
            <a:ext cx="2552414" cy="1217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0754BD-B668-4984-8972-1131ACBACD36}"/>
              </a:ext>
            </a:extLst>
          </p:cNvPr>
          <p:cNvSpPr txBox="1"/>
          <p:nvPr/>
        </p:nvSpPr>
        <p:spPr>
          <a:xfrm>
            <a:off x="869148" y="2623283"/>
            <a:ext cx="10453704" cy="4031873"/>
          </a:xfrm>
          <a:prstGeom prst="rect">
            <a:avLst/>
          </a:prstGeom>
          <a:noFill/>
        </p:spPr>
        <p:txBody>
          <a:bodyPr wrap="square" rtlCol="0" anchor="t">
            <a:spAutoFit/>
          </a:bodyPr>
          <a:lstStyle/>
          <a:p>
            <a:r>
              <a:rPr lang="en-US" sz="2000" b="1" dirty="0">
                <a:latin typeface="Open Sans Light" panose="020B0306030504020204" pitchFamily="34" charset="0"/>
                <a:ea typeface="Open Sans Light" panose="020B0306030504020204" pitchFamily="34" charset="0"/>
                <a:cs typeface="Open Sans Light" panose="020B0306030504020204" pitchFamily="34" charset="0"/>
              </a:rPr>
              <a:t>Radio and Streaming Audio Processor </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for IP / AES67 networks based on legendary </a:t>
            </a:r>
            <a:r>
              <a:rPr lang="en-US" sz="2000" dirty="0" err="1">
                <a:latin typeface="Open Sans Light" panose="020B0306030504020204" pitchFamily="34" charset="0"/>
                <a:ea typeface="Open Sans Light" panose="020B0306030504020204" pitchFamily="34" charset="0"/>
                <a:cs typeface="Open Sans Light" panose="020B0306030504020204" pitchFamily="34" charset="0"/>
              </a:rPr>
              <a:t>Orban</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000" dirty="0" err="1">
                <a:latin typeface="Open Sans Light" panose="020B0306030504020204" pitchFamily="34" charset="0"/>
                <a:ea typeface="Open Sans Light" panose="020B0306030504020204" pitchFamily="34" charset="0"/>
                <a:cs typeface="Open Sans Light" panose="020B0306030504020204" pitchFamily="34" charset="0"/>
              </a:rPr>
              <a:t>OptiCloud</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processing</a:t>
            </a:r>
          </a:p>
          <a:p>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285750" indent="-285750" fontAlgn="base">
              <a:spcAft>
                <a:spcPts val="600"/>
              </a:spcAft>
              <a:buFont typeface="Arial" panose="020B0604020202020204" pitchFamily="34" charset="0"/>
              <a:buChar char="•"/>
            </a:pPr>
            <a:r>
              <a:rPr lang="en-US" dirty="0">
                <a:latin typeface="Open Sans Light"/>
                <a:ea typeface="Open Sans Light" panose="020B0306030504020204" pitchFamily="34" charset="0"/>
                <a:cs typeface="Open Sans Light" panose="020B0306030504020204" pitchFamily="34" charset="0"/>
              </a:rPr>
              <a:t>Up to 8 AES-67 in/out dual channel streams </a:t>
            </a:r>
            <a:r>
              <a:rPr lang="en-CA" dirty="0">
                <a:latin typeface="Open Sans Light"/>
                <a:ea typeface="Open Sans Light" panose="020B0306030504020204" pitchFamily="34" charset="0"/>
                <a:cs typeface="Open Sans Light" panose="020B0306030504020204" pitchFamily="34" charset="0"/>
              </a:rPr>
              <a:t>​</a:t>
            </a:r>
          </a:p>
          <a:p>
            <a:pPr marL="285750" indent="-285750">
              <a:spcAft>
                <a:spcPts val="600"/>
              </a:spcAft>
              <a:buFont typeface="Arial" panose="020B0604020202020204" pitchFamily="34" charset="0"/>
              <a:buChar char="•"/>
            </a:pPr>
            <a:r>
              <a:rPr lang="en-US" dirty="0">
                <a:latin typeface="Open Sans Light"/>
              </a:rPr>
              <a:t>ST-2022-7 redundancy</a:t>
            </a:r>
            <a:endParaRPr lang="en-CA" dirty="0"/>
          </a:p>
          <a:p>
            <a:pPr marL="285750" indent="-285750">
              <a:spcAft>
                <a:spcPts val="600"/>
              </a:spcAft>
              <a:buFont typeface="Arial" panose="020B0604020202020204" pitchFamily="34" charset="0"/>
              <a:buChar char="•"/>
            </a:pPr>
            <a:r>
              <a:rPr lang="en-US" dirty="0" err="1">
                <a:latin typeface="Open Sans Light"/>
                <a:ea typeface="Open Sans Light" panose="020B0306030504020204" pitchFamily="34" charset="0"/>
                <a:cs typeface="Open Sans Light" panose="020B0306030504020204" pitchFamily="34" charset="0"/>
              </a:rPr>
              <a:t>Optimod</a:t>
            </a:r>
            <a:r>
              <a:rPr lang="en-US" dirty="0">
                <a:latin typeface="Open Sans Light"/>
                <a:ea typeface="Open Sans Light" panose="020B0306030504020204" pitchFamily="34" charset="0"/>
                <a:cs typeface="Open Sans Light" panose="020B0306030504020204" pitchFamily="34" charset="0"/>
              </a:rPr>
              <a:t> / CBS Loudness Processing</a:t>
            </a:r>
          </a:p>
          <a:p>
            <a:pPr marL="285750" indent="-285750" fontAlgn="base">
              <a:spcAft>
                <a:spcPts val="600"/>
              </a:spcAft>
              <a:buFont typeface="Arial" panose="020B0604020202020204" pitchFamily="34" charset="0"/>
              <a:buChar char="•"/>
            </a:pPr>
            <a:r>
              <a:rPr lang="en-US" dirty="0">
                <a:latin typeface="Open Sans Light"/>
                <a:ea typeface="Open Sans Light" panose="020B0306030504020204" pitchFamily="34" charset="0"/>
                <a:cs typeface="Open Sans Light" panose="020B0306030504020204" pitchFamily="34" charset="0"/>
              </a:rPr>
              <a:t>Peak Limiter</a:t>
            </a:r>
            <a:r>
              <a:rPr lang="en-CA" dirty="0">
                <a:latin typeface="Open Sans Light"/>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Window-Gated AGC</a:t>
            </a:r>
            <a:r>
              <a:rPr lang="en-CA"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Multi-Band Processing</a:t>
            </a:r>
            <a:r>
              <a:rPr lang="en-CA"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Intuitive configuration, control and monitoring via Dashboard™</a:t>
            </a:r>
          </a:p>
          <a:p>
            <a:pPr marL="285750" indent="-285750" fontAlgn="base">
              <a:spcAft>
                <a:spcPts val="600"/>
              </a:spcAft>
              <a:buFont typeface="Arial" panose="020B0604020202020204" pitchFamily="34" charset="0"/>
              <a:buChar char="•"/>
            </a:pPr>
            <a:r>
              <a:rPr lang="en-US" dirty="0" err="1">
                <a:latin typeface="Open Sans Light" panose="020B0306030504020204" pitchFamily="34" charset="0"/>
                <a:ea typeface="Open Sans Light" panose="020B0306030504020204" pitchFamily="34" charset="0"/>
                <a:cs typeface="Open Sans Light" panose="020B0306030504020204" pitchFamily="34" charset="0"/>
              </a:rPr>
              <a:t>PoC</a:t>
            </a:r>
            <a:r>
              <a:rPr lang="en-US" dirty="0">
                <a:latin typeface="Open Sans Light" panose="020B0306030504020204" pitchFamily="34" charset="0"/>
                <a:ea typeface="Open Sans Light" panose="020B0306030504020204" pitchFamily="34" charset="0"/>
                <a:cs typeface="Open Sans Light" panose="020B0306030504020204" pitchFamily="34" charset="0"/>
              </a:rPr>
              <a:t> phase with a major network</a:t>
            </a:r>
            <a:endParaRPr lang="en-CA"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dirty="0"/>
          </a:p>
        </p:txBody>
      </p:sp>
      <p:pic>
        <p:nvPicPr>
          <p:cNvPr id="7" name="Picture 6">
            <a:extLst>
              <a:ext uri="{FF2B5EF4-FFF2-40B4-BE49-F238E27FC236}">
                <a16:creationId xmlns:a16="http://schemas.microsoft.com/office/drawing/2014/main" id="{B31AB1C3-B9ED-4FE6-A2F7-D0A9726CFA45}"/>
              </a:ext>
            </a:extLst>
          </p:cNvPr>
          <p:cNvPicPr>
            <a:picLocks noChangeAspect="1"/>
          </p:cNvPicPr>
          <p:nvPr/>
        </p:nvPicPr>
        <p:blipFill>
          <a:blip r:embed="rId4"/>
          <a:stretch>
            <a:fillRect/>
          </a:stretch>
        </p:blipFill>
        <p:spPr>
          <a:xfrm>
            <a:off x="4798786" y="1663229"/>
            <a:ext cx="4583608" cy="832551"/>
          </a:xfrm>
          <a:prstGeom prst="rect">
            <a:avLst/>
          </a:prstGeom>
        </p:spPr>
      </p:pic>
      <p:pic>
        <p:nvPicPr>
          <p:cNvPr id="9" name="Picture 8" descr="A picture containing object, clock, sitting, meter&#10;&#10;Description automatically generated">
            <a:extLst>
              <a:ext uri="{FF2B5EF4-FFF2-40B4-BE49-F238E27FC236}">
                <a16:creationId xmlns:a16="http://schemas.microsoft.com/office/drawing/2014/main" id="{8C0A8F51-377F-4DBD-AB71-E3D64776B646}"/>
              </a:ext>
            </a:extLst>
          </p:cNvPr>
          <p:cNvPicPr>
            <a:picLocks noChangeAspect="1"/>
          </p:cNvPicPr>
          <p:nvPr/>
        </p:nvPicPr>
        <p:blipFill>
          <a:blip r:embed="rId5"/>
          <a:stretch>
            <a:fillRect/>
          </a:stretch>
        </p:blipFill>
        <p:spPr>
          <a:xfrm>
            <a:off x="409287" y="220445"/>
            <a:ext cx="2956765" cy="955490"/>
          </a:xfrm>
          <a:prstGeom prst="rect">
            <a:avLst/>
          </a:prstGeom>
        </p:spPr>
      </p:pic>
      <p:pic>
        <p:nvPicPr>
          <p:cNvPr id="11" name="Picture 10">
            <a:extLst>
              <a:ext uri="{FF2B5EF4-FFF2-40B4-BE49-F238E27FC236}">
                <a16:creationId xmlns:a16="http://schemas.microsoft.com/office/drawing/2014/main" id="{1074A639-0F00-B547-A08D-2068AAFA921E}"/>
              </a:ext>
            </a:extLst>
          </p:cNvPr>
          <p:cNvPicPr>
            <a:picLocks noChangeAspect="1"/>
          </p:cNvPicPr>
          <p:nvPr/>
        </p:nvPicPr>
        <p:blipFill>
          <a:blip r:embed="rId6"/>
          <a:stretch>
            <a:fillRect/>
          </a:stretch>
        </p:blipFill>
        <p:spPr>
          <a:xfrm>
            <a:off x="3543150" y="148226"/>
            <a:ext cx="2654300" cy="444500"/>
          </a:xfrm>
          <a:prstGeom prst="rect">
            <a:avLst/>
          </a:prstGeom>
        </p:spPr>
      </p:pic>
      <p:sp>
        <p:nvSpPr>
          <p:cNvPr id="12" name="Rectangle 11">
            <a:extLst>
              <a:ext uri="{FF2B5EF4-FFF2-40B4-BE49-F238E27FC236}">
                <a16:creationId xmlns:a16="http://schemas.microsoft.com/office/drawing/2014/main" id="{89F19007-F2DB-394A-92A6-95A80B8ED887}"/>
              </a:ext>
            </a:extLst>
          </p:cNvPr>
          <p:cNvSpPr/>
          <p:nvPr/>
        </p:nvSpPr>
        <p:spPr>
          <a:xfrm>
            <a:off x="6197450" y="111465"/>
            <a:ext cx="6096000" cy="461665"/>
          </a:xfrm>
          <a:prstGeom prst="rect">
            <a:avLst/>
          </a:prstGeom>
        </p:spPr>
        <p:txBody>
          <a:bodyPr>
            <a:spAutoFit/>
          </a:bodyPr>
          <a:lstStyle/>
          <a:p>
            <a:r>
              <a:rPr lang="en-CA" sz="1200" dirty="0">
                <a:latin typeface="Abadi MT Condensed Light" panose="020B0306030101010103" pitchFamily="34" charset="77"/>
              </a:rPr>
              <a:t>HI: Allows to scale and deploy </a:t>
            </a:r>
            <a:r>
              <a:rPr lang="en-CA" sz="1200" dirty="0" err="1">
                <a:latin typeface="Abadi MT Condensed Light" panose="020B0306030101010103" pitchFamily="34" charset="77"/>
              </a:rPr>
              <a:t>AoIP</a:t>
            </a:r>
            <a:r>
              <a:rPr lang="en-CA" sz="1200" dirty="0">
                <a:latin typeface="Abadi MT Condensed Light" panose="020B0306030101010103" pitchFamily="34" charset="77"/>
              </a:rPr>
              <a:t> Processor for Radio quickly on Off-The-Shelf hardware</a:t>
            </a:r>
            <a:br>
              <a:rPr lang="en-CA" sz="1200" dirty="0">
                <a:latin typeface="Abadi MT Condensed Light" panose="020B0306030101010103" pitchFamily="34" charset="77"/>
              </a:rPr>
            </a:br>
            <a:r>
              <a:rPr lang="en-CA" sz="1200" dirty="0">
                <a:latin typeface="Abadi MT Condensed Light" panose="020B0306030101010103" pitchFamily="34" charset="77"/>
              </a:rPr>
              <a:t>HE: Uses Dashboard, making it simple and easy to deploy and control applications</a:t>
            </a:r>
            <a:endParaRPr lang="en-CA" sz="1200" b="0" i="0" dirty="0">
              <a:effectLst/>
              <a:latin typeface="Abadi MT Condensed Light" panose="020B0306030101010103" pitchFamily="34" charset="77"/>
            </a:endParaRPr>
          </a:p>
        </p:txBody>
      </p:sp>
      <p:sp>
        <p:nvSpPr>
          <p:cNvPr id="13" name="TextBox 12">
            <a:extLst>
              <a:ext uri="{FF2B5EF4-FFF2-40B4-BE49-F238E27FC236}">
                <a16:creationId xmlns:a16="http://schemas.microsoft.com/office/drawing/2014/main" id="{96C427FB-4D55-B74F-A5DE-C3BCFB166E98}"/>
              </a:ext>
            </a:extLst>
          </p:cNvPr>
          <p:cNvSpPr txBox="1"/>
          <p:nvPr/>
        </p:nvSpPr>
        <p:spPr>
          <a:xfrm rot="20499995">
            <a:off x="7585676" y="4435683"/>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JULY ANNOUNCEMENT</a:t>
            </a:r>
          </a:p>
        </p:txBody>
      </p:sp>
    </p:spTree>
    <p:extLst>
      <p:ext uri="{BB962C8B-B14F-4D97-AF65-F5344CB8AC3E}">
        <p14:creationId xmlns:p14="http://schemas.microsoft.com/office/powerpoint/2010/main" val="20138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65E67-8EEF-460A-96FD-CA5B82D2E351}"/>
              </a:ext>
            </a:extLst>
          </p:cNvPr>
          <p:cNvSpPr>
            <a:spLocks noGrp="1"/>
          </p:cNvSpPr>
          <p:nvPr>
            <p:ph type="sldNum" sz="quarter" idx="12"/>
          </p:nvPr>
        </p:nvSpPr>
        <p:spPr/>
        <p:txBody>
          <a:bodyPr/>
          <a:lstStyle/>
          <a:p>
            <a:fld id="{67E52358-FED6-D246-9C6E-AEC4ABAAD0D9}" type="slidenum">
              <a:rPr lang="en-US" smtClean="0"/>
              <a:t>2</a:t>
            </a:fld>
            <a:endParaRPr lang="en-US"/>
          </a:p>
        </p:txBody>
      </p:sp>
      <p:sp>
        <p:nvSpPr>
          <p:cNvPr id="8" name="Content Placeholder 7">
            <a:extLst>
              <a:ext uri="{FF2B5EF4-FFF2-40B4-BE49-F238E27FC236}">
                <a16:creationId xmlns:a16="http://schemas.microsoft.com/office/drawing/2014/main" id="{DC4C5B7D-CC44-4386-8FDE-1E423A4A4C6C}"/>
              </a:ext>
            </a:extLst>
          </p:cNvPr>
          <p:cNvSpPr>
            <a:spLocks noGrp="1"/>
          </p:cNvSpPr>
          <p:nvPr>
            <p:ph idx="1"/>
          </p:nvPr>
        </p:nvSpPr>
        <p:spPr>
          <a:xfrm>
            <a:off x="1406769" y="1453912"/>
            <a:ext cx="9916209" cy="4458318"/>
          </a:xfrm>
        </p:spPr>
        <p:txBody>
          <a:bodyPr/>
          <a:lstStyle/>
          <a:p>
            <a:pPr marL="0" indent="0">
              <a:buNone/>
            </a:pPr>
            <a:r>
              <a:rPr lang="en-US" dirty="0"/>
              <a:t>Nielsen Watermark Encoder IP (NWE-IP) address TV station watermarking needs in broadcast and playout workflows where native IP, Ember+ control, 2022-7 redundancy and low latency processing are required. </a:t>
            </a:r>
          </a:p>
          <a:p>
            <a:pPr marL="0" indent="0">
              <a:buNone/>
            </a:pPr>
            <a:endParaRPr lang="en-CA" dirty="0"/>
          </a:p>
          <a:p>
            <a:pPr marL="0" indent="0">
              <a:buNone/>
            </a:pPr>
            <a:r>
              <a:rPr lang="en-CA" dirty="0"/>
              <a:t>Nielsen Watermark Encoder IP allows broadcasters to measure the impact TV advertising has on driving results for advertisers. </a:t>
            </a:r>
          </a:p>
          <a:p>
            <a:pPr marL="0" indent="0">
              <a:buNone/>
            </a:pPr>
            <a:endParaRPr lang="en-CA" dirty="0"/>
          </a:p>
          <a:p>
            <a:pPr marL="0" indent="0">
              <a:buNone/>
            </a:pPr>
            <a:r>
              <a:rPr lang="en-CA" dirty="0"/>
              <a:t>The product is primarily considered for Audience Measurement applications in ST-2110 IP workflows.</a:t>
            </a:r>
          </a:p>
          <a:p>
            <a:pPr marL="0" indent="0">
              <a:buNone/>
            </a:pPr>
            <a:endParaRPr lang="en-US" dirty="0"/>
          </a:p>
        </p:txBody>
      </p:sp>
      <p:sp>
        <p:nvSpPr>
          <p:cNvPr id="5" name="Title 2">
            <a:extLst>
              <a:ext uri="{FF2B5EF4-FFF2-40B4-BE49-F238E27FC236}">
                <a16:creationId xmlns:a16="http://schemas.microsoft.com/office/drawing/2014/main" id="{2E512A62-2305-4447-8CE9-6D2EE75F2EAB}"/>
              </a:ext>
            </a:extLst>
          </p:cNvPr>
          <p:cNvSpPr>
            <a:spLocks noGrp="1"/>
          </p:cNvSpPr>
          <p:nvPr>
            <p:ph type="title"/>
          </p:nvPr>
        </p:nvSpPr>
        <p:spPr>
          <a:xfrm>
            <a:off x="3817398" y="329933"/>
            <a:ext cx="7925829" cy="894557"/>
          </a:xfrm>
        </p:spPr>
        <p:txBody>
          <a:bodyPr/>
          <a:lstStyle/>
          <a:p>
            <a:r>
              <a:rPr lang="en-US" sz="2400" dirty="0"/>
              <a:t>NWE-IP - Appliance</a:t>
            </a:r>
            <a:endParaRPr lang="en-CA" sz="2400" dirty="0"/>
          </a:p>
        </p:txBody>
      </p:sp>
      <p:pic>
        <p:nvPicPr>
          <p:cNvPr id="6" name="Picture 5" descr="A picture containing object, clock, sitting, meter&#10;&#10;Description automatically generated">
            <a:extLst>
              <a:ext uri="{FF2B5EF4-FFF2-40B4-BE49-F238E27FC236}">
                <a16:creationId xmlns:a16="http://schemas.microsoft.com/office/drawing/2014/main" id="{9C487BCC-9FAD-6A4E-8C97-F021D9187CE3}"/>
              </a:ext>
            </a:extLst>
          </p:cNvPr>
          <p:cNvPicPr>
            <a:picLocks noChangeAspect="1"/>
          </p:cNvPicPr>
          <p:nvPr/>
        </p:nvPicPr>
        <p:blipFill>
          <a:blip r:embed="rId2"/>
          <a:stretch>
            <a:fillRect/>
          </a:stretch>
        </p:blipFill>
        <p:spPr>
          <a:xfrm>
            <a:off x="409287" y="220445"/>
            <a:ext cx="2956765" cy="955490"/>
          </a:xfrm>
          <a:prstGeom prst="rect">
            <a:avLst/>
          </a:prstGeom>
        </p:spPr>
      </p:pic>
    </p:spTree>
    <p:extLst>
      <p:ext uri="{BB962C8B-B14F-4D97-AF65-F5344CB8AC3E}">
        <p14:creationId xmlns:p14="http://schemas.microsoft.com/office/powerpoint/2010/main" val="285107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a:extLst>
              <a:ext uri="{FF2B5EF4-FFF2-40B4-BE49-F238E27FC236}">
                <a16:creationId xmlns:a16="http://schemas.microsoft.com/office/drawing/2014/main" id="{4CB6FFF9-1CF4-4F41-9DC5-FB62DB4DC9F8}"/>
              </a:ext>
            </a:extLst>
          </p:cNvPr>
          <p:cNvSpPr/>
          <p:nvPr/>
        </p:nvSpPr>
        <p:spPr>
          <a:xfrm>
            <a:off x="1410743" y="1189234"/>
            <a:ext cx="9511747" cy="34279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5CFB6761-22BC-CB44-9978-6C091AC30D1E}"/>
              </a:ext>
            </a:extLst>
          </p:cNvPr>
          <p:cNvSpPr/>
          <p:nvPr/>
        </p:nvSpPr>
        <p:spPr>
          <a:xfrm>
            <a:off x="1425857" y="1429065"/>
            <a:ext cx="9511747" cy="3328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0C4C563D-CD16-AA44-BD5D-5E7956994496}"/>
              </a:ext>
            </a:extLst>
          </p:cNvPr>
          <p:cNvSpPr/>
          <p:nvPr/>
        </p:nvSpPr>
        <p:spPr>
          <a:xfrm>
            <a:off x="1411050" y="1690776"/>
            <a:ext cx="9511747" cy="32077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34AC967-86BF-274D-8147-7C4265A65F63}"/>
              </a:ext>
            </a:extLst>
          </p:cNvPr>
          <p:cNvSpPr/>
          <p:nvPr/>
        </p:nvSpPr>
        <p:spPr>
          <a:xfrm>
            <a:off x="1411357" y="1908630"/>
            <a:ext cx="9511747" cy="2970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8063FA-47AF-E546-A7EF-C317CA455EFE}"/>
              </a:ext>
            </a:extLst>
          </p:cNvPr>
          <p:cNvSpPr/>
          <p:nvPr/>
        </p:nvSpPr>
        <p:spPr>
          <a:xfrm>
            <a:off x="1192472" y="3149999"/>
            <a:ext cx="407504" cy="407504"/>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Oval 6">
            <a:extLst>
              <a:ext uri="{FF2B5EF4-FFF2-40B4-BE49-F238E27FC236}">
                <a16:creationId xmlns:a16="http://schemas.microsoft.com/office/drawing/2014/main" id="{D982C1F7-3FCB-6C44-A4D3-79E284170A1B}"/>
              </a:ext>
            </a:extLst>
          </p:cNvPr>
          <p:cNvSpPr/>
          <p:nvPr/>
        </p:nvSpPr>
        <p:spPr>
          <a:xfrm>
            <a:off x="10721137" y="3161996"/>
            <a:ext cx="407504" cy="407504"/>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86C4CF5-3D96-E349-9C41-97E123C24590}"/>
              </a:ext>
            </a:extLst>
          </p:cNvPr>
          <p:cNvSpPr txBox="1"/>
          <p:nvPr/>
        </p:nvSpPr>
        <p:spPr>
          <a:xfrm>
            <a:off x="1170583" y="3230640"/>
            <a:ext cx="700709" cy="246221"/>
          </a:xfrm>
          <a:prstGeom prst="rect">
            <a:avLst/>
          </a:prstGeom>
          <a:noFill/>
        </p:spPr>
        <p:txBody>
          <a:bodyPr wrap="square" rtlCol="0">
            <a:spAutoFit/>
          </a:bodyPr>
          <a:lstStyle/>
          <a:p>
            <a:r>
              <a:rPr lang="en-US" sz="1000" dirty="0"/>
              <a:t>IP in</a:t>
            </a:r>
          </a:p>
        </p:txBody>
      </p:sp>
      <p:sp>
        <p:nvSpPr>
          <p:cNvPr id="37" name="TextBox 36">
            <a:extLst>
              <a:ext uri="{FF2B5EF4-FFF2-40B4-BE49-F238E27FC236}">
                <a16:creationId xmlns:a16="http://schemas.microsoft.com/office/drawing/2014/main" id="{E943251C-F312-A848-BB0C-DA87A8D45B73}"/>
              </a:ext>
            </a:extLst>
          </p:cNvPr>
          <p:cNvSpPr txBox="1"/>
          <p:nvPr/>
        </p:nvSpPr>
        <p:spPr>
          <a:xfrm>
            <a:off x="10667588" y="3251004"/>
            <a:ext cx="700709" cy="246221"/>
          </a:xfrm>
          <a:prstGeom prst="rect">
            <a:avLst/>
          </a:prstGeom>
          <a:noFill/>
        </p:spPr>
        <p:txBody>
          <a:bodyPr wrap="square" rtlCol="0">
            <a:spAutoFit/>
          </a:bodyPr>
          <a:lstStyle/>
          <a:p>
            <a:r>
              <a:rPr lang="en-US" sz="1000" dirty="0"/>
              <a:t>IP out</a:t>
            </a:r>
          </a:p>
        </p:txBody>
      </p:sp>
      <p:cxnSp>
        <p:nvCxnSpPr>
          <p:cNvPr id="82" name="Straight Arrow Connector 81">
            <a:extLst>
              <a:ext uri="{FF2B5EF4-FFF2-40B4-BE49-F238E27FC236}">
                <a16:creationId xmlns:a16="http://schemas.microsoft.com/office/drawing/2014/main" id="{3872263B-BE56-D54A-B288-63495CB690B1}"/>
              </a:ext>
            </a:extLst>
          </p:cNvPr>
          <p:cNvCxnSpPr>
            <a:cxnSpLocks/>
          </p:cNvCxnSpPr>
          <p:nvPr/>
        </p:nvCxnSpPr>
        <p:spPr>
          <a:xfrm flipV="1">
            <a:off x="9601306" y="3353750"/>
            <a:ext cx="1145987" cy="10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picture containing object, clock, sitting, meter&#10;&#10;Description automatically generated">
            <a:extLst>
              <a:ext uri="{FF2B5EF4-FFF2-40B4-BE49-F238E27FC236}">
                <a16:creationId xmlns:a16="http://schemas.microsoft.com/office/drawing/2014/main" id="{36DF051E-A7A6-724B-AD34-48111AC9115E}"/>
              </a:ext>
            </a:extLst>
          </p:cNvPr>
          <p:cNvPicPr>
            <a:picLocks noChangeAspect="1"/>
          </p:cNvPicPr>
          <p:nvPr/>
        </p:nvPicPr>
        <p:blipFill>
          <a:blip r:embed="rId2"/>
          <a:stretch>
            <a:fillRect/>
          </a:stretch>
        </p:blipFill>
        <p:spPr>
          <a:xfrm>
            <a:off x="233722" y="15891"/>
            <a:ext cx="2956765" cy="955490"/>
          </a:xfrm>
          <a:prstGeom prst="rect">
            <a:avLst/>
          </a:prstGeom>
        </p:spPr>
      </p:pic>
      <p:pic>
        <p:nvPicPr>
          <p:cNvPr id="6" name="Picture 5" descr="A close up of a logo&#10;&#10;Description automatically generated">
            <a:extLst>
              <a:ext uri="{FF2B5EF4-FFF2-40B4-BE49-F238E27FC236}">
                <a16:creationId xmlns:a16="http://schemas.microsoft.com/office/drawing/2014/main" id="{72AC1890-13CC-AA40-B297-1B501DE9E482}"/>
              </a:ext>
            </a:extLst>
          </p:cNvPr>
          <p:cNvPicPr>
            <a:picLocks noChangeAspect="1"/>
          </p:cNvPicPr>
          <p:nvPr/>
        </p:nvPicPr>
        <p:blipFill>
          <a:blip r:embed="rId3"/>
          <a:stretch>
            <a:fillRect/>
          </a:stretch>
        </p:blipFill>
        <p:spPr>
          <a:xfrm>
            <a:off x="5546998" y="2567509"/>
            <a:ext cx="1485900" cy="1485900"/>
          </a:xfrm>
          <a:prstGeom prst="rect">
            <a:avLst/>
          </a:prstGeom>
        </p:spPr>
      </p:pic>
      <p:sp>
        <p:nvSpPr>
          <p:cNvPr id="45" name="TextBox 44">
            <a:extLst>
              <a:ext uri="{FF2B5EF4-FFF2-40B4-BE49-F238E27FC236}">
                <a16:creationId xmlns:a16="http://schemas.microsoft.com/office/drawing/2014/main" id="{F8816B20-700E-654F-8930-518338685AAD}"/>
              </a:ext>
            </a:extLst>
          </p:cNvPr>
          <p:cNvSpPr txBox="1"/>
          <p:nvPr/>
        </p:nvSpPr>
        <p:spPr>
          <a:xfrm>
            <a:off x="5856956" y="3285454"/>
            <a:ext cx="1099396" cy="261610"/>
          </a:xfrm>
          <a:prstGeom prst="rect">
            <a:avLst/>
          </a:prstGeom>
          <a:noFill/>
        </p:spPr>
        <p:txBody>
          <a:bodyPr wrap="square" rtlCol="0">
            <a:spAutoFit/>
          </a:bodyPr>
          <a:lstStyle/>
          <a:p>
            <a:r>
              <a:rPr lang="en-US" sz="1100" dirty="0">
                <a:solidFill>
                  <a:schemeClr val="bg1"/>
                </a:solidFill>
              </a:rPr>
              <a:t>Watermarking</a:t>
            </a:r>
          </a:p>
        </p:txBody>
      </p:sp>
      <p:cxnSp>
        <p:nvCxnSpPr>
          <p:cNvPr id="51" name="Straight Arrow Connector 50">
            <a:extLst>
              <a:ext uri="{FF2B5EF4-FFF2-40B4-BE49-F238E27FC236}">
                <a16:creationId xmlns:a16="http://schemas.microsoft.com/office/drawing/2014/main" id="{494A8C81-AF9B-9248-B602-1106F9FEBE32}"/>
              </a:ext>
            </a:extLst>
          </p:cNvPr>
          <p:cNvCxnSpPr>
            <a:cxnSpLocks/>
          </p:cNvCxnSpPr>
          <p:nvPr/>
        </p:nvCxnSpPr>
        <p:spPr>
          <a:xfrm>
            <a:off x="4466948" y="3383926"/>
            <a:ext cx="11389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6440C205-DECD-FA4D-9688-EE482A7C6A77}"/>
              </a:ext>
            </a:extLst>
          </p:cNvPr>
          <p:cNvPicPr>
            <a:picLocks noChangeAspect="1"/>
          </p:cNvPicPr>
          <p:nvPr/>
        </p:nvPicPr>
        <p:blipFill>
          <a:blip r:embed="rId4"/>
          <a:stretch>
            <a:fillRect/>
          </a:stretch>
        </p:blipFill>
        <p:spPr>
          <a:xfrm>
            <a:off x="2790548" y="2637754"/>
            <a:ext cx="1676400" cy="1295400"/>
          </a:xfrm>
          <a:prstGeom prst="rect">
            <a:avLst/>
          </a:prstGeom>
        </p:spPr>
      </p:pic>
      <p:sp>
        <p:nvSpPr>
          <p:cNvPr id="36" name="TextBox 35">
            <a:extLst>
              <a:ext uri="{FF2B5EF4-FFF2-40B4-BE49-F238E27FC236}">
                <a16:creationId xmlns:a16="http://schemas.microsoft.com/office/drawing/2014/main" id="{2C0F8F6B-A5C5-8544-9732-A6C6F2F0B822}"/>
              </a:ext>
            </a:extLst>
          </p:cNvPr>
          <p:cNvSpPr txBox="1"/>
          <p:nvPr/>
        </p:nvSpPr>
        <p:spPr>
          <a:xfrm>
            <a:off x="3224408" y="3285454"/>
            <a:ext cx="1195156" cy="246221"/>
          </a:xfrm>
          <a:prstGeom prst="rect">
            <a:avLst/>
          </a:prstGeom>
          <a:noFill/>
        </p:spPr>
        <p:txBody>
          <a:bodyPr wrap="square" rtlCol="0">
            <a:spAutoFit/>
          </a:bodyPr>
          <a:lstStyle/>
          <a:p>
            <a:r>
              <a:rPr lang="en-US" sz="1000" dirty="0">
                <a:solidFill>
                  <a:schemeClr val="bg1"/>
                </a:solidFill>
              </a:rPr>
              <a:t>AES67 Receiver</a:t>
            </a:r>
          </a:p>
        </p:txBody>
      </p:sp>
      <p:cxnSp>
        <p:nvCxnSpPr>
          <p:cNvPr id="42" name="Straight Arrow Connector 41">
            <a:extLst>
              <a:ext uri="{FF2B5EF4-FFF2-40B4-BE49-F238E27FC236}">
                <a16:creationId xmlns:a16="http://schemas.microsoft.com/office/drawing/2014/main" id="{10657FA5-A15D-9745-A9E6-7E7C0D5C6E7B}"/>
              </a:ext>
            </a:extLst>
          </p:cNvPr>
          <p:cNvCxnSpPr>
            <a:cxnSpLocks/>
          </p:cNvCxnSpPr>
          <p:nvPr/>
        </p:nvCxnSpPr>
        <p:spPr>
          <a:xfrm flipV="1">
            <a:off x="1599976" y="3353749"/>
            <a:ext cx="1386324" cy="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descr="A picture containing drawing&#10;&#10;Description automatically generated">
            <a:extLst>
              <a:ext uri="{FF2B5EF4-FFF2-40B4-BE49-F238E27FC236}">
                <a16:creationId xmlns:a16="http://schemas.microsoft.com/office/drawing/2014/main" id="{5CD9EA91-D4BE-5C4F-85DB-1E790673B861}"/>
              </a:ext>
            </a:extLst>
          </p:cNvPr>
          <p:cNvPicPr>
            <a:picLocks noChangeAspect="1"/>
          </p:cNvPicPr>
          <p:nvPr/>
        </p:nvPicPr>
        <p:blipFill>
          <a:blip r:embed="rId4"/>
          <a:stretch>
            <a:fillRect/>
          </a:stretch>
        </p:blipFill>
        <p:spPr>
          <a:xfrm>
            <a:off x="8022737" y="2781300"/>
            <a:ext cx="1676400" cy="1295400"/>
          </a:xfrm>
          <a:prstGeom prst="rect">
            <a:avLst/>
          </a:prstGeom>
        </p:spPr>
      </p:pic>
      <p:sp>
        <p:nvSpPr>
          <p:cNvPr id="50" name="TextBox 49">
            <a:extLst>
              <a:ext uri="{FF2B5EF4-FFF2-40B4-BE49-F238E27FC236}">
                <a16:creationId xmlns:a16="http://schemas.microsoft.com/office/drawing/2014/main" id="{D9A38D5A-AF50-A749-87E2-16C5BF56395D}"/>
              </a:ext>
            </a:extLst>
          </p:cNvPr>
          <p:cNvSpPr txBox="1"/>
          <p:nvPr/>
        </p:nvSpPr>
        <p:spPr>
          <a:xfrm>
            <a:off x="8468172" y="3416259"/>
            <a:ext cx="1195156" cy="246221"/>
          </a:xfrm>
          <a:prstGeom prst="rect">
            <a:avLst/>
          </a:prstGeom>
          <a:noFill/>
        </p:spPr>
        <p:txBody>
          <a:bodyPr wrap="square" rtlCol="0">
            <a:spAutoFit/>
          </a:bodyPr>
          <a:lstStyle/>
          <a:p>
            <a:r>
              <a:rPr lang="en-US" sz="1000" dirty="0">
                <a:solidFill>
                  <a:schemeClr val="bg1"/>
                </a:solidFill>
              </a:rPr>
              <a:t>AES67 Sender</a:t>
            </a:r>
          </a:p>
        </p:txBody>
      </p:sp>
      <p:cxnSp>
        <p:nvCxnSpPr>
          <p:cNvPr id="76" name="Straight Arrow Connector 75">
            <a:extLst>
              <a:ext uri="{FF2B5EF4-FFF2-40B4-BE49-F238E27FC236}">
                <a16:creationId xmlns:a16="http://schemas.microsoft.com/office/drawing/2014/main" id="{93B5AFD9-A6E5-6645-8B01-8304C65F0554}"/>
              </a:ext>
            </a:extLst>
          </p:cNvPr>
          <p:cNvCxnSpPr>
            <a:cxnSpLocks/>
          </p:cNvCxnSpPr>
          <p:nvPr/>
        </p:nvCxnSpPr>
        <p:spPr>
          <a:xfrm>
            <a:off x="7064375" y="3374114"/>
            <a:ext cx="1078961" cy="9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itle 2">
            <a:extLst>
              <a:ext uri="{FF2B5EF4-FFF2-40B4-BE49-F238E27FC236}">
                <a16:creationId xmlns:a16="http://schemas.microsoft.com/office/drawing/2014/main" id="{E3290ACB-4D60-684B-AF04-B1286B4BA8B8}"/>
              </a:ext>
            </a:extLst>
          </p:cNvPr>
          <p:cNvSpPr txBox="1">
            <a:spLocks/>
          </p:cNvSpPr>
          <p:nvPr/>
        </p:nvSpPr>
        <p:spPr>
          <a:xfrm>
            <a:off x="1599976" y="-203128"/>
            <a:ext cx="7925829" cy="894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60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CA" sz="2400" dirty="0"/>
              <a:t>NWE-IP - Appliance</a:t>
            </a:r>
          </a:p>
        </p:txBody>
      </p:sp>
    </p:spTree>
    <p:extLst>
      <p:ext uri="{BB962C8B-B14F-4D97-AF65-F5344CB8AC3E}">
        <p14:creationId xmlns:p14="http://schemas.microsoft.com/office/powerpoint/2010/main" val="303542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7078DD-B703-EE47-834C-E83220DAE314}"/>
              </a:ext>
            </a:extLst>
          </p:cNvPr>
          <p:cNvPicPr>
            <a:picLocks noChangeAspect="1"/>
          </p:cNvPicPr>
          <p:nvPr/>
        </p:nvPicPr>
        <p:blipFill>
          <a:blip r:embed="rId2"/>
          <a:stretch>
            <a:fillRect/>
          </a:stretch>
        </p:blipFill>
        <p:spPr>
          <a:xfrm>
            <a:off x="7588065" y="2985303"/>
            <a:ext cx="3998949" cy="2369241"/>
          </a:xfrm>
          <a:prstGeom prst="rect">
            <a:avLst/>
          </a:prstGeom>
        </p:spPr>
      </p:pic>
      <p:sp>
        <p:nvSpPr>
          <p:cNvPr id="2" name="Slide Number Placeholder 1">
            <a:extLst>
              <a:ext uri="{FF2B5EF4-FFF2-40B4-BE49-F238E27FC236}">
                <a16:creationId xmlns:a16="http://schemas.microsoft.com/office/drawing/2014/main" id="{353159B0-DE5B-44CA-AE82-8167AD9B3A73}"/>
              </a:ext>
            </a:extLst>
          </p:cNvPr>
          <p:cNvSpPr>
            <a:spLocks noGrp="1"/>
          </p:cNvSpPr>
          <p:nvPr>
            <p:ph type="sldNum" sz="quarter" idx="12"/>
          </p:nvPr>
        </p:nvSpPr>
        <p:spPr/>
        <p:txBody>
          <a:bodyPr/>
          <a:lstStyle/>
          <a:p>
            <a:fld id="{67E52358-FED6-D246-9C6E-AEC4ABAAD0D9}" type="slidenum">
              <a:rPr lang="en-US" smtClean="0"/>
              <a:t>4</a:t>
            </a:fld>
            <a:endParaRPr lang="en-US"/>
          </a:p>
        </p:txBody>
      </p:sp>
      <p:sp>
        <p:nvSpPr>
          <p:cNvPr id="3" name="Title 2">
            <a:extLst>
              <a:ext uri="{FF2B5EF4-FFF2-40B4-BE49-F238E27FC236}">
                <a16:creationId xmlns:a16="http://schemas.microsoft.com/office/drawing/2014/main" id="{21510FAA-BF43-4CD3-B700-0B1EEA40DADC}"/>
              </a:ext>
            </a:extLst>
          </p:cNvPr>
          <p:cNvSpPr>
            <a:spLocks noGrp="1"/>
          </p:cNvSpPr>
          <p:nvPr>
            <p:ph type="title"/>
          </p:nvPr>
        </p:nvSpPr>
        <p:spPr>
          <a:xfrm>
            <a:off x="3856884" y="865834"/>
            <a:ext cx="7925829" cy="894557"/>
          </a:xfrm>
        </p:spPr>
        <p:txBody>
          <a:bodyPr/>
          <a:lstStyle/>
          <a:p>
            <a:r>
              <a:rPr lang="en-US" sz="2400" dirty="0"/>
              <a:t>NWE-IP - Appliance</a:t>
            </a:r>
            <a:endParaRPr lang="en-CA" sz="2400" dirty="0"/>
          </a:p>
        </p:txBody>
      </p:sp>
      <p:sp>
        <p:nvSpPr>
          <p:cNvPr id="5" name="TextBox 4">
            <a:extLst>
              <a:ext uri="{FF2B5EF4-FFF2-40B4-BE49-F238E27FC236}">
                <a16:creationId xmlns:a16="http://schemas.microsoft.com/office/drawing/2014/main" id="{281E0DE9-075A-4652-98C7-01BD4CFC500E}"/>
              </a:ext>
            </a:extLst>
          </p:cNvPr>
          <p:cNvSpPr txBox="1"/>
          <p:nvPr/>
        </p:nvSpPr>
        <p:spPr>
          <a:xfrm>
            <a:off x="954524" y="3175573"/>
            <a:ext cx="10453704" cy="3647152"/>
          </a:xfrm>
          <a:prstGeom prst="rect">
            <a:avLst/>
          </a:prstGeom>
          <a:noFill/>
        </p:spPr>
        <p:txBody>
          <a:bodyPr wrap="square" rtlCol="0" anchor="t">
            <a:spAutoFit/>
          </a:bodyPr>
          <a:lstStyle/>
          <a:p>
            <a:r>
              <a:rPr lang="en-US" sz="2000" b="1" dirty="0">
                <a:latin typeface="Open Sans Light"/>
                <a:ea typeface="Open Sans Light" panose="020B0306030504020204" pitchFamily="34" charset="0"/>
                <a:cs typeface="Open Sans Light" panose="020B0306030504020204" pitchFamily="34" charset="0"/>
              </a:rPr>
              <a:t>Nielsen Watermark Encoder for AES67/2110-30 IP streams</a:t>
            </a:r>
            <a:endParaRPr lang="en-US" sz="2000" dirty="0">
              <a:latin typeface="Open Sans Light"/>
              <a:ea typeface="Open Sans Light" panose="020B0306030504020204" pitchFamily="34" charset="0"/>
              <a:cs typeface="Open Sans Light" panose="020B03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Up to 4 streams / 8 channels per streams (32 channels) with audio shuffling</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125us and 1ms packet time</a:t>
            </a: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PTP support</a:t>
            </a: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Ember+ configuration, control and alarms</a:t>
            </a: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ST-2022-7 redundancy</a:t>
            </a: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Up to 4 Nielsen® SIDs supporting channel groups of 2.0, 5.1 or 2.0 + 5.1 cluster</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Intuitive Configuration, Control &amp; Monitoring via </a:t>
            </a:r>
            <a:r>
              <a:rPr lang="en-CA" sz="1600" dirty="0" err="1">
                <a:latin typeface="Open Sans Light" panose="020B0306030504020204" pitchFamily="34" charset="0"/>
                <a:ea typeface="Open Sans Light" panose="020B0306030504020204" pitchFamily="34" charset="0"/>
                <a:cs typeface="Open Sans Light" panose="020B0306030504020204" pitchFamily="34" charset="0"/>
              </a:rPr>
              <a:t>DashBoard</a:t>
            </a:r>
            <a:endParaRPr lang="en-CA"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fontAlgn="base">
              <a:spcAft>
                <a:spcPts val="600"/>
              </a:spcAft>
              <a:buFont typeface="Arial" panose="020B0604020202020204" pitchFamily="34" charset="0"/>
              <a:buChar char="•"/>
            </a:pPr>
            <a:r>
              <a:rPr lang="en-US" sz="1600" dirty="0"/>
              <a:t>Commitment from a major network, deployment in progress</a:t>
            </a:r>
          </a:p>
          <a:p>
            <a:pPr fontAlgn="base">
              <a:spcAft>
                <a:spcPts val="600"/>
              </a:spcAft>
            </a:pPr>
            <a:endParaRPr lang="en-CA" sz="1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dirty="0"/>
          </a:p>
        </p:txBody>
      </p:sp>
      <p:pic>
        <p:nvPicPr>
          <p:cNvPr id="6" name="Picture 5">
            <a:extLst>
              <a:ext uri="{FF2B5EF4-FFF2-40B4-BE49-F238E27FC236}">
                <a16:creationId xmlns:a16="http://schemas.microsoft.com/office/drawing/2014/main" id="{350E4184-3626-4FF9-9322-4A26432AB5E7}"/>
              </a:ext>
            </a:extLst>
          </p:cNvPr>
          <p:cNvPicPr>
            <a:picLocks noChangeAspect="1"/>
          </p:cNvPicPr>
          <p:nvPr/>
        </p:nvPicPr>
        <p:blipFill>
          <a:blip r:embed="rId3"/>
          <a:stretch>
            <a:fillRect/>
          </a:stretch>
        </p:blipFill>
        <p:spPr>
          <a:xfrm>
            <a:off x="3004457" y="1855526"/>
            <a:ext cx="4583608" cy="832551"/>
          </a:xfrm>
          <a:prstGeom prst="rect">
            <a:avLst/>
          </a:prstGeom>
        </p:spPr>
      </p:pic>
      <p:pic>
        <p:nvPicPr>
          <p:cNvPr id="8" name="Picture 4" descr="Image result for nielsen logo">
            <a:extLst>
              <a:ext uri="{FF2B5EF4-FFF2-40B4-BE49-F238E27FC236}">
                <a16:creationId xmlns:a16="http://schemas.microsoft.com/office/drawing/2014/main" id="{79A1FB16-126D-470D-A33A-DA104C3E7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828" y="1554534"/>
            <a:ext cx="3200400" cy="1290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object, clock, sitting, meter&#10;&#10;Description automatically generated">
            <a:extLst>
              <a:ext uri="{FF2B5EF4-FFF2-40B4-BE49-F238E27FC236}">
                <a16:creationId xmlns:a16="http://schemas.microsoft.com/office/drawing/2014/main" id="{8FA7733A-9FC3-46E1-8AAA-ABD694B9885B}"/>
              </a:ext>
            </a:extLst>
          </p:cNvPr>
          <p:cNvPicPr>
            <a:picLocks noChangeAspect="1"/>
          </p:cNvPicPr>
          <p:nvPr/>
        </p:nvPicPr>
        <p:blipFill>
          <a:blip r:embed="rId5"/>
          <a:stretch>
            <a:fillRect/>
          </a:stretch>
        </p:blipFill>
        <p:spPr>
          <a:xfrm>
            <a:off x="409287" y="220445"/>
            <a:ext cx="2956765" cy="955490"/>
          </a:xfrm>
          <a:prstGeom prst="rect">
            <a:avLst/>
          </a:prstGeom>
        </p:spPr>
      </p:pic>
      <p:sp>
        <p:nvSpPr>
          <p:cNvPr id="12" name="TextBox 11">
            <a:extLst>
              <a:ext uri="{FF2B5EF4-FFF2-40B4-BE49-F238E27FC236}">
                <a16:creationId xmlns:a16="http://schemas.microsoft.com/office/drawing/2014/main" id="{82F65077-42AA-5940-9B88-13961A4DA2CF}"/>
              </a:ext>
            </a:extLst>
          </p:cNvPr>
          <p:cNvSpPr txBox="1"/>
          <p:nvPr/>
        </p:nvSpPr>
        <p:spPr>
          <a:xfrm rot="20038582">
            <a:off x="7924523" y="4344935"/>
            <a:ext cx="4698127" cy="369332"/>
          </a:xfrm>
          <a:prstGeom prst="rect">
            <a:avLst/>
          </a:prstGeom>
          <a:noFill/>
        </p:spPr>
        <p:txBody>
          <a:bodyPr wrap="square" rtlCol="0">
            <a:spAutoFit/>
          </a:bodyPr>
          <a:lstStyle/>
          <a:p>
            <a:r>
              <a:rPr lang="en-CA" dirty="0"/>
              <a:t>List price: $13,480 USD (software only)</a:t>
            </a:r>
          </a:p>
        </p:txBody>
      </p:sp>
      <p:pic>
        <p:nvPicPr>
          <p:cNvPr id="13" name="Picture 12">
            <a:extLst>
              <a:ext uri="{FF2B5EF4-FFF2-40B4-BE49-F238E27FC236}">
                <a16:creationId xmlns:a16="http://schemas.microsoft.com/office/drawing/2014/main" id="{C91E367B-95A5-5B49-9FF7-B3CA6FA4E2C9}"/>
              </a:ext>
            </a:extLst>
          </p:cNvPr>
          <p:cNvPicPr>
            <a:picLocks noChangeAspect="1"/>
          </p:cNvPicPr>
          <p:nvPr/>
        </p:nvPicPr>
        <p:blipFill>
          <a:blip r:embed="rId6"/>
          <a:stretch>
            <a:fillRect/>
          </a:stretch>
        </p:blipFill>
        <p:spPr>
          <a:xfrm>
            <a:off x="3540629" y="253690"/>
            <a:ext cx="2654300" cy="444500"/>
          </a:xfrm>
          <a:prstGeom prst="rect">
            <a:avLst/>
          </a:prstGeom>
        </p:spPr>
      </p:pic>
      <p:sp>
        <p:nvSpPr>
          <p:cNvPr id="14" name="Rectangle 13">
            <a:extLst>
              <a:ext uri="{FF2B5EF4-FFF2-40B4-BE49-F238E27FC236}">
                <a16:creationId xmlns:a16="http://schemas.microsoft.com/office/drawing/2014/main" id="{6253E39C-5A00-5C47-A9E3-E25C925B4513}"/>
              </a:ext>
            </a:extLst>
          </p:cNvPr>
          <p:cNvSpPr/>
          <p:nvPr/>
        </p:nvSpPr>
        <p:spPr>
          <a:xfrm>
            <a:off x="6194929" y="227153"/>
            <a:ext cx="6096000" cy="461665"/>
          </a:xfrm>
          <a:prstGeom prst="rect">
            <a:avLst/>
          </a:prstGeom>
        </p:spPr>
        <p:txBody>
          <a:bodyPr>
            <a:spAutoFit/>
          </a:bodyPr>
          <a:lstStyle/>
          <a:p>
            <a:r>
              <a:rPr lang="en-CA" sz="1200" dirty="0">
                <a:latin typeface="Abadi MT Condensed Light" panose="020B0306030101010103" pitchFamily="34" charset="77"/>
              </a:rPr>
              <a:t>HI: Quickly deploy robust audience measurement solution based on latest Nielsen technology</a:t>
            </a:r>
            <a:br>
              <a:rPr lang="en-CA" sz="1200" dirty="0">
                <a:latin typeface="Abadi MT Condensed Light" panose="020B0306030101010103" pitchFamily="34" charset="77"/>
              </a:rPr>
            </a:br>
            <a:r>
              <a:rPr lang="en-CA" sz="1200" dirty="0">
                <a:latin typeface="Abadi MT Condensed Light" panose="020B0306030101010103" pitchFamily="34" charset="77"/>
              </a:rPr>
              <a:t>HE: Uses Dashboard, making it simple and easy to deploy and control applications</a:t>
            </a:r>
            <a:endParaRPr lang="en-CA" sz="1200" b="0" i="0" dirty="0">
              <a:effectLst/>
              <a:latin typeface="Abadi MT Condensed Light" panose="020B0306030101010103" pitchFamily="34" charset="77"/>
            </a:endParaRPr>
          </a:p>
        </p:txBody>
      </p:sp>
    </p:spTree>
    <p:extLst>
      <p:ext uri="{BB962C8B-B14F-4D97-AF65-F5344CB8AC3E}">
        <p14:creationId xmlns:p14="http://schemas.microsoft.com/office/powerpoint/2010/main" val="51777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65E67-8EEF-460A-96FD-CA5B82D2E351}"/>
              </a:ext>
            </a:extLst>
          </p:cNvPr>
          <p:cNvSpPr>
            <a:spLocks noGrp="1"/>
          </p:cNvSpPr>
          <p:nvPr>
            <p:ph type="sldNum" sz="quarter" idx="12"/>
          </p:nvPr>
        </p:nvSpPr>
        <p:spPr/>
        <p:txBody>
          <a:bodyPr/>
          <a:lstStyle/>
          <a:p>
            <a:fld id="{67E52358-FED6-D246-9C6E-AEC4ABAAD0D9}" type="slidenum">
              <a:rPr lang="en-US" smtClean="0"/>
              <a:t>5</a:t>
            </a:fld>
            <a:endParaRPr lang="en-US"/>
          </a:p>
        </p:txBody>
      </p:sp>
      <p:sp>
        <p:nvSpPr>
          <p:cNvPr id="8" name="Content Placeholder 7">
            <a:extLst>
              <a:ext uri="{FF2B5EF4-FFF2-40B4-BE49-F238E27FC236}">
                <a16:creationId xmlns:a16="http://schemas.microsoft.com/office/drawing/2014/main" id="{DC4C5B7D-CC44-4386-8FDE-1E423A4A4C6C}"/>
              </a:ext>
            </a:extLst>
          </p:cNvPr>
          <p:cNvSpPr>
            <a:spLocks noGrp="1"/>
          </p:cNvSpPr>
          <p:nvPr>
            <p:ph idx="1"/>
          </p:nvPr>
        </p:nvSpPr>
        <p:spPr>
          <a:xfrm>
            <a:off x="1406769" y="1453912"/>
            <a:ext cx="9916209" cy="4458318"/>
          </a:xfrm>
        </p:spPr>
        <p:txBody>
          <a:bodyPr>
            <a:normAutofit fontScale="77500" lnSpcReduction="20000"/>
          </a:bodyPr>
          <a:lstStyle/>
          <a:p>
            <a:pPr marL="0" indent="0">
              <a:buNone/>
            </a:pPr>
            <a:r>
              <a:rPr lang="en-US" dirty="0"/>
              <a:t>In modern distribution systems, customers need to be able to adapt to various audio distribution requirements for domestic and international networks. </a:t>
            </a:r>
          </a:p>
          <a:p>
            <a:pPr marL="0" indent="0">
              <a:buNone/>
            </a:pPr>
            <a:endParaRPr lang="en-US" dirty="0"/>
          </a:p>
          <a:p>
            <a:pPr marL="0" indent="0">
              <a:buNone/>
            </a:pPr>
            <a:r>
              <a:rPr lang="en-US" dirty="0"/>
              <a:t>The key elements: audio-shuffling, audio pre-processing, Nielsen® Watermarking and Dolby® encoding must be configurable on-demand and accommodate any workflow requirements</a:t>
            </a:r>
            <a:r>
              <a:rPr lang="en-CA" dirty="0"/>
              <a:t>.</a:t>
            </a:r>
            <a:endParaRPr lang="en-US" dirty="0"/>
          </a:p>
          <a:p>
            <a:pPr marL="0" indent="0">
              <a:buNone/>
            </a:pPr>
            <a:endParaRPr lang="en-US" dirty="0"/>
          </a:p>
          <a:p>
            <a:pPr marL="0" indent="0">
              <a:buNone/>
            </a:pPr>
            <a:r>
              <a:rPr lang="en-US" dirty="0"/>
              <a:t>Broadcast Audio Processor offers a robust, all-in-one, transmission path protected, Nielsen® watermarking and Dolby® encoding solution that is not integrated into an all-in-one playout server. And as a result, customers can choose the automation they like, the Master Control they want, the graphics engine they prefer.</a:t>
            </a:r>
          </a:p>
          <a:p>
            <a:pPr marL="0" indent="0">
              <a:buNone/>
            </a:pPr>
            <a:endParaRPr lang="en-CA" dirty="0"/>
          </a:p>
          <a:p>
            <a:pPr marL="0" indent="0">
              <a:buNone/>
            </a:pPr>
            <a:r>
              <a:rPr lang="en-CA" dirty="0"/>
              <a:t>The product is primarily considered for Audience Measurement applications in SDI based workflows.</a:t>
            </a:r>
          </a:p>
          <a:p>
            <a:pPr marL="0" indent="0">
              <a:buNone/>
            </a:pPr>
            <a:endParaRPr lang="en-US" dirty="0"/>
          </a:p>
        </p:txBody>
      </p:sp>
      <p:pic>
        <p:nvPicPr>
          <p:cNvPr id="6" name="Picture 5" descr="A picture containing object, clock, sitting, meter&#10;&#10;Description automatically generated">
            <a:extLst>
              <a:ext uri="{FF2B5EF4-FFF2-40B4-BE49-F238E27FC236}">
                <a16:creationId xmlns:a16="http://schemas.microsoft.com/office/drawing/2014/main" id="{9C487BCC-9FAD-6A4E-8C97-F021D9187CE3}"/>
              </a:ext>
            </a:extLst>
          </p:cNvPr>
          <p:cNvPicPr>
            <a:picLocks noChangeAspect="1"/>
          </p:cNvPicPr>
          <p:nvPr/>
        </p:nvPicPr>
        <p:blipFill>
          <a:blip r:embed="rId2"/>
          <a:stretch>
            <a:fillRect/>
          </a:stretch>
        </p:blipFill>
        <p:spPr>
          <a:xfrm>
            <a:off x="409287" y="229071"/>
            <a:ext cx="2956765" cy="955490"/>
          </a:xfrm>
          <a:prstGeom prst="rect">
            <a:avLst/>
          </a:prstGeom>
        </p:spPr>
      </p:pic>
      <p:sp>
        <p:nvSpPr>
          <p:cNvPr id="9" name="Title 2">
            <a:extLst>
              <a:ext uri="{FF2B5EF4-FFF2-40B4-BE49-F238E27FC236}">
                <a16:creationId xmlns:a16="http://schemas.microsoft.com/office/drawing/2014/main" id="{C6961504-6F41-3B4D-9D7A-6F1804FB55ED}"/>
              </a:ext>
            </a:extLst>
          </p:cNvPr>
          <p:cNvSpPr txBox="1">
            <a:spLocks/>
          </p:cNvSpPr>
          <p:nvPr/>
        </p:nvSpPr>
        <p:spPr>
          <a:xfrm>
            <a:off x="3817398" y="329933"/>
            <a:ext cx="7925829"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CA" sz="2400"/>
              <a:t>Broadcast Audio Processor - Appliance</a:t>
            </a:r>
            <a:endParaRPr lang="en-CA" sz="2400" dirty="0"/>
          </a:p>
        </p:txBody>
      </p:sp>
      <p:sp>
        <p:nvSpPr>
          <p:cNvPr id="7" name="TextBox 6">
            <a:extLst>
              <a:ext uri="{FF2B5EF4-FFF2-40B4-BE49-F238E27FC236}">
                <a16:creationId xmlns:a16="http://schemas.microsoft.com/office/drawing/2014/main" id="{0B6AD8AD-718E-4F48-819F-F12232712C3C}"/>
              </a:ext>
            </a:extLst>
          </p:cNvPr>
          <p:cNvSpPr txBox="1"/>
          <p:nvPr/>
        </p:nvSpPr>
        <p:spPr>
          <a:xfrm rot="20499995">
            <a:off x="7853816" y="423268"/>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AUGUST ANNOUNCEMENT</a:t>
            </a:r>
          </a:p>
        </p:txBody>
      </p:sp>
    </p:spTree>
    <p:extLst>
      <p:ext uri="{BB962C8B-B14F-4D97-AF65-F5344CB8AC3E}">
        <p14:creationId xmlns:p14="http://schemas.microsoft.com/office/powerpoint/2010/main" val="11903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a:extLst>
              <a:ext uri="{FF2B5EF4-FFF2-40B4-BE49-F238E27FC236}">
                <a16:creationId xmlns:a16="http://schemas.microsoft.com/office/drawing/2014/main" id="{4CB6FFF9-1CF4-4F41-9DC5-FB62DB4DC9F8}"/>
              </a:ext>
            </a:extLst>
          </p:cNvPr>
          <p:cNvSpPr/>
          <p:nvPr/>
        </p:nvSpPr>
        <p:spPr>
          <a:xfrm>
            <a:off x="560717" y="953140"/>
            <a:ext cx="11188458" cy="36640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5CFB6761-22BC-CB44-9978-6C091AC30D1E}"/>
              </a:ext>
            </a:extLst>
          </p:cNvPr>
          <p:cNvSpPr/>
          <p:nvPr/>
        </p:nvSpPr>
        <p:spPr>
          <a:xfrm>
            <a:off x="560717" y="1093801"/>
            <a:ext cx="11188460" cy="36640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0C4C563D-CD16-AA44-BD5D-5E7956994496}"/>
              </a:ext>
            </a:extLst>
          </p:cNvPr>
          <p:cNvSpPr/>
          <p:nvPr/>
        </p:nvSpPr>
        <p:spPr>
          <a:xfrm>
            <a:off x="560717" y="1234462"/>
            <a:ext cx="11188459" cy="36640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34AC967-86BF-274D-8147-7C4265A65F63}"/>
              </a:ext>
            </a:extLst>
          </p:cNvPr>
          <p:cNvSpPr/>
          <p:nvPr/>
        </p:nvSpPr>
        <p:spPr>
          <a:xfrm>
            <a:off x="560717" y="1375122"/>
            <a:ext cx="11188460" cy="4529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8063FA-47AF-E546-A7EF-C317CA455EFE}"/>
              </a:ext>
            </a:extLst>
          </p:cNvPr>
          <p:cNvSpPr/>
          <p:nvPr/>
        </p:nvSpPr>
        <p:spPr>
          <a:xfrm>
            <a:off x="352846" y="2418272"/>
            <a:ext cx="407504" cy="407504"/>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Oval 6">
            <a:extLst>
              <a:ext uri="{FF2B5EF4-FFF2-40B4-BE49-F238E27FC236}">
                <a16:creationId xmlns:a16="http://schemas.microsoft.com/office/drawing/2014/main" id="{D982C1F7-3FCB-6C44-A4D3-79E284170A1B}"/>
              </a:ext>
            </a:extLst>
          </p:cNvPr>
          <p:cNvSpPr/>
          <p:nvPr/>
        </p:nvSpPr>
        <p:spPr>
          <a:xfrm>
            <a:off x="11511907" y="2436802"/>
            <a:ext cx="407504" cy="407504"/>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86C4CF5-3D96-E349-9C41-97E123C24590}"/>
              </a:ext>
            </a:extLst>
          </p:cNvPr>
          <p:cNvSpPr txBox="1"/>
          <p:nvPr/>
        </p:nvSpPr>
        <p:spPr>
          <a:xfrm>
            <a:off x="301366" y="2517444"/>
            <a:ext cx="700709" cy="246221"/>
          </a:xfrm>
          <a:prstGeom prst="rect">
            <a:avLst/>
          </a:prstGeom>
          <a:noFill/>
        </p:spPr>
        <p:txBody>
          <a:bodyPr wrap="square" rtlCol="0">
            <a:spAutoFit/>
          </a:bodyPr>
          <a:lstStyle/>
          <a:p>
            <a:r>
              <a:rPr lang="en-US" sz="1000" dirty="0"/>
              <a:t>SDI in</a:t>
            </a:r>
          </a:p>
        </p:txBody>
      </p:sp>
      <p:sp>
        <p:nvSpPr>
          <p:cNvPr id="37" name="TextBox 36">
            <a:extLst>
              <a:ext uri="{FF2B5EF4-FFF2-40B4-BE49-F238E27FC236}">
                <a16:creationId xmlns:a16="http://schemas.microsoft.com/office/drawing/2014/main" id="{E943251C-F312-A848-BB0C-DA87A8D45B73}"/>
              </a:ext>
            </a:extLst>
          </p:cNvPr>
          <p:cNvSpPr txBox="1"/>
          <p:nvPr/>
        </p:nvSpPr>
        <p:spPr>
          <a:xfrm>
            <a:off x="11413629" y="2530403"/>
            <a:ext cx="700709" cy="246221"/>
          </a:xfrm>
          <a:prstGeom prst="rect">
            <a:avLst/>
          </a:prstGeom>
          <a:noFill/>
        </p:spPr>
        <p:txBody>
          <a:bodyPr wrap="square" rtlCol="0">
            <a:spAutoFit/>
          </a:bodyPr>
          <a:lstStyle/>
          <a:p>
            <a:r>
              <a:rPr lang="en-US" sz="1000" dirty="0"/>
              <a:t>SDI out</a:t>
            </a:r>
          </a:p>
        </p:txBody>
      </p:sp>
      <p:sp>
        <p:nvSpPr>
          <p:cNvPr id="36" name="Rounded Rectangle 35">
            <a:extLst>
              <a:ext uri="{FF2B5EF4-FFF2-40B4-BE49-F238E27FC236}">
                <a16:creationId xmlns:a16="http://schemas.microsoft.com/office/drawing/2014/main" id="{B613A4CC-7BAF-BC47-8704-D48D20780CA9}"/>
              </a:ext>
            </a:extLst>
          </p:cNvPr>
          <p:cNvSpPr/>
          <p:nvPr/>
        </p:nvSpPr>
        <p:spPr>
          <a:xfrm>
            <a:off x="5032616" y="5074415"/>
            <a:ext cx="2445026" cy="38762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Bypass relay</a:t>
            </a:r>
          </a:p>
        </p:txBody>
      </p:sp>
      <p:cxnSp>
        <p:nvCxnSpPr>
          <p:cNvPr id="8" name="Elbow Connector 7">
            <a:extLst>
              <a:ext uri="{FF2B5EF4-FFF2-40B4-BE49-F238E27FC236}">
                <a16:creationId xmlns:a16="http://schemas.microsoft.com/office/drawing/2014/main" id="{3A848068-D602-AF46-BE73-34BB02068DF1}"/>
              </a:ext>
            </a:extLst>
          </p:cNvPr>
          <p:cNvCxnSpPr>
            <a:cxnSpLocks/>
            <a:stCxn id="5" idx="5"/>
            <a:endCxn id="36" idx="1"/>
          </p:cNvCxnSpPr>
          <p:nvPr/>
        </p:nvCxnSpPr>
        <p:spPr>
          <a:xfrm rot="16200000" flipH="1">
            <a:off x="1615579" y="1851191"/>
            <a:ext cx="2502130" cy="433194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A picture containing object, clock, sitting, meter&#10;&#10;Description automatically generated">
            <a:extLst>
              <a:ext uri="{FF2B5EF4-FFF2-40B4-BE49-F238E27FC236}">
                <a16:creationId xmlns:a16="http://schemas.microsoft.com/office/drawing/2014/main" id="{F093E8B1-EFCF-6841-ABC4-831AA9B85AFD}"/>
              </a:ext>
            </a:extLst>
          </p:cNvPr>
          <p:cNvPicPr>
            <a:picLocks noChangeAspect="1"/>
          </p:cNvPicPr>
          <p:nvPr/>
        </p:nvPicPr>
        <p:blipFill>
          <a:blip r:embed="rId2"/>
          <a:stretch>
            <a:fillRect/>
          </a:stretch>
        </p:blipFill>
        <p:spPr>
          <a:xfrm>
            <a:off x="344508" y="63605"/>
            <a:ext cx="2956765" cy="955490"/>
          </a:xfrm>
          <a:prstGeom prst="rect">
            <a:avLst/>
          </a:prstGeom>
        </p:spPr>
      </p:pic>
      <p:sp>
        <p:nvSpPr>
          <p:cNvPr id="39" name="Title 2">
            <a:extLst>
              <a:ext uri="{FF2B5EF4-FFF2-40B4-BE49-F238E27FC236}">
                <a16:creationId xmlns:a16="http://schemas.microsoft.com/office/drawing/2014/main" id="{1CE0C44C-87AE-2440-AA23-C53D06DAAF74}"/>
              </a:ext>
            </a:extLst>
          </p:cNvPr>
          <p:cNvSpPr txBox="1">
            <a:spLocks/>
          </p:cNvSpPr>
          <p:nvPr/>
        </p:nvSpPr>
        <p:spPr>
          <a:xfrm>
            <a:off x="2801585" y="-188827"/>
            <a:ext cx="7925829" cy="894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60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CA" sz="2400"/>
              <a:t>Broadcast Audio Processor - Appliance</a:t>
            </a:r>
            <a:endParaRPr lang="en-CA" sz="2400" dirty="0"/>
          </a:p>
        </p:txBody>
      </p:sp>
      <p:pic>
        <p:nvPicPr>
          <p:cNvPr id="40" name="Picture 39" descr="A picture containing drawing&#10;&#10;Description automatically generated">
            <a:extLst>
              <a:ext uri="{FF2B5EF4-FFF2-40B4-BE49-F238E27FC236}">
                <a16:creationId xmlns:a16="http://schemas.microsoft.com/office/drawing/2014/main" id="{23CCC4B0-7B1A-D64B-90E0-EB91AFBDEBB1}"/>
              </a:ext>
            </a:extLst>
          </p:cNvPr>
          <p:cNvPicPr>
            <a:picLocks noChangeAspect="1"/>
          </p:cNvPicPr>
          <p:nvPr/>
        </p:nvPicPr>
        <p:blipFill>
          <a:blip r:embed="rId3"/>
          <a:stretch>
            <a:fillRect/>
          </a:stretch>
        </p:blipFill>
        <p:spPr>
          <a:xfrm>
            <a:off x="1000171" y="2063155"/>
            <a:ext cx="1390300" cy="1074323"/>
          </a:xfrm>
          <a:prstGeom prst="rect">
            <a:avLst/>
          </a:prstGeom>
        </p:spPr>
      </p:pic>
      <p:sp>
        <p:nvSpPr>
          <p:cNvPr id="43" name="TextBox 42">
            <a:extLst>
              <a:ext uri="{FF2B5EF4-FFF2-40B4-BE49-F238E27FC236}">
                <a16:creationId xmlns:a16="http://schemas.microsoft.com/office/drawing/2014/main" id="{B663EF00-A532-864D-8BB3-4C532185F649}"/>
              </a:ext>
            </a:extLst>
          </p:cNvPr>
          <p:cNvSpPr txBox="1"/>
          <p:nvPr/>
        </p:nvSpPr>
        <p:spPr>
          <a:xfrm>
            <a:off x="1245142" y="2529701"/>
            <a:ext cx="1195156" cy="338554"/>
          </a:xfrm>
          <a:prstGeom prst="rect">
            <a:avLst/>
          </a:prstGeom>
          <a:noFill/>
        </p:spPr>
        <p:txBody>
          <a:bodyPr wrap="square" rtlCol="0">
            <a:spAutoFit/>
          </a:bodyPr>
          <a:lstStyle/>
          <a:p>
            <a:pPr algn="ctr"/>
            <a:r>
              <a:rPr lang="en-US" sz="800" dirty="0">
                <a:solidFill>
                  <a:schemeClr val="bg1"/>
                </a:solidFill>
              </a:rPr>
              <a:t>Audio </a:t>
            </a:r>
          </a:p>
          <a:p>
            <a:pPr algn="ctr"/>
            <a:r>
              <a:rPr lang="en-US" sz="800" dirty="0">
                <a:solidFill>
                  <a:schemeClr val="bg1"/>
                </a:solidFill>
              </a:rPr>
              <a:t>De-Embedder</a:t>
            </a:r>
          </a:p>
        </p:txBody>
      </p:sp>
      <p:cxnSp>
        <p:nvCxnSpPr>
          <p:cNvPr id="42" name="Straight Arrow Connector 41">
            <a:extLst>
              <a:ext uri="{FF2B5EF4-FFF2-40B4-BE49-F238E27FC236}">
                <a16:creationId xmlns:a16="http://schemas.microsoft.com/office/drawing/2014/main" id="{10657FA5-A15D-9745-A9E6-7E7C0D5C6E7B}"/>
              </a:ext>
            </a:extLst>
          </p:cNvPr>
          <p:cNvCxnSpPr>
            <a:cxnSpLocks/>
          </p:cNvCxnSpPr>
          <p:nvPr/>
        </p:nvCxnSpPr>
        <p:spPr>
          <a:xfrm>
            <a:off x="761998" y="2647939"/>
            <a:ext cx="4219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picture containing drawing&#10;&#10;Description automatically generated">
            <a:extLst>
              <a:ext uri="{FF2B5EF4-FFF2-40B4-BE49-F238E27FC236}">
                <a16:creationId xmlns:a16="http://schemas.microsoft.com/office/drawing/2014/main" id="{48011690-6BDF-674B-B665-F57A50A2E221}"/>
              </a:ext>
            </a:extLst>
          </p:cNvPr>
          <p:cNvPicPr>
            <a:picLocks noChangeAspect="1"/>
          </p:cNvPicPr>
          <p:nvPr/>
        </p:nvPicPr>
        <p:blipFill>
          <a:blip r:embed="rId3"/>
          <a:stretch>
            <a:fillRect/>
          </a:stretch>
        </p:blipFill>
        <p:spPr>
          <a:xfrm>
            <a:off x="9507430" y="2061644"/>
            <a:ext cx="1390300" cy="1074323"/>
          </a:xfrm>
          <a:prstGeom prst="rect">
            <a:avLst/>
          </a:prstGeom>
        </p:spPr>
      </p:pic>
      <p:sp>
        <p:nvSpPr>
          <p:cNvPr id="45" name="TextBox 44">
            <a:extLst>
              <a:ext uri="{FF2B5EF4-FFF2-40B4-BE49-F238E27FC236}">
                <a16:creationId xmlns:a16="http://schemas.microsoft.com/office/drawing/2014/main" id="{5741E525-2F05-984B-A6CA-E183D2860F72}"/>
              </a:ext>
            </a:extLst>
          </p:cNvPr>
          <p:cNvSpPr txBox="1"/>
          <p:nvPr/>
        </p:nvSpPr>
        <p:spPr>
          <a:xfrm>
            <a:off x="9752401" y="2528190"/>
            <a:ext cx="1195156" cy="338554"/>
          </a:xfrm>
          <a:prstGeom prst="rect">
            <a:avLst/>
          </a:prstGeom>
          <a:noFill/>
        </p:spPr>
        <p:txBody>
          <a:bodyPr wrap="square" rtlCol="0">
            <a:spAutoFit/>
          </a:bodyPr>
          <a:lstStyle/>
          <a:p>
            <a:pPr algn="ctr"/>
            <a:r>
              <a:rPr lang="en-US" sz="800" dirty="0">
                <a:solidFill>
                  <a:schemeClr val="bg1"/>
                </a:solidFill>
              </a:rPr>
              <a:t>Audio </a:t>
            </a:r>
          </a:p>
          <a:p>
            <a:pPr algn="ctr"/>
            <a:r>
              <a:rPr lang="en-US" sz="800" dirty="0">
                <a:solidFill>
                  <a:schemeClr val="bg1"/>
                </a:solidFill>
              </a:rPr>
              <a:t>Re-Embedder</a:t>
            </a:r>
          </a:p>
        </p:txBody>
      </p:sp>
      <p:cxnSp>
        <p:nvCxnSpPr>
          <p:cNvPr id="82" name="Straight Arrow Connector 81">
            <a:extLst>
              <a:ext uri="{FF2B5EF4-FFF2-40B4-BE49-F238E27FC236}">
                <a16:creationId xmlns:a16="http://schemas.microsoft.com/office/drawing/2014/main" id="{3872263B-BE56-D54A-B288-63495CB690B1}"/>
              </a:ext>
            </a:extLst>
          </p:cNvPr>
          <p:cNvCxnSpPr>
            <a:cxnSpLocks/>
            <a:endCxn id="37" idx="1"/>
          </p:cNvCxnSpPr>
          <p:nvPr/>
        </p:nvCxnSpPr>
        <p:spPr>
          <a:xfrm flipV="1">
            <a:off x="10807047" y="2653514"/>
            <a:ext cx="606582" cy="9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A close up of a logo&#10;&#10;Description automatically generated">
            <a:extLst>
              <a:ext uri="{FF2B5EF4-FFF2-40B4-BE49-F238E27FC236}">
                <a16:creationId xmlns:a16="http://schemas.microsoft.com/office/drawing/2014/main" id="{001F1387-6F8A-7242-A974-C9DFE02B8CA7}"/>
              </a:ext>
            </a:extLst>
          </p:cNvPr>
          <p:cNvPicPr>
            <a:picLocks noChangeAspect="1"/>
          </p:cNvPicPr>
          <p:nvPr/>
        </p:nvPicPr>
        <p:blipFill>
          <a:blip r:embed="rId4"/>
          <a:stretch>
            <a:fillRect/>
          </a:stretch>
        </p:blipFill>
        <p:spPr>
          <a:xfrm>
            <a:off x="5370215" y="1875844"/>
            <a:ext cx="1485900" cy="1485900"/>
          </a:xfrm>
          <a:prstGeom prst="rect">
            <a:avLst/>
          </a:prstGeom>
        </p:spPr>
      </p:pic>
      <p:sp>
        <p:nvSpPr>
          <p:cNvPr id="48" name="TextBox 47">
            <a:extLst>
              <a:ext uri="{FF2B5EF4-FFF2-40B4-BE49-F238E27FC236}">
                <a16:creationId xmlns:a16="http://schemas.microsoft.com/office/drawing/2014/main" id="{1DC50A88-BEAF-664E-8C32-458CD6D9E436}"/>
              </a:ext>
            </a:extLst>
          </p:cNvPr>
          <p:cNvSpPr txBox="1"/>
          <p:nvPr/>
        </p:nvSpPr>
        <p:spPr>
          <a:xfrm>
            <a:off x="5680173" y="2593789"/>
            <a:ext cx="1099396" cy="261610"/>
          </a:xfrm>
          <a:prstGeom prst="rect">
            <a:avLst/>
          </a:prstGeom>
          <a:noFill/>
        </p:spPr>
        <p:txBody>
          <a:bodyPr wrap="square" rtlCol="0">
            <a:spAutoFit/>
          </a:bodyPr>
          <a:lstStyle/>
          <a:p>
            <a:r>
              <a:rPr lang="en-US" sz="1100" dirty="0">
                <a:solidFill>
                  <a:schemeClr val="bg1"/>
                </a:solidFill>
              </a:rPr>
              <a:t>Watermarking</a:t>
            </a:r>
          </a:p>
        </p:txBody>
      </p:sp>
      <p:pic>
        <p:nvPicPr>
          <p:cNvPr id="49" name="Picture 48" descr="A close up of a logo&#10;&#10;Description automatically generated">
            <a:extLst>
              <a:ext uri="{FF2B5EF4-FFF2-40B4-BE49-F238E27FC236}">
                <a16:creationId xmlns:a16="http://schemas.microsoft.com/office/drawing/2014/main" id="{422EC7A7-8BBA-A441-879F-2EC9A685160E}"/>
              </a:ext>
            </a:extLst>
          </p:cNvPr>
          <p:cNvPicPr>
            <a:picLocks noChangeAspect="1"/>
          </p:cNvPicPr>
          <p:nvPr/>
        </p:nvPicPr>
        <p:blipFill>
          <a:blip r:embed="rId4"/>
          <a:stretch>
            <a:fillRect/>
          </a:stretch>
        </p:blipFill>
        <p:spPr>
          <a:xfrm>
            <a:off x="6660452" y="1865290"/>
            <a:ext cx="1485900" cy="1485900"/>
          </a:xfrm>
          <a:prstGeom prst="rect">
            <a:avLst/>
          </a:prstGeom>
        </p:spPr>
      </p:pic>
      <p:sp>
        <p:nvSpPr>
          <p:cNvPr id="50" name="TextBox 49">
            <a:extLst>
              <a:ext uri="{FF2B5EF4-FFF2-40B4-BE49-F238E27FC236}">
                <a16:creationId xmlns:a16="http://schemas.microsoft.com/office/drawing/2014/main" id="{B450003D-BE12-7343-92DF-21EEC205C9DE}"/>
              </a:ext>
            </a:extLst>
          </p:cNvPr>
          <p:cNvSpPr txBox="1"/>
          <p:nvPr/>
        </p:nvSpPr>
        <p:spPr>
          <a:xfrm>
            <a:off x="7031475" y="2592334"/>
            <a:ext cx="1099396" cy="261610"/>
          </a:xfrm>
          <a:prstGeom prst="rect">
            <a:avLst/>
          </a:prstGeom>
          <a:noFill/>
        </p:spPr>
        <p:txBody>
          <a:bodyPr wrap="square" rtlCol="0">
            <a:spAutoFit/>
          </a:bodyPr>
          <a:lstStyle/>
          <a:p>
            <a:r>
              <a:rPr lang="en-US" sz="1100" dirty="0">
                <a:solidFill>
                  <a:schemeClr val="bg1"/>
                </a:solidFill>
              </a:rPr>
              <a:t>Dolby AC-3</a:t>
            </a:r>
          </a:p>
        </p:txBody>
      </p:sp>
      <p:pic>
        <p:nvPicPr>
          <p:cNvPr id="52" name="Picture 51" descr="A close up of a logo&#10;&#10;Description automatically generated">
            <a:extLst>
              <a:ext uri="{FF2B5EF4-FFF2-40B4-BE49-F238E27FC236}">
                <a16:creationId xmlns:a16="http://schemas.microsoft.com/office/drawing/2014/main" id="{45F607CA-D431-6945-959C-26C88B9205EB}"/>
              </a:ext>
            </a:extLst>
          </p:cNvPr>
          <p:cNvPicPr>
            <a:picLocks noChangeAspect="1"/>
          </p:cNvPicPr>
          <p:nvPr/>
        </p:nvPicPr>
        <p:blipFill>
          <a:blip r:embed="rId4"/>
          <a:stretch>
            <a:fillRect/>
          </a:stretch>
        </p:blipFill>
        <p:spPr>
          <a:xfrm>
            <a:off x="3926244" y="1875843"/>
            <a:ext cx="1485900" cy="1485900"/>
          </a:xfrm>
          <a:prstGeom prst="rect">
            <a:avLst/>
          </a:prstGeom>
        </p:spPr>
      </p:pic>
      <p:sp>
        <p:nvSpPr>
          <p:cNvPr id="53" name="TextBox 52">
            <a:extLst>
              <a:ext uri="{FF2B5EF4-FFF2-40B4-BE49-F238E27FC236}">
                <a16:creationId xmlns:a16="http://schemas.microsoft.com/office/drawing/2014/main" id="{DE1094F7-E5D2-4C43-A019-17E50B7A8A57}"/>
              </a:ext>
            </a:extLst>
          </p:cNvPr>
          <p:cNvSpPr txBox="1"/>
          <p:nvPr/>
        </p:nvSpPr>
        <p:spPr>
          <a:xfrm>
            <a:off x="4312748" y="2614081"/>
            <a:ext cx="1099396" cy="261610"/>
          </a:xfrm>
          <a:prstGeom prst="rect">
            <a:avLst/>
          </a:prstGeom>
          <a:noFill/>
        </p:spPr>
        <p:txBody>
          <a:bodyPr wrap="square" rtlCol="0">
            <a:spAutoFit/>
          </a:bodyPr>
          <a:lstStyle/>
          <a:p>
            <a:r>
              <a:rPr lang="en-US" sz="1100" dirty="0">
                <a:solidFill>
                  <a:schemeClr val="bg1"/>
                </a:solidFill>
              </a:rPr>
              <a:t>Dolby RTLL</a:t>
            </a:r>
          </a:p>
        </p:txBody>
      </p:sp>
      <p:pic>
        <p:nvPicPr>
          <p:cNvPr id="54" name="Picture 53" descr="A close up of a logo&#10;&#10;Description automatically generated">
            <a:extLst>
              <a:ext uri="{FF2B5EF4-FFF2-40B4-BE49-F238E27FC236}">
                <a16:creationId xmlns:a16="http://schemas.microsoft.com/office/drawing/2014/main" id="{CE9F89B4-710E-8045-BB62-FC6086528C6E}"/>
              </a:ext>
            </a:extLst>
          </p:cNvPr>
          <p:cNvPicPr>
            <a:picLocks noChangeAspect="1"/>
          </p:cNvPicPr>
          <p:nvPr/>
        </p:nvPicPr>
        <p:blipFill>
          <a:blip r:embed="rId4"/>
          <a:stretch>
            <a:fillRect/>
          </a:stretch>
        </p:blipFill>
        <p:spPr>
          <a:xfrm>
            <a:off x="8109536" y="1872809"/>
            <a:ext cx="1485900" cy="1485900"/>
          </a:xfrm>
          <a:prstGeom prst="rect">
            <a:avLst/>
          </a:prstGeom>
        </p:spPr>
      </p:pic>
      <p:sp>
        <p:nvSpPr>
          <p:cNvPr id="55" name="TextBox 54">
            <a:extLst>
              <a:ext uri="{FF2B5EF4-FFF2-40B4-BE49-F238E27FC236}">
                <a16:creationId xmlns:a16="http://schemas.microsoft.com/office/drawing/2014/main" id="{B5EFE397-BB3C-3645-9E69-2C60AD2DC37B}"/>
              </a:ext>
            </a:extLst>
          </p:cNvPr>
          <p:cNvSpPr txBox="1"/>
          <p:nvPr/>
        </p:nvSpPr>
        <p:spPr>
          <a:xfrm>
            <a:off x="8413866" y="2590322"/>
            <a:ext cx="1099396" cy="261610"/>
          </a:xfrm>
          <a:prstGeom prst="rect">
            <a:avLst/>
          </a:prstGeom>
          <a:noFill/>
        </p:spPr>
        <p:txBody>
          <a:bodyPr wrap="square" rtlCol="0">
            <a:spAutoFit/>
          </a:bodyPr>
          <a:lstStyle/>
          <a:p>
            <a:r>
              <a:rPr lang="en-US" sz="1100" dirty="0">
                <a:solidFill>
                  <a:schemeClr val="bg1"/>
                </a:solidFill>
              </a:rPr>
              <a:t>Audio Mapper</a:t>
            </a:r>
          </a:p>
        </p:txBody>
      </p:sp>
      <p:pic>
        <p:nvPicPr>
          <p:cNvPr id="57" name="Picture 56" descr="A close up of a logo&#10;&#10;Description automatically generated">
            <a:extLst>
              <a:ext uri="{FF2B5EF4-FFF2-40B4-BE49-F238E27FC236}">
                <a16:creationId xmlns:a16="http://schemas.microsoft.com/office/drawing/2014/main" id="{1C1B2601-C8A5-A84F-98F5-76873DA402E4}"/>
              </a:ext>
            </a:extLst>
          </p:cNvPr>
          <p:cNvPicPr>
            <a:picLocks noChangeAspect="1"/>
          </p:cNvPicPr>
          <p:nvPr/>
        </p:nvPicPr>
        <p:blipFill>
          <a:blip r:embed="rId4"/>
          <a:stretch>
            <a:fillRect/>
          </a:stretch>
        </p:blipFill>
        <p:spPr>
          <a:xfrm>
            <a:off x="2506714" y="1845135"/>
            <a:ext cx="1485900" cy="1485900"/>
          </a:xfrm>
          <a:prstGeom prst="rect">
            <a:avLst/>
          </a:prstGeom>
        </p:spPr>
      </p:pic>
      <p:sp>
        <p:nvSpPr>
          <p:cNvPr id="58" name="TextBox 57">
            <a:extLst>
              <a:ext uri="{FF2B5EF4-FFF2-40B4-BE49-F238E27FC236}">
                <a16:creationId xmlns:a16="http://schemas.microsoft.com/office/drawing/2014/main" id="{5E9DF428-12C9-FC46-9FB1-5AC4560A8ABE}"/>
              </a:ext>
            </a:extLst>
          </p:cNvPr>
          <p:cNvSpPr txBox="1"/>
          <p:nvPr/>
        </p:nvSpPr>
        <p:spPr>
          <a:xfrm>
            <a:off x="2803179" y="2549919"/>
            <a:ext cx="1099396" cy="261610"/>
          </a:xfrm>
          <a:prstGeom prst="rect">
            <a:avLst/>
          </a:prstGeom>
          <a:noFill/>
        </p:spPr>
        <p:txBody>
          <a:bodyPr wrap="square" rtlCol="0">
            <a:spAutoFit/>
          </a:bodyPr>
          <a:lstStyle/>
          <a:p>
            <a:r>
              <a:rPr lang="en-US" sz="1100" dirty="0">
                <a:solidFill>
                  <a:schemeClr val="bg1"/>
                </a:solidFill>
              </a:rPr>
              <a:t>Audio Mapper</a:t>
            </a:r>
          </a:p>
        </p:txBody>
      </p:sp>
      <p:cxnSp>
        <p:nvCxnSpPr>
          <p:cNvPr id="46" name="Straight Arrow Connector 45">
            <a:extLst>
              <a:ext uri="{FF2B5EF4-FFF2-40B4-BE49-F238E27FC236}">
                <a16:creationId xmlns:a16="http://schemas.microsoft.com/office/drawing/2014/main" id="{4036EA6A-3DB3-3A45-A07F-3207EEE7B9D8}"/>
              </a:ext>
            </a:extLst>
          </p:cNvPr>
          <p:cNvCxnSpPr>
            <a:cxnSpLocks/>
          </p:cNvCxnSpPr>
          <p:nvPr/>
        </p:nvCxnSpPr>
        <p:spPr>
          <a:xfrm>
            <a:off x="2426279" y="2677548"/>
            <a:ext cx="389896" cy="6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4A8C81-AF9B-9248-B602-1106F9FEBE32}"/>
              </a:ext>
            </a:extLst>
          </p:cNvPr>
          <p:cNvCxnSpPr>
            <a:cxnSpLocks/>
          </p:cNvCxnSpPr>
          <p:nvPr/>
        </p:nvCxnSpPr>
        <p:spPr>
          <a:xfrm>
            <a:off x="3852614" y="2701680"/>
            <a:ext cx="3662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3FC08B6-CA53-DC43-A268-DBFD5E6F8E43}"/>
              </a:ext>
            </a:extLst>
          </p:cNvPr>
          <p:cNvCxnSpPr>
            <a:cxnSpLocks/>
          </p:cNvCxnSpPr>
          <p:nvPr/>
        </p:nvCxnSpPr>
        <p:spPr>
          <a:xfrm>
            <a:off x="5273219" y="2763665"/>
            <a:ext cx="4069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565864A-9CFD-474E-BC03-8C35B3FEEB9A}"/>
              </a:ext>
            </a:extLst>
          </p:cNvPr>
          <p:cNvCxnSpPr>
            <a:cxnSpLocks/>
          </p:cNvCxnSpPr>
          <p:nvPr/>
        </p:nvCxnSpPr>
        <p:spPr>
          <a:xfrm>
            <a:off x="6718138" y="2776624"/>
            <a:ext cx="3133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3B5AFD9-A6E5-6645-8B01-8304C65F0554}"/>
              </a:ext>
            </a:extLst>
          </p:cNvPr>
          <p:cNvCxnSpPr>
            <a:cxnSpLocks/>
          </p:cNvCxnSpPr>
          <p:nvPr/>
        </p:nvCxnSpPr>
        <p:spPr>
          <a:xfrm>
            <a:off x="8019856" y="2782639"/>
            <a:ext cx="342705" cy="1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028490E-EF23-3E49-95AD-B84F9EC048F5}"/>
              </a:ext>
            </a:extLst>
          </p:cNvPr>
          <p:cNvCxnSpPr>
            <a:cxnSpLocks/>
          </p:cNvCxnSpPr>
          <p:nvPr/>
        </p:nvCxnSpPr>
        <p:spPr>
          <a:xfrm flipV="1">
            <a:off x="9440622" y="2779697"/>
            <a:ext cx="423323" cy="39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8F0274E8-7E68-754C-A021-144429CF52BF}"/>
              </a:ext>
            </a:extLst>
          </p:cNvPr>
          <p:cNvCxnSpPr>
            <a:cxnSpLocks/>
          </p:cNvCxnSpPr>
          <p:nvPr/>
        </p:nvCxnSpPr>
        <p:spPr>
          <a:xfrm rot="5400000" flipH="1" flipV="1">
            <a:off x="9178491" y="3449110"/>
            <a:ext cx="1664337" cy="780927"/>
          </a:xfrm>
          <a:prstGeom prst="bentConnector3">
            <a:avLst>
              <a:gd name="adj1" fmla="val -7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24531CF5-BBE2-724C-BDC3-B4A7CB924F83}"/>
              </a:ext>
            </a:extLst>
          </p:cNvPr>
          <p:cNvPicPr>
            <a:picLocks noChangeAspect="1"/>
          </p:cNvPicPr>
          <p:nvPr/>
        </p:nvPicPr>
        <p:blipFill>
          <a:blip r:embed="rId4"/>
          <a:stretch>
            <a:fillRect/>
          </a:stretch>
        </p:blipFill>
        <p:spPr>
          <a:xfrm>
            <a:off x="8172523" y="3866454"/>
            <a:ext cx="1485900" cy="1485900"/>
          </a:xfrm>
          <a:prstGeom prst="rect">
            <a:avLst/>
          </a:prstGeom>
        </p:spPr>
      </p:pic>
      <p:sp>
        <p:nvSpPr>
          <p:cNvPr id="74" name="TextBox 73">
            <a:extLst>
              <a:ext uri="{FF2B5EF4-FFF2-40B4-BE49-F238E27FC236}">
                <a16:creationId xmlns:a16="http://schemas.microsoft.com/office/drawing/2014/main" id="{1649599F-CA47-864C-B196-6866522EFD8F}"/>
              </a:ext>
            </a:extLst>
          </p:cNvPr>
          <p:cNvSpPr txBox="1"/>
          <p:nvPr/>
        </p:nvSpPr>
        <p:spPr>
          <a:xfrm>
            <a:off x="8476853" y="4583967"/>
            <a:ext cx="1099396" cy="430887"/>
          </a:xfrm>
          <a:prstGeom prst="rect">
            <a:avLst/>
          </a:prstGeom>
          <a:noFill/>
        </p:spPr>
        <p:txBody>
          <a:bodyPr wrap="square" rtlCol="0">
            <a:spAutoFit/>
          </a:bodyPr>
          <a:lstStyle/>
          <a:p>
            <a:pPr algn="ctr"/>
            <a:r>
              <a:rPr lang="en-US" sz="1100" dirty="0">
                <a:solidFill>
                  <a:schemeClr val="bg1"/>
                </a:solidFill>
              </a:rPr>
              <a:t>Video / </a:t>
            </a:r>
            <a:r>
              <a:rPr lang="en-US" sz="1100" dirty="0" err="1">
                <a:solidFill>
                  <a:schemeClr val="bg1"/>
                </a:solidFill>
              </a:rPr>
              <a:t>Vanc</a:t>
            </a:r>
            <a:endParaRPr lang="en-US" sz="1100" dirty="0">
              <a:solidFill>
                <a:schemeClr val="bg1"/>
              </a:solidFill>
            </a:endParaRPr>
          </a:p>
          <a:p>
            <a:pPr algn="ctr"/>
            <a:r>
              <a:rPr lang="en-US" sz="1100" dirty="0">
                <a:solidFill>
                  <a:schemeClr val="bg1"/>
                </a:solidFill>
              </a:rPr>
              <a:t>Sync</a:t>
            </a:r>
          </a:p>
        </p:txBody>
      </p:sp>
      <p:cxnSp>
        <p:nvCxnSpPr>
          <p:cNvPr id="96" name="Straight Arrow Connector 95">
            <a:extLst>
              <a:ext uri="{FF2B5EF4-FFF2-40B4-BE49-F238E27FC236}">
                <a16:creationId xmlns:a16="http://schemas.microsoft.com/office/drawing/2014/main" id="{FB3841CD-CA34-AE47-8A89-3164F0F3AD0A}"/>
              </a:ext>
            </a:extLst>
          </p:cNvPr>
          <p:cNvCxnSpPr>
            <a:cxnSpLocks/>
          </p:cNvCxnSpPr>
          <p:nvPr/>
        </p:nvCxnSpPr>
        <p:spPr>
          <a:xfrm>
            <a:off x="8985061" y="3135967"/>
            <a:ext cx="0" cy="1013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C911D61E-D0E0-F342-B649-E21E49BE49AC}"/>
              </a:ext>
            </a:extLst>
          </p:cNvPr>
          <p:cNvCxnSpPr>
            <a:cxnSpLocks/>
            <a:stCxn id="36" idx="3"/>
            <a:endCxn id="7" idx="3"/>
          </p:cNvCxnSpPr>
          <p:nvPr/>
        </p:nvCxnSpPr>
        <p:spPr>
          <a:xfrm flipV="1">
            <a:off x="7477642" y="2784628"/>
            <a:ext cx="4093943" cy="24836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D906083A-6F53-7E49-8729-D1A0B402B7C2}"/>
              </a:ext>
            </a:extLst>
          </p:cNvPr>
          <p:cNvCxnSpPr>
            <a:cxnSpLocks/>
          </p:cNvCxnSpPr>
          <p:nvPr/>
        </p:nvCxnSpPr>
        <p:spPr>
          <a:xfrm>
            <a:off x="1708033" y="3007405"/>
            <a:ext cx="6662852" cy="1727909"/>
          </a:xfrm>
          <a:prstGeom prst="bentConnector3">
            <a:avLst>
              <a:gd name="adj1" fmla="val 2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38F1BF1-2749-414C-A9CC-6806FE2C1ACA}"/>
              </a:ext>
            </a:extLst>
          </p:cNvPr>
          <p:cNvSpPr txBox="1"/>
          <p:nvPr/>
        </p:nvSpPr>
        <p:spPr>
          <a:xfrm rot="20499995">
            <a:off x="7164321" y="5152748"/>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AUGUST ANNOUNCEMENT</a:t>
            </a:r>
          </a:p>
        </p:txBody>
      </p:sp>
    </p:spTree>
    <p:extLst>
      <p:ext uri="{BB962C8B-B14F-4D97-AF65-F5344CB8AC3E}">
        <p14:creationId xmlns:p14="http://schemas.microsoft.com/office/powerpoint/2010/main" val="110768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159B0-DE5B-44CA-AE82-8167AD9B3A73}"/>
              </a:ext>
            </a:extLst>
          </p:cNvPr>
          <p:cNvSpPr>
            <a:spLocks noGrp="1"/>
          </p:cNvSpPr>
          <p:nvPr>
            <p:ph type="sldNum" sz="quarter" idx="12"/>
          </p:nvPr>
        </p:nvSpPr>
        <p:spPr/>
        <p:txBody>
          <a:bodyPr/>
          <a:lstStyle/>
          <a:p>
            <a:fld id="{67E52358-FED6-D246-9C6E-AEC4ABAAD0D9}" type="slidenum">
              <a:rPr lang="en-US" smtClean="0"/>
              <a:t>7</a:t>
            </a:fld>
            <a:endParaRPr lang="en-US"/>
          </a:p>
        </p:txBody>
      </p:sp>
      <p:sp>
        <p:nvSpPr>
          <p:cNvPr id="3" name="Title 2">
            <a:extLst>
              <a:ext uri="{FF2B5EF4-FFF2-40B4-BE49-F238E27FC236}">
                <a16:creationId xmlns:a16="http://schemas.microsoft.com/office/drawing/2014/main" id="{21510FAA-BF43-4CD3-B700-0B1EEA40DADC}"/>
              </a:ext>
            </a:extLst>
          </p:cNvPr>
          <p:cNvSpPr>
            <a:spLocks noGrp="1"/>
          </p:cNvSpPr>
          <p:nvPr>
            <p:ph type="title"/>
          </p:nvPr>
        </p:nvSpPr>
        <p:spPr>
          <a:xfrm>
            <a:off x="3770742" y="556377"/>
            <a:ext cx="7925829" cy="894557"/>
          </a:xfrm>
        </p:spPr>
        <p:txBody>
          <a:bodyPr/>
          <a:lstStyle/>
          <a:p>
            <a:r>
              <a:rPr lang="en-US" sz="2400" dirty="0"/>
              <a:t>Broadcast Audio Processor - Appliance</a:t>
            </a:r>
            <a:endParaRPr lang="en-CA" sz="2400" dirty="0"/>
          </a:p>
        </p:txBody>
      </p:sp>
      <p:sp>
        <p:nvSpPr>
          <p:cNvPr id="5" name="TextBox 4">
            <a:extLst>
              <a:ext uri="{FF2B5EF4-FFF2-40B4-BE49-F238E27FC236}">
                <a16:creationId xmlns:a16="http://schemas.microsoft.com/office/drawing/2014/main" id="{281E0DE9-075A-4652-98C7-01BD4CFC500E}"/>
              </a:ext>
            </a:extLst>
          </p:cNvPr>
          <p:cNvSpPr txBox="1"/>
          <p:nvPr/>
        </p:nvSpPr>
        <p:spPr>
          <a:xfrm>
            <a:off x="954524" y="3365160"/>
            <a:ext cx="10453704" cy="3985706"/>
          </a:xfrm>
          <a:prstGeom prst="rect">
            <a:avLst/>
          </a:prstGeom>
          <a:noFill/>
        </p:spPr>
        <p:txBody>
          <a:bodyPr wrap="square" rtlCol="0">
            <a:spAutoFit/>
          </a:bodyPr>
          <a:lstStyle/>
          <a:p>
            <a:r>
              <a:rPr lang="en-US" sz="2000" b="1" dirty="0">
                <a:latin typeface="Open Sans Light" panose="020B0306030504020204" pitchFamily="34" charset="0"/>
                <a:ea typeface="Open Sans Light" panose="020B0306030504020204" pitchFamily="34" charset="0"/>
                <a:cs typeface="Open Sans Light" panose="020B0306030504020204" pitchFamily="34" charset="0"/>
              </a:rPr>
              <a:t>Broadcast Audio Processor </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combines Nielsen® Watermarking, Dolby® Loudness Leveling and Dolby® AC-3 Encoding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Up to 2 HD/3G-SDI input and 2 HD/3G-SDI output</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Hardware bypass relay on each I/O</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Multiple BS-1770 compliant, Real Time Loudness Leveler by Dolby® (RTLL®)</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Multiple Dolby® AC-3(*) encoder for 2.0 and/or 5.1 encoding requirements</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Up to 4 Nielsen® SIDs supporting channel groups of 2.0, 5.1 or 2.0 + 5.1 cluster</a:t>
            </a:r>
            <a:r>
              <a:rPr lang="en-CA" sz="1600"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Intuitive Configuration, Control &amp; Monitoring via </a:t>
            </a:r>
            <a:r>
              <a:rPr lang="en-CA" sz="1600" dirty="0" err="1">
                <a:latin typeface="Open Sans Light" panose="020B0306030504020204" pitchFamily="34" charset="0"/>
                <a:ea typeface="Open Sans Light" panose="020B0306030504020204" pitchFamily="34" charset="0"/>
                <a:cs typeface="Open Sans Light" panose="020B0306030504020204" pitchFamily="34" charset="0"/>
              </a:rPr>
              <a:t>DashBoard</a:t>
            </a:r>
            <a:endParaRPr lang="en-CA" sz="16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fontAlgn="base">
              <a:spcAft>
                <a:spcPts val="600"/>
              </a:spcAft>
              <a:buFont typeface="Arial" panose="020B0604020202020204" pitchFamily="34" charset="0"/>
              <a:buChar char="•"/>
            </a:pPr>
            <a:r>
              <a:rPr lang="en-CA" sz="1600" dirty="0">
                <a:latin typeface="Open Sans Light" panose="020B0306030504020204" pitchFamily="34" charset="0"/>
                <a:ea typeface="Open Sans Light" panose="020B0306030504020204" pitchFamily="34" charset="0"/>
                <a:cs typeface="Open Sans Light" panose="020B0306030504020204" pitchFamily="34" charset="0"/>
              </a:rPr>
              <a:t>Concept triggered by an RFP from a major North American Network</a:t>
            </a:r>
          </a:p>
          <a:p>
            <a:pPr marL="285750" indent="-285750" fontAlgn="base">
              <a:spcAft>
                <a:spcPts val="600"/>
              </a:spcAft>
              <a:buFont typeface="Arial" panose="020B0604020202020204" pitchFamily="34" charset="0"/>
              <a:buChar char="•"/>
            </a:pPr>
            <a:endParaRPr lang="en-CA" sz="1600" dirty="0"/>
          </a:p>
          <a:p>
            <a:pPr marL="285750" indent="-285750" fontAlgn="base">
              <a:spcAft>
                <a:spcPts val="600"/>
              </a:spcAft>
              <a:buFont typeface="Arial" panose="020B0604020202020204" pitchFamily="34" charset="0"/>
              <a:buChar char="•"/>
            </a:pPr>
            <a:endParaRPr lang="en-CA" sz="1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dirty="0"/>
          </a:p>
        </p:txBody>
      </p:sp>
      <p:pic>
        <p:nvPicPr>
          <p:cNvPr id="6" name="Picture 5">
            <a:extLst>
              <a:ext uri="{FF2B5EF4-FFF2-40B4-BE49-F238E27FC236}">
                <a16:creationId xmlns:a16="http://schemas.microsoft.com/office/drawing/2014/main" id="{350E4184-3626-4FF9-9322-4A26432AB5E7}"/>
              </a:ext>
            </a:extLst>
          </p:cNvPr>
          <p:cNvPicPr>
            <a:picLocks noChangeAspect="1"/>
          </p:cNvPicPr>
          <p:nvPr/>
        </p:nvPicPr>
        <p:blipFill>
          <a:blip r:embed="rId3"/>
          <a:stretch>
            <a:fillRect/>
          </a:stretch>
        </p:blipFill>
        <p:spPr>
          <a:xfrm>
            <a:off x="3004457" y="1855526"/>
            <a:ext cx="4583608" cy="832551"/>
          </a:xfrm>
          <a:prstGeom prst="rect">
            <a:avLst/>
          </a:prstGeom>
        </p:spPr>
      </p:pic>
      <p:pic>
        <p:nvPicPr>
          <p:cNvPr id="7" name="Picture 2" descr="Image result for dolby logo">
            <a:extLst>
              <a:ext uri="{FF2B5EF4-FFF2-40B4-BE49-F238E27FC236}">
                <a16:creationId xmlns:a16="http://schemas.microsoft.com/office/drawing/2014/main" id="{563E2A17-D1B2-4BBB-82F1-C447FE7C6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199" y="1314291"/>
            <a:ext cx="1719819" cy="2405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ielsen logo">
            <a:extLst>
              <a:ext uri="{FF2B5EF4-FFF2-40B4-BE49-F238E27FC236}">
                <a16:creationId xmlns:a16="http://schemas.microsoft.com/office/drawing/2014/main" id="{79A1FB16-126D-470D-A33A-DA104C3E7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828" y="1554534"/>
            <a:ext cx="3200400" cy="1290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object, clock, sitting, meter&#10;&#10;Description automatically generated">
            <a:extLst>
              <a:ext uri="{FF2B5EF4-FFF2-40B4-BE49-F238E27FC236}">
                <a16:creationId xmlns:a16="http://schemas.microsoft.com/office/drawing/2014/main" id="{8FA7733A-9FC3-46E1-8AAA-ABD694B9885B}"/>
              </a:ext>
            </a:extLst>
          </p:cNvPr>
          <p:cNvPicPr>
            <a:picLocks noChangeAspect="1"/>
          </p:cNvPicPr>
          <p:nvPr/>
        </p:nvPicPr>
        <p:blipFill>
          <a:blip r:embed="rId6"/>
          <a:stretch>
            <a:fillRect/>
          </a:stretch>
        </p:blipFill>
        <p:spPr>
          <a:xfrm>
            <a:off x="409287" y="220445"/>
            <a:ext cx="2956765" cy="955490"/>
          </a:xfrm>
          <a:prstGeom prst="rect">
            <a:avLst/>
          </a:prstGeom>
        </p:spPr>
      </p:pic>
      <p:sp>
        <p:nvSpPr>
          <p:cNvPr id="4" name="TextBox 3">
            <a:extLst>
              <a:ext uri="{FF2B5EF4-FFF2-40B4-BE49-F238E27FC236}">
                <a16:creationId xmlns:a16="http://schemas.microsoft.com/office/drawing/2014/main" id="{31E65A97-CB66-6B47-B483-39463BC19130}"/>
              </a:ext>
            </a:extLst>
          </p:cNvPr>
          <p:cNvSpPr txBox="1"/>
          <p:nvPr/>
        </p:nvSpPr>
        <p:spPr>
          <a:xfrm rot="20499995">
            <a:off x="6917644" y="4101265"/>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AUGUST ANNOUNCEMENT</a:t>
            </a:r>
          </a:p>
        </p:txBody>
      </p:sp>
      <p:pic>
        <p:nvPicPr>
          <p:cNvPr id="11" name="Picture 10">
            <a:extLst>
              <a:ext uri="{FF2B5EF4-FFF2-40B4-BE49-F238E27FC236}">
                <a16:creationId xmlns:a16="http://schemas.microsoft.com/office/drawing/2014/main" id="{32F9173D-2B94-0147-931F-19D0BF5CC27A}"/>
              </a:ext>
            </a:extLst>
          </p:cNvPr>
          <p:cNvPicPr>
            <a:picLocks noChangeAspect="1"/>
          </p:cNvPicPr>
          <p:nvPr/>
        </p:nvPicPr>
        <p:blipFill>
          <a:blip r:embed="rId7"/>
          <a:stretch>
            <a:fillRect/>
          </a:stretch>
        </p:blipFill>
        <p:spPr>
          <a:xfrm>
            <a:off x="3770742" y="202330"/>
            <a:ext cx="2654300" cy="444500"/>
          </a:xfrm>
          <a:prstGeom prst="rect">
            <a:avLst/>
          </a:prstGeom>
        </p:spPr>
      </p:pic>
      <p:sp>
        <p:nvSpPr>
          <p:cNvPr id="12" name="Rectangle 11">
            <a:extLst>
              <a:ext uri="{FF2B5EF4-FFF2-40B4-BE49-F238E27FC236}">
                <a16:creationId xmlns:a16="http://schemas.microsoft.com/office/drawing/2014/main" id="{9C534BB2-629A-7A4C-9154-EA0D9FC758DE}"/>
              </a:ext>
            </a:extLst>
          </p:cNvPr>
          <p:cNvSpPr/>
          <p:nvPr/>
        </p:nvSpPr>
        <p:spPr>
          <a:xfrm>
            <a:off x="6505628" y="148521"/>
            <a:ext cx="6096000" cy="461665"/>
          </a:xfrm>
          <a:prstGeom prst="rect">
            <a:avLst/>
          </a:prstGeom>
        </p:spPr>
        <p:txBody>
          <a:bodyPr>
            <a:spAutoFit/>
          </a:bodyPr>
          <a:lstStyle/>
          <a:p>
            <a:r>
              <a:rPr lang="en-CA" sz="1200" dirty="0">
                <a:latin typeface="Abadi MT Condensed Light" panose="020B0306030101010103" pitchFamily="34" charset="77"/>
              </a:rPr>
              <a:t>HI: Quickly deploy robust signal compliance solution based on greatest SDK technology</a:t>
            </a:r>
            <a:br>
              <a:rPr lang="en-CA" sz="1200" dirty="0">
                <a:latin typeface="Abadi MT Condensed Light" panose="020B0306030101010103" pitchFamily="34" charset="77"/>
              </a:rPr>
            </a:br>
            <a:r>
              <a:rPr lang="en-CA" sz="1200" dirty="0">
                <a:latin typeface="Abadi MT Condensed Light" panose="020B0306030101010103" pitchFamily="34" charset="77"/>
              </a:rPr>
              <a:t>HE: Uses Dashboard, making it simple and easy to deploy and control applications</a:t>
            </a:r>
            <a:endParaRPr lang="en-CA" sz="1200" b="0" i="0" dirty="0">
              <a:effectLst/>
              <a:latin typeface="Abadi MT Condensed Light" panose="020B0306030101010103" pitchFamily="34" charset="77"/>
            </a:endParaRPr>
          </a:p>
        </p:txBody>
      </p:sp>
    </p:spTree>
    <p:extLst>
      <p:ext uri="{BB962C8B-B14F-4D97-AF65-F5344CB8AC3E}">
        <p14:creationId xmlns:p14="http://schemas.microsoft.com/office/powerpoint/2010/main" val="41368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6B3A0A-B15C-CF42-875D-7938563706B2}"/>
              </a:ext>
            </a:extLst>
          </p:cNvPr>
          <p:cNvPicPr>
            <a:picLocks noChangeAspect="1"/>
          </p:cNvPicPr>
          <p:nvPr/>
        </p:nvPicPr>
        <p:blipFill>
          <a:blip r:embed="rId3"/>
          <a:stretch>
            <a:fillRect/>
          </a:stretch>
        </p:blipFill>
        <p:spPr>
          <a:xfrm>
            <a:off x="1687894" y="5329828"/>
            <a:ext cx="910241" cy="898158"/>
          </a:xfrm>
          <a:prstGeom prst="rect">
            <a:avLst/>
          </a:prstGeom>
        </p:spPr>
      </p:pic>
      <p:sp>
        <p:nvSpPr>
          <p:cNvPr id="19" name="TextBox 18">
            <a:extLst>
              <a:ext uri="{FF2B5EF4-FFF2-40B4-BE49-F238E27FC236}">
                <a16:creationId xmlns:a16="http://schemas.microsoft.com/office/drawing/2014/main" id="{31D0F83B-0595-4609-BAEB-AA86ED39296A}"/>
              </a:ext>
            </a:extLst>
          </p:cNvPr>
          <p:cNvSpPr txBox="1"/>
          <p:nvPr/>
        </p:nvSpPr>
        <p:spPr>
          <a:xfrm>
            <a:off x="498071" y="394314"/>
            <a:ext cx="10759440" cy="492443"/>
          </a:xfrm>
          <a:prstGeom prst="rect">
            <a:avLst/>
          </a:prstGeom>
          <a:noFill/>
        </p:spPr>
        <p:txBody>
          <a:bodyPr wrap="square" lIns="0" tIns="0" rIns="0" bIns="0" rtlCol="0" anchor="t">
            <a:spAutoFit/>
          </a:bodyPr>
          <a:lstStyle/>
          <a:p>
            <a:pPr algn="ctr"/>
            <a:r>
              <a:rPr lang="en-US" sz="3200" b="1">
                <a:solidFill>
                  <a:srgbClr val="FFBE00"/>
                </a:solidFill>
                <a:latin typeface="+mj-lt"/>
                <a:ea typeface="Ebrima" panose="02000000000000000000" pitchFamily="2" charset="0"/>
                <a:cs typeface="Segoe UI" panose="020B0502040204020203" pitchFamily="34" charset="0"/>
              </a:rPr>
              <a:t>Broadcast Audio Processor</a:t>
            </a:r>
            <a:endParaRPr lang="en-US" sz="3200" b="1">
              <a:solidFill>
                <a:srgbClr val="1C819E"/>
              </a:solidFill>
              <a:latin typeface="+mj-lt"/>
              <a:ea typeface="Ebrima" panose="02000000000000000000" pitchFamily="2" charset="0"/>
              <a:cs typeface="Segoe UI" panose="020B0502040204020203" pitchFamily="34" charset="0"/>
            </a:endParaRPr>
          </a:p>
        </p:txBody>
      </p:sp>
      <p:sp>
        <p:nvSpPr>
          <p:cNvPr id="54" name="Rectangle 53"/>
          <p:cNvSpPr/>
          <p:nvPr/>
        </p:nvSpPr>
        <p:spPr>
          <a:xfrm>
            <a:off x="0" y="6775698"/>
            <a:ext cx="2660073" cy="82301"/>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01948" y="6749143"/>
            <a:ext cx="6588105" cy="1088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531927" y="6775698"/>
            <a:ext cx="2660073" cy="82301"/>
          </a:xfrm>
          <a:prstGeom prst="rec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p:nvSpPr>
        <p:spPr>
          <a:xfrm>
            <a:off x="801192" y="1439177"/>
            <a:ext cx="2743727" cy="563577"/>
          </a:xfrm>
          <a:prstGeom prst="chevron">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3416489" y="1439177"/>
            <a:ext cx="2743727" cy="563577"/>
          </a:xfrm>
          <a:prstGeom prst="chevron">
            <a:avLst/>
          </a:prstGeom>
          <a:solidFill>
            <a:srgbClr val="1C8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6031786" y="1439177"/>
            <a:ext cx="2743727" cy="563577"/>
          </a:xfrm>
          <a:prstGeom prst="chevron">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8647083" y="1439177"/>
            <a:ext cx="2743727" cy="563577"/>
          </a:xfrm>
          <a:prstGeom prst="chevron">
            <a:avLst/>
          </a:prstGeom>
          <a:solidFill>
            <a:srgbClr val="1C8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2046993" y="1594902"/>
            <a:ext cx="252126" cy="252126"/>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62290" y="1594902"/>
            <a:ext cx="252126" cy="252126"/>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77586" y="1594902"/>
            <a:ext cx="252126" cy="252126"/>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892883" y="1594902"/>
            <a:ext cx="252126" cy="252126"/>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2173055" y="1720965"/>
            <a:ext cx="0" cy="1091933"/>
          </a:xfrm>
          <a:prstGeom prst="line">
            <a:avLst/>
          </a:prstGeom>
          <a:ln w="381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80779" y="1720965"/>
            <a:ext cx="0" cy="1091933"/>
          </a:xfrm>
          <a:prstGeom prst="line">
            <a:avLst/>
          </a:prstGeom>
          <a:ln w="381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403649" y="1720965"/>
            <a:ext cx="0" cy="1091933"/>
          </a:xfrm>
          <a:prstGeom prst="line">
            <a:avLst/>
          </a:prstGeom>
          <a:ln w="381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018946" y="1720965"/>
            <a:ext cx="0" cy="1091933"/>
          </a:xfrm>
          <a:prstGeom prst="line">
            <a:avLst/>
          </a:prstGeom>
          <a:ln w="38100">
            <a:solidFill>
              <a:srgbClr val="40404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543666" y="2812898"/>
            <a:ext cx="1258778" cy="1258778"/>
          </a:xfrm>
          <a:prstGeom prst="ellipse">
            <a:avLst/>
          </a:prstGeom>
          <a:noFill/>
          <a:ln w="254000">
            <a:solidFill>
              <a:srgbClr val="F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51390" y="2812898"/>
            <a:ext cx="1258778" cy="1258778"/>
          </a:xfrm>
          <a:prstGeom prst="ellipse">
            <a:avLst/>
          </a:prstGeom>
          <a:noFill/>
          <a:ln w="254000">
            <a:solidFill>
              <a:srgbClr val="1C8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74259" y="2812898"/>
            <a:ext cx="1258778" cy="1258778"/>
          </a:xfrm>
          <a:prstGeom prst="ellipse">
            <a:avLst/>
          </a:prstGeom>
          <a:noFill/>
          <a:ln w="254000">
            <a:solidFill>
              <a:srgbClr val="FF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89557" y="2812898"/>
            <a:ext cx="1258778" cy="1258778"/>
          </a:xfrm>
          <a:prstGeom prst="ellipse">
            <a:avLst/>
          </a:prstGeom>
          <a:noFill/>
          <a:ln w="254000">
            <a:solidFill>
              <a:srgbClr val="1C8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574651" y="3236159"/>
            <a:ext cx="412257" cy="412257"/>
            <a:chOff x="11026775" y="1919288"/>
            <a:chExt cx="271463" cy="271463"/>
          </a:xfrm>
          <a:solidFill>
            <a:srgbClr val="1C819E"/>
          </a:solidFill>
        </p:grpSpPr>
        <p:sp>
          <p:nvSpPr>
            <p:cNvPr id="35" name="Freeform 3817"/>
            <p:cNvSpPr>
              <a:spLocks/>
            </p:cNvSpPr>
            <p:nvPr/>
          </p:nvSpPr>
          <p:spPr bwMode="auto">
            <a:xfrm>
              <a:off x="11137900" y="1919288"/>
              <a:ext cx="160338" cy="160338"/>
            </a:xfrm>
            <a:custGeom>
              <a:avLst/>
              <a:gdLst>
                <a:gd name="T0" fmla="*/ 364 w 506"/>
                <a:gd name="T1" fmla="*/ 27 h 505"/>
                <a:gd name="T2" fmla="*/ 334 w 506"/>
                <a:gd name="T3" fmla="*/ 9 h 505"/>
                <a:gd name="T4" fmla="*/ 300 w 506"/>
                <a:gd name="T5" fmla="*/ 0 h 505"/>
                <a:gd name="T6" fmla="*/ 264 w 506"/>
                <a:gd name="T7" fmla="*/ 3 h 505"/>
                <a:gd name="T8" fmla="*/ 231 w 506"/>
                <a:gd name="T9" fmla="*/ 14 h 505"/>
                <a:gd name="T10" fmla="*/ 202 w 506"/>
                <a:gd name="T11" fmla="*/ 35 h 505"/>
                <a:gd name="T12" fmla="*/ 13 w 506"/>
                <a:gd name="T13" fmla="*/ 227 h 505"/>
                <a:gd name="T14" fmla="*/ 3 w 506"/>
                <a:gd name="T15" fmla="*/ 254 h 505"/>
                <a:gd name="T16" fmla="*/ 0 w 506"/>
                <a:gd name="T17" fmla="*/ 282 h 505"/>
                <a:gd name="T18" fmla="*/ 8 w 506"/>
                <a:gd name="T19" fmla="*/ 311 h 505"/>
                <a:gd name="T20" fmla="*/ 25 w 506"/>
                <a:gd name="T21" fmla="*/ 340 h 505"/>
                <a:gd name="T22" fmla="*/ 45 w 506"/>
                <a:gd name="T23" fmla="*/ 363 h 505"/>
                <a:gd name="T24" fmla="*/ 62 w 506"/>
                <a:gd name="T25" fmla="*/ 368 h 505"/>
                <a:gd name="T26" fmla="*/ 79 w 506"/>
                <a:gd name="T27" fmla="*/ 363 h 505"/>
                <a:gd name="T28" fmla="*/ 89 w 506"/>
                <a:gd name="T29" fmla="*/ 349 h 505"/>
                <a:gd name="T30" fmla="*/ 92 w 506"/>
                <a:gd name="T31" fmla="*/ 332 h 505"/>
                <a:gd name="T32" fmla="*/ 83 w 506"/>
                <a:gd name="T33" fmla="*/ 317 h 505"/>
                <a:gd name="T34" fmla="*/ 70 w 506"/>
                <a:gd name="T35" fmla="*/ 300 h 505"/>
                <a:gd name="T36" fmla="*/ 62 w 506"/>
                <a:gd name="T37" fmla="*/ 282 h 505"/>
                <a:gd name="T38" fmla="*/ 60 w 506"/>
                <a:gd name="T39" fmla="*/ 267 h 505"/>
                <a:gd name="T40" fmla="*/ 68 w 506"/>
                <a:gd name="T41" fmla="*/ 255 h 505"/>
                <a:gd name="T42" fmla="*/ 254 w 506"/>
                <a:gd name="T43" fmla="*/ 70 h 505"/>
                <a:gd name="T44" fmla="*/ 270 w 506"/>
                <a:gd name="T45" fmla="*/ 63 h 505"/>
                <a:gd name="T46" fmla="*/ 288 w 506"/>
                <a:gd name="T47" fmla="*/ 61 h 505"/>
                <a:gd name="T48" fmla="*/ 305 w 506"/>
                <a:gd name="T49" fmla="*/ 63 h 505"/>
                <a:gd name="T50" fmla="*/ 321 w 506"/>
                <a:gd name="T51" fmla="*/ 70 h 505"/>
                <a:gd name="T52" fmla="*/ 427 w 506"/>
                <a:gd name="T53" fmla="*/ 175 h 505"/>
                <a:gd name="T54" fmla="*/ 438 w 506"/>
                <a:gd name="T55" fmla="*/ 189 h 505"/>
                <a:gd name="T56" fmla="*/ 444 w 506"/>
                <a:gd name="T57" fmla="*/ 206 h 505"/>
                <a:gd name="T58" fmla="*/ 446 w 506"/>
                <a:gd name="T59" fmla="*/ 223 h 505"/>
                <a:gd name="T60" fmla="*/ 441 w 506"/>
                <a:gd name="T61" fmla="*/ 241 h 505"/>
                <a:gd name="T62" fmla="*/ 432 w 506"/>
                <a:gd name="T63" fmla="*/ 256 h 505"/>
                <a:gd name="T64" fmla="*/ 246 w 506"/>
                <a:gd name="T65" fmla="*/ 441 h 505"/>
                <a:gd name="T66" fmla="*/ 228 w 506"/>
                <a:gd name="T67" fmla="*/ 444 h 505"/>
                <a:gd name="T68" fmla="*/ 199 w 506"/>
                <a:gd name="T69" fmla="*/ 430 h 505"/>
                <a:gd name="T70" fmla="*/ 178 w 506"/>
                <a:gd name="T71" fmla="*/ 415 h 505"/>
                <a:gd name="T72" fmla="*/ 161 w 506"/>
                <a:gd name="T73" fmla="*/ 413 h 505"/>
                <a:gd name="T74" fmla="*/ 146 w 506"/>
                <a:gd name="T75" fmla="*/ 422 h 505"/>
                <a:gd name="T76" fmla="*/ 138 w 506"/>
                <a:gd name="T77" fmla="*/ 438 h 505"/>
                <a:gd name="T78" fmla="*/ 140 w 506"/>
                <a:gd name="T79" fmla="*/ 454 h 505"/>
                <a:gd name="T80" fmla="*/ 155 w 506"/>
                <a:gd name="T81" fmla="*/ 472 h 505"/>
                <a:gd name="T82" fmla="*/ 182 w 506"/>
                <a:gd name="T83" fmla="*/ 492 h 505"/>
                <a:gd name="T84" fmla="*/ 210 w 506"/>
                <a:gd name="T85" fmla="*/ 502 h 505"/>
                <a:gd name="T86" fmla="*/ 232 w 506"/>
                <a:gd name="T87" fmla="*/ 505 h 505"/>
                <a:gd name="T88" fmla="*/ 258 w 506"/>
                <a:gd name="T89" fmla="*/ 501 h 505"/>
                <a:gd name="T90" fmla="*/ 280 w 506"/>
                <a:gd name="T91" fmla="*/ 490 h 505"/>
                <a:gd name="T92" fmla="*/ 470 w 506"/>
                <a:gd name="T93" fmla="*/ 303 h 505"/>
                <a:gd name="T94" fmla="*/ 492 w 506"/>
                <a:gd name="T95" fmla="*/ 275 h 505"/>
                <a:gd name="T96" fmla="*/ 503 w 506"/>
                <a:gd name="T97" fmla="*/ 242 h 505"/>
                <a:gd name="T98" fmla="*/ 505 w 506"/>
                <a:gd name="T99" fmla="*/ 206 h 505"/>
                <a:gd name="T100" fmla="*/ 496 w 506"/>
                <a:gd name="T101" fmla="*/ 172 h 505"/>
                <a:gd name="T102" fmla="*/ 479 w 506"/>
                <a:gd name="T103" fmla="*/ 14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505">
                  <a:moveTo>
                    <a:pt x="470" y="132"/>
                  </a:moveTo>
                  <a:lnTo>
                    <a:pt x="373" y="35"/>
                  </a:lnTo>
                  <a:lnTo>
                    <a:pt x="364" y="27"/>
                  </a:lnTo>
                  <a:lnTo>
                    <a:pt x="354" y="20"/>
                  </a:lnTo>
                  <a:lnTo>
                    <a:pt x="344" y="14"/>
                  </a:lnTo>
                  <a:lnTo>
                    <a:pt x="334" y="9"/>
                  </a:lnTo>
                  <a:lnTo>
                    <a:pt x="322" y="5"/>
                  </a:lnTo>
                  <a:lnTo>
                    <a:pt x="311" y="3"/>
                  </a:lnTo>
                  <a:lnTo>
                    <a:pt x="300" y="0"/>
                  </a:lnTo>
                  <a:lnTo>
                    <a:pt x="288" y="0"/>
                  </a:lnTo>
                  <a:lnTo>
                    <a:pt x="275" y="0"/>
                  </a:lnTo>
                  <a:lnTo>
                    <a:pt x="264" y="3"/>
                  </a:lnTo>
                  <a:lnTo>
                    <a:pt x="252" y="5"/>
                  </a:lnTo>
                  <a:lnTo>
                    <a:pt x="242" y="9"/>
                  </a:lnTo>
                  <a:lnTo>
                    <a:pt x="231" y="14"/>
                  </a:lnTo>
                  <a:lnTo>
                    <a:pt x="220" y="20"/>
                  </a:lnTo>
                  <a:lnTo>
                    <a:pt x="212" y="27"/>
                  </a:lnTo>
                  <a:lnTo>
                    <a:pt x="202" y="35"/>
                  </a:lnTo>
                  <a:lnTo>
                    <a:pt x="26" y="212"/>
                  </a:lnTo>
                  <a:lnTo>
                    <a:pt x="19" y="219"/>
                  </a:lnTo>
                  <a:lnTo>
                    <a:pt x="13" y="227"/>
                  </a:lnTo>
                  <a:lnTo>
                    <a:pt x="9" y="235"/>
                  </a:lnTo>
                  <a:lnTo>
                    <a:pt x="5" y="245"/>
                  </a:lnTo>
                  <a:lnTo>
                    <a:pt x="3" y="254"/>
                  </a:lnTo>
                  <a:lnTo>
                    <a:pt x="0" y="263"/>
                  </a:lnTo>
                  <a:lnTo>
                    <a:pt x="0" y="273"/>
                  </a:lnTo>
                  <a:lnTo>
                    <a:pt x="0" y="282"/>
                  </a:lnTo>
                  <a:lnTo>
                    <a:pt x="3" y="292"/>
                  </a:lnTo>
                  <a:lnTo>
                    <a:pt x="5" y="302"/>
                  </a:lnTo>
                  <a:lnTo>
                    <a:pt x="8" y="311"/>
                  </a:lnTo>
                  <a:lnTo>
                    <a:pt x="12" y="321"/>
                  </a:lnTo>
                  <a:lnTo>
                    <a:pt x="19" y="332"/>
                  </a:lnTo>
                  <a:lnTo>
                    <a:pt x="25" y="340"/>
                  </a:lnTo>
                  <a:lnTo>
                    <a:pt x="33" y="350"/>
                  </a:lnTo>
                  <a:lnTo>
                    <a:pt x="41" y="360"/>
                  </a:lnTo>
                  <a:lnTo>
                    <a:pt x="45" y="363"/>
                  </a:lnTo>
                  <a:lnTo>
                    <a:pt x="51" y="366"/>
                  </a:lnTo>
                  <a:lnTo>
                    <a:pt x="56" y="367"/>
                  </a:lnTo>
                  <a:lnTo>
                    <a:pt x="62" y="368"/>
                  </a:lnTo>
                  <a:lnTo>
                    <a:pt x="68" y="367"/>
                  </a:lnTo>
                  <a:lnTo>
                    <a:pt x="73" y="366"/>
                  </a:lnTo>
                  <a:lnTo>
                    <a:pt x="79" y="363"/>
                  </a:lnTo>
                  <a:lnTo>
                    <a:pt x="83" y="360"/>
                  </a:lnTo>
                  <a:lnTo>
                    <a:pt x="87" y="354"/>
                  </a:lnTo>
                  <a:lnTo>
                    <a:pt x="89" y="349"/>
                  </a:lnTo>
                  <a:lnTo>
                    <a:pt x="92" y="344"/>
                  </a:lnTo>
                  <a:lnTo>
                    <a:pt x="92" y="338"/>
                  </a:lnTo>
                  <a:lnTo>
                    <a:pt x="92" y="332"/>
                  </a:lnTo>
                  <a:lnTo>
                    <a:pt x="89" y="326"/>
                  </a:lnTo>
                  <a:lnTo>
                    <a:pt x="87" y="321"/>
                  </a:lnTo>
                  <a:lnTo>
                    <a:pt x="83" y="317"/>
                  </a:lnTo>
                  <a:lnTo>
                    <a:pt x="80" y="314"/>
                  </a:lnTo>
                  <a:lnTo>
                    <a:pt x="76" y="307"/>
                  </a:lnTo>
                  <a:lnTo>
                    <a:pt x="70" y="300"/>
                  </a:lnTo>
                  <a:lnTo>
                    <a:pt x="65" y="291"/>
                  </a:lnTo>
                  <a:lnTo>
                    <a:pt x="63" y="287"/>
                  </a:lnTo>
                  <a:lnTo>
                    <a:pt x="62" y="282"/>
                  </a:lnTo>
                  <a:lnTo>
                    <a:pt x="60" y="277"/>
                  </a:lnTo>
                  <a:lnTo>
                    <a:pt x="60" y="273"/>
                  </a:lnTo>
                  <a:lnTo>
                    <a:pt x="60" y="267"/>
                  </a:lnTo>
                  <a:lnTo>
                    <a:pt x="63" y="263"/>
                  </a:lnTo>
                  <a:lnTo>
                    <a:pt x="65" y="259"/>
                  </a:lnTo>
                  <a:lnTo>
                    <a:pt x="68" y="255"/>
                  </a:lnTo>
                  <a:lnTo>
                    <a:pt x="245" y="78"/>
                  </a:lnTo>
                  <a:lnTo>
                    <a:pt x="249" y="73"/>
                  </a:lnTo>
                  <a:lnTo>
                    <a:pt x="254" y="70"/>
                  </a:lnTo>
                  <a:lnTo>
                    <a:pt x="259" y="67"/>
                  </a:lnTo>
                  <a:lnTo>
                    <a:pt x="264" y="65"/>
                  </a:lnTo>
                  <a:lnTo>
                    <a:pt x="270" y="63"/>
                  </a:lnTo>
                  <a:lnTo>
                    <a:pt x="276" y="62"/>
                  </a:lnTo>
                  <a:lnTo>
                    <a:pt x="281" y="61"/>
                  </a:lnTo>
                  <a:lnTo>
                    <a:pt x="288" y="61"/>
                  </a:lnTo>
                  <a:lnTo>
                    <a:pt x="293" y="61"/>
                  </a:lnTo>
                  <a:lnTo>
                    <a:pt x="300" y="62"/>
                  </a:lnTo>
                  <a:lnTo>
                    <a:pt x="305" y="63"/>
                  </a:lnTo>
                  <a:lnTo>
                    <a:pt x="310" y="65"/>
                  </a:lnTo>
                  <a:lnTo>
                    <a:pt x="316" y="67"/>
                  </a:lnTo>
                  <a:lnTo>
                    <a:pt x="321" y="70"/>
                  </a:lnTo>
                  <a:lnTo>
                    <a:pt x="325" y="73"/>
                  </a:lnTo>
                  <a:lnTo>
                    <a:pt x="330" y="78"/>
                  </a:lnTo>
                  <a:lnTo>
                    <a:pt x="427" y="175"/>
                  </a:lnTo>
                  <a:lnTo>
                    <a:pt x="432" y="180"/>
                  </a:lnTo>
                  <a:lnTo>
                    <a:pt x="435" y="185"/>
                  </a:lnTo>
                  <a:lnTo>
                    <a:pt x="438" y="189"/>
                  </a:lnTo>
                  <a:lnTo>
                    <a:pt x="441" y="195"/>
                  </a:lnTo>
                  <a:lnTo>
                    <a:pt x="442" y="200"/>
                  </a:lnTo>
                  <a:lnTo>
                    <a:pt x="444" y="206"/>
                  </a:lnTo>
                  <a:lnTo>
                    <a:pt x="446" y="212"/>
                  </a:lnTo>
                  <a:lnTo>
                    <a:pt x="446" y="218"/>
                  </a:lnTo>
                  <a:lnTo>
                    <a:pt x="446" y="223"/>
                  </a:lnTo>
                  <a:lnTo>
                    <a:pt x="444" y="230"/>
                  </a:lnTo>
                  <a:lnTo>
                    <a:pt x="442" y="235"/>
                  </a:lnTo>
                  <a:lnTo>
                    <a:pt x="441" y="241"/>
                  </a:lnTo>
                  <a:lnTo>
                    <a:pt x="438" y="246"/>
                  </a:lnTo>
                  <a:lnTo>
                    <a:pt x="435" y="251"/>
                  </a:lnTo>
                  <a:lnTo>
                    <a:pt x="432" y="256"/>
                  </a:lnTo>
                  <a:lnTo>
                    <a:pt x="427" y="260"/>
                  </a:lnTo>
                  <a:lnTo>
                    <a:pt x="251" y="437"/>
                  </a:lnTo>
                  <a:lnTo>
                    <a:pt x="246" y="441"/>
                  </a:lnTo>
                  <a:lnTo>
                    <a:pt x="241" y="443"/>
                  </a:lnTo>
                  <a:lnTo>
                    <a:pt x="234" y="445"/>
                  </a:lnTo>
                  <a:lnTo>
                    <a:pt x="228" y="444"/>
                  </a:lnTo>
                  <a:lnTo>
                    <a:pt x="218" y="442"/>
                  </a:lnTo>
                  <a:lnTo>
                    <a:pt x="208" y="438"/>
                  </a:lnTo>
                  <a:lnTo>
                    <a:pt x="199" y="430"/>
                  </a:lnTo>
                  <a:lnTo>
                    <a:pt x="188" y="422"/>
                  </a:lnTo>
                  <a:lnTo>
                    <a:pt x="184" y="419"/>
                  </a:lnTo>
                  <a:lnTo>
                    <a:pt x="178" y="415"/>
                  </a:lnTo>
                  <a:lnTo>
                    <a:pt x="173" y="413"/>
                  </a:lnTo>
                  <a:lnTo>
                    <a:pt x="168" y="413"/>
                  </a:lnTo>
                  <a:lnTo>
                    <a:pt x="161" y="413"/>
                  </a:lnTo>
                  <a:lnTo>
                    <a:pt x="156" y="415"/>
                  </a:lnTo>
                  <a:lnTo>
                    <a:pt x="151" y="419"/>
                  </a:lnTo>
                  <a:lnTo>
                    <a:pt x="146" y="422"/>
                  </a:lnTo>
                  <a:lnTo>
                    <a:pt x="142" y="426"/>
                  </a:lnTo>
                  <a:lnTo>
                    <a:pt x="140" y="432"/>
                  </a:lnTo>
                  <a:lnTo>
                    <a:pt x="138" y="438"/>
                  </a:lnTo>
                  <a:lnTo>
                    <a:pt x="137" y="443"/>
                  </a:lnTo>
                  <a:lnTo>
                    <a:pt x="138" y="449"/>
                  </a:lnTo>
                  <a:lnTo>
                    <a:pt x="140" y="454"/>
                  </a:lnTo>
                  <a:lnTo>
                    <a:pt x="142" y="459"/>
                  </a:lnTo>
                  <a:lnTo>
                    <a:pt x="146" y="465"/>
                  </a:lnTo>
                  <a:lnTo>
                    <a:pt x="155" y="472"/>
                  </a:lnTo>
                  <a:lnTo>
                    <a:pt x="163" y="480"/>
                  </a:lnTo>
                  <a:lnTo>
                    <a:pt x="172" y="486"/>
                  </a:lnTo>
                  <a:lnTo>
                    <a:pt x="182" y="492"/>
                  </a:lnTo>
                  <a:lnTo>
                    <a:pt x="190" y="496"/>
                  </a:lnTo>
                  <a:lnTo>
                    <a:pt x="200" y="500"/>
                  </a:lnTo>
                  <a:lnTo>
                    <a:pt x="210" y="502"/>
                  </a:lnTo>
                  <a:lnTo>
                    <a:pt x="219" y="504"/>
                  </a:lnTo>
                  <a:lnTo>
                    <a:pt x="226" y="505"/>
                  </a:lnTo>
                  <a:lnTo>
                    <a:pt x="232" y="505"/>
                  </a:lnTo>
                  <a:lnTo>
                    <a:pt x="241" y="504"/>
                  </a:lnTo>
                  <a:lnTo>
                    <a:pt x="249" y="503"/>
                  </a:lnTo>
                  <a:lnTo>
                    <a:pt x="258" y="501"/>
                  </a:lnTo>
                  <a:lnTo>
                    <a:pt x="265" y="499"/>
                  </a:lnTo>
                  <a:lnTo>
                    <a:pt x="273" y="495"/>
                  </a:lnTo>
                  <a:lnTo>
                    <a:pt x="280" y="490"/>
                  </a:lnTo>
                  <a:lnTo>
                    <a:pt x="287" y="485"/>
                  </a:lnTo>
                  <a:lnTo>
                    <a:pt x="293" y="480"/>
                  </a:lnTo>
                  <a:lnTo>
                    <a:pt x="470" y="303"/>
                  </a:lnTo>
                  <a:lnTo>
                    <a:pt x="479" y="294"/>
                  </a:lnTo>
                  <a:lnTo>
                    <a:pt x="485" y="285"/>
                  </a:lnTo>
                  <a:lnTo>
                    <a:pt x="492" y="275"/>
                  </a:lnTo>
                  <a:lnTo>
                    <a:pt x="496" y="264"/>
                  </a:lnTo>
                  <a:lnTo>
                    <a:pt x="500" y="252"/>
                  </a:lnTo>
                  <a:lnTo>
                    <a:pt x="503" y="242"/>
                  </a:lnTo>
                  <a:lnTo>
                    <a:pt x="505" y="230"/>
                  </a:lnTo>
                  <a:lnTo>
                    <a:pt x="506" y="218"/>
                  </a:lnTo>
                  <a:lnTo>
                    <a:pt x="505" y="206"/>
                  </a:lnTo>
                  <a:lnTo>
                    <a:pt x="503" y="195"/>
                  </a:lnTo>
                  <a:lnTo>
                    <a:pt x="500" y="183"/>
                  </a:lnTo>
                  <a:lnTo>
                    <a:pt x="496" y="172"/>
                  </a:lnTo>
                  <a:lnTo>
                    <a:pt x="492" y="161"/>
                  </a:lnTo>
                  <a:lnTo>
                    <a:pt x="485" y="152"/>
                  </a:lnTo>
                  <a:lnTo>
                    <a:pt x="479" y="142"/>
                  </a:lnTo>
                  <a:lnTo>
                    <a:pt x="470" y="133"/>
                  </a:lnTo>
                  <a:lnTo>
                    <a:pt x="470"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818"/>
            <p:cNvSpPr>
              <a:spLocks/>
            </p:cNvSpPr>
            <p:nvPr/>
          </p:nvSpPr>
          <p:spPr bwMode="auto">
            <a:xfrm>
              <a:off x="11026775" y="2030413"/>
              <a:ext cx="160338" cy="160338"/>
            </a:xfrm>
            <a:custGeom>
              <a:avLst/>
              <a:gdLst>
                <a:gd name="T0" fmla="*/ 415 w 505"/>
                <a:gd name="T1" fmla="*/ 156 h 505"/>
                <a:gd name="T2" fmla="*/ 414 w 505"/>
                <a:gd name="T3" fmla="*/ 173 h 505"/>
                <a:gd name="T4" fmla="*/ 422 w 505"/>
                <a:gd name="T5" fmla="*/ 189 h 505"/>
                <a:gd name="T6" fmla="*/ 435 w 505"/>
                <a:gd name="T7" fmla="*/ 205 h 505"/>
                <a:gd name="T8" fmla="*/ 444 w 505"/>
                <a:gd name="T9" fmla="*/ 223 h 505"/>
                <a:gd name="T10" fmla="*/ 445 w 505"/>
                <a:gd name="T11" fmla="*/ 238 h 505"/>
                <a:gd name="T12" fmla="*/ 437 w 505"/>
                <a:gd name="T13" fmla="*/ 251 h 505"/>
                <a:gd name="T14" fmla="*/ 253 w 505"/>
                <a:gd name="T15" fmla="*/ 435 h 505"/>
                <a:gd name="T16" fmla="*/ 237 w 505"/>
                <a:gd name="T17" fmla="*/ 443 h 505"/>
                <a:gd name="T18" fmla="*/ 220 w 505"/>
                <a:gd name="T19" fmla="*/ 445 h 505"/>
                <a:gd name="T20" fmla="*/ 202 w 505"/>
                <a:gd name="T21" fmla="*/ 443 h 505"/>
                <a:gd name="T22" fmla="*/ 186 w 505"/>
                <a:gd name="T23" fmla="*/ 435 h 505"/>
                <a:gd name="T24" fmla="*/ 77 w 505"/>
                <a:gd name="T25" fmla="*/ 328 h 505"/>
                <a:gd name="T26" fmla="*/ 67 w 505"/>
                <a:gd name="T27" fmla="*/ 314 h 505"/>
                <a:gd name="T28" fmla="*/ 61 w 505"/>
                <a:gd name="T29" fmla="*/ 297 h 505"/>
                <a:gd name="T30" fmla="*/ 60 w 505"/>
                <a:gd name="T31" fmla="*/ 280 h 505"/>
                <a:gd name="T32" fmla="*/ 64 w 505"/>
                <a:gd name="T33" fmla="*/ 263 h 505"/>
                <a:gd name="T34" fmla="*/ 74 w 505"/>
                <a:gd name="T35" fmla="*/ 248 h 505"/>
                <a:gd name="T36" fmla="*/ 258 w 505"/>
                <a:gd name="T37" fmla="*/ 64 h 505"/>
                <a:gd name="T38" fmla="*/ 272 w 505"/>
                <a:gd name="T39" fmla="*/ 60 h 505"/>
                <a:gd name="T40" fmla="*/ 287 w 505"/>
                <a:gd name="T41" fmla="*/ 63 h 505"/>
                <a:gd name="T42" fmla="*/ 307 w 505"/>
                <a:gd name="T43" fmla="*/ 75 h 505"/>
                <a:gd name="T44" fmla="*/ 321 w 505"/>
                <a:gd name="T45" fmla="*/ 87 h 505"/>
                <a:gd name="T46" fmla="*/ 337 w 505"/>
                <a:gd name="T47" fmla="*/ 92 h 505"/>
                <a:gd name="T48" fmla="*/ 355 w 505"/>
                <a:gd name="T49" fmla="*/ 87 h 505"/>
                <a:gd name="T50" fmla="*/ 365 w 505"/>
                <a:gd name="T51" fmla="*/ 73 h 505"/>
                <a:gd name="T52" fmla="*/ 368 w 505"/>
                <a:gd name="T53" fmla="*/ 57 h 505"/>
                <a:gd name="T54" fmla="*/ 359 w 505"/>
                <a:gd name="T55" fmla="*/ 41 h 505"/>
                <a:gd name="T56" fmla="*/ 331 w 505"/>
                <a:gd name="T57" fmla="*/ 18 h 505"/>
                <a:gd name="T58" fmla="*/ 301 w 505"/>
                <a:gd name="T59" fmla="*/ 4 h 505"/>
                <a:gd name="T60" fmla="*/ 272 w 505"/>
                <a:gd name="T61" fmla="*/ 0 h 505"/>
                <a:gd name="T62" fmla="*/ 244 w 505"/>
                <a:gd name="T63" fmla="*/ 4 h 505"/>
                <a:gd name="T64" fmla="*/ 220 w 505"/>
                <a:gd name="T65" fmla="*/ 19 h 505"/>
                <a:gd name="T66" fmla="*/ 28 w 505"/>
                <a:gd name="T67" fmla="*/ 209 h 505"/>
                <a:gd name="T68" fmla="*/ 9 w 505"/>
                <a:gd name="T69" fmla="*/ 239 h 505"/>
                <a:gd name="T70" fmla="*/ 1 w 505"/>
                <a:gd name="T71" fmla="*/ 274 h 505"/>
                <a:gd name="T72" fmla="*/ 2 w 505"/>
                <a:gd name="T73" fmla="*/ 309 h 505"/>
                <a:gd name="T74" fmla="*/ 14 w 505"/>
                <a:gd name="T75" fmla="*/ 342 h 505"/>
                <a:gd name="T76" fmla="*/ 35 w 505"/>
                <a:gd name="T77" fmla="*/ 370 h 505"/>
                <a:gd name="T78" fmla="*/ 153 w 505"/>
                <a:gd name="T79" fmla="*/ 485 h 505"/>
                <a:gd name="T80" fmla="*/ 184 w 505"/>
                <a:gd name="T81" fmla="*/ 500 h 505"/>
                <a:gd name="T82" fmla="*/ 220 w 505"/>
                <a:gd name="T83" fmla="*/ 505 h 505"/>
                <a:gd name="T84" fmla="*/ 231 w 505"/>
                <a:gd name="T85" fmla="*/ 505 h 505"/>
                <a:gd name="T86" fmla="*/ 266 w 505"/>
                <a:gd name="T87" fmla="*/ 497 h 505"/>
                <a:gd name="T88" fmla="*/ 296 w 505"/>
                <a:gd name="T89" fmla="*/ 478 h 505"/>
                <a:gd name="T90" fmla="*/ 487 w 505"/>
                <a:gd name="T91" fmla="*/ 286 h 505"/>
                <a:gd name="T92" fmla="*/ 501 w 505"/>
                <a:gd name="T93" fmla="*/ 261 h 505"/>
                <a:gd name="T94" fmla="*/ 505 w 505"/>
                <a:gd name="T95" fmla="*/ 233 h 505"/>
                <a:gd name="T96" fmla="*/ 501 w 505"/>
                <a:gd name="T97" fmla="*/ 204 h 505"/>
                <a:gd name="T98" fmla="*/ 487 w 505"/>
                <a:gd name="T99" fmla="*/ 174 h 505"/>
                <a:gd name="T100" fmla="*/ 464 w 505"/>
                <a:gd name="T101" fmla="*/ 146 h 505"/>
                <a:gd name="T102" fmla="*/ 449 w 505"/>
                <a:gd name="T103" fmla="*/ 137 h 505"/>
                <a:gd name="T104" fmla="*/ 432 w 505"/>
                <a:gd name="T105" fmla="*/ 13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5" h="505">
                  <a:moveTo>
                    <a:pt x="422" y="146"/>
                  </a:moveTo>
                  <a:lnTo>
                    <a:pt x="418" y="151"/>
                  </a:lnTo>
                  <a:lnTo>
                    <a:pt x="415" y="156"/>
                  </a:lnTo>
                  <a:lnTo>
                    <a:pt x="414" y="162"/>
                  </a:lnTo>
                  <a:lnTo>
                    <a:pt x="413" y="167"/>
                  </a:lnTo>
                  <a:lnTo>
                    <a:pt x="414" y="173"/>
                  </a:lnTo>
                  <a:lnTo>
                    <a:pt x="415" y="179"/>
                  </a:lnTo>
                  <a:lnTo>
                    <a:pt x="418" y="183"/>
                  </a:lnTo>
                  <a:lnTo>
                    <a:pt x="422" y="189"/>
                  </a:lnTo>
                  <a:lnTo>
                    <a:pt x="425" y="192"/>
                  </a:lnTo>
                  <a:lnTo>
                    <a:pt x="430" y="197"/>
                  </a:lnTo>
                  <a:lnTo>
                    <a:pt x="435" y="205"/>
                  </a:lnTo>
                  <a:lnTo>
                    <a:pt x="440" y="213"/>
                  </a:lnTo>
                  <a:lnTo>
                    <a:pt x="443" y="219"/>
                  </a:lnTo>
                  <a:lnTo>
                    <a:pt x="444" y="223"/>
                  </a:lnTo>
                  <a:lnTo>
                    <a:pt x="445" y="228"/>
                  </a:lnTo>
                  <a:lnTo>
                    <a:pt x="445" y="233"/>
                  </a:lnTo>
                  <a:lnTo>
                    <a:pt x="445" y="238"/>
                  </a:lnTo>
                  <a:lnTo>
                    <a:pt x="443" y="242"/>
                  </a:lnTo>
                  <a:lnTo>
                    <a:pt x="440" y="247"/>
                  </a:lnTo>
                  <a:lnTo>
                    <a:pt x="437" y="251"/>
                  </a:lnTo>
                  <a:lnTo>
                    <a:pt x="261" y="428"/>
                  </a:lnTo>
                  <a:lnTo>
                    <a:pt x="257" y="431"/>
                  </a:lnTo>
                  <a:lnTo>
                    <a:pt x="253" y="435"/>
                  </a:lnTo>
                  <a:lnTo>
                    <a:pt x="247" y="439"/>
                  </a:lnTo>
                  <a:lnTo>
                    <a:pt x="242" y="441"/>
                  </a:lnTo>
                  <a:lnTo>
                    <a:pt x="237" y="443"/>
                  </a:lnTo>
                  <a:lnTo>
                    <a:pt x="231" y="444"/>
                  </a:lnTo>
                  <a:lnTo>
                    <a:pt x="226" y="445"/>
                  </a:lnTo>
                  <a:lnTo>
                    <a:pt x="220" y="445"/>
                  </a:lnTo>
                  <a:lnTo>
                    <a:pt x="213" y="445"/>
                  </a:lnTo>
                  <a:lnTo>
                    <a:pt x="208" y="444"/>
                  </a:lnTo>
                  <a:lnTo>
                    <a:pt x="202" y="443"/>
                  </a:lnTo>
                  <a:lnTo>
                    <a:pt x="197" y="441"/>
                  </a:lnTo>
                  <a:lnTo>
                    <a:pt x="192" y="439"/>
                  </a:lnTo>
                  <a:lnTo>
                    <a:pt x="186" y="435"/>
                  </a:lnTo>
                  <a:lnTo>
                    <a:pt x="182" y="432"/>
                  </a:lnTo>
                  <a:lnTo>
                    <a:pt x="177" y="428"/>
                  </a:lnTo>
                  <a:lnTo>
                    <a:pt x="77" y="328"/>
                  </a:lnTo>
                  <a:lnTo>
                    <a:pt x="74" y="324"/>
                  </a:lnTo>
                  <a:lnTo>
                    <a:pt x="69" y="319"/>
                  </a:lnTo>
                  <a:lnTo>
                    <a:pt x="67" y="314"/>
                  </a:lnTo>
                  <a:lnTo>
                    <a:pt x="64" y="309"/>
                  </a:lnTo>
                  <a:lnTo>
                    <a:pt x="63" y="304"/>
                  </a:lnTo>
                  <a:lnTo>
                    <a:pt x="61" y="297"/>
                  </a:lnTo>
                  <a:lnTo>
                    <a:pt x="60" y="292"/>
                  </a:lnTo>
                  <a:lnTo>
                    <a:pt x="60" y="285"/>
                  </a:lnTo>
                  <a:lnTo>
                    <a:pt x="60" y="280"/>
                  </a:lnTo>
                  <a:lnTo>
                    <a:pt x="61" y="274"/>
                  </a:lnTo>
                  <a:lnTo>
                    <a:pt x="63" y="268"/>
                  </a:lnTo>
                  <a:lnTo>
                    <a:pt x="64" y="263"/>
                  </a:lnTo>
                  <a:lnTo>
                    <a:pt x="67" y="257"/>
                  </a:lnTo>
                  <a:lnTo>
                    <a:pt x="70" y="252"/>
                  </a:lnTo>
                  <a:lnTo>
                    <a:pt x="74" y="248"/>
                  </a:lnTo>
                  <a:lnTo>
                    <a:pt x="78" y="243"/>
                  </a:lnTo>
                  <a:lnTo>
                    <a:pt x="254" y="69"/>
                  </a:lnTo>
                  <a:lnTo>
                    <a:pt x="258" y="64"/>
                  </a:lnTo>
                  <a:lnTo>
                    <a:pt x="262" y="62"/>
                  </a:lnTo>
                  <a:lnTo>
                    <a:pt x="268" y="61"/>
                  </a:lnTo>
                  <a:lnTo>
                    <a:pt x="272" y="60"/>
                  </a:lnTo>
                  <a:lnTo>
                    <a:pt x="277" y="60"/>
                  </a:lnTo>
                  <a:lnTo>
                    <a:pt x="282" y="61"/>
                  </a:lnTo>
                  <a:lnTo>
                    <a:pt x="287" y="63"/>
                  </a:lnTo>
                  <a:lnTo>
                    <a:pt x="291" y="64"/>
                  </a:lnTo>
                  <a:lnTo>
                    <a:pt x="300" y="70"/>
                  </a:lnTo>
                  <a:lnTo>
                    <a:pt x="307" y="75"/>
                  </a:lnTo>
                  <a:lnTo>
                    <a:pt x="313" y="81"/>
                  </a:lnTo>
                  <a:lnTo>
                    <a:pt x="317" y="84"/>
                  </a:lnTo>
                  <a:lnTo>
                    <a:pt x="321" y="87"/>
                  </a:lnTo>
                  <a:lnTo>
                    <a:pt x="327" y="90"/>
                  </a:lnTo>
                  <a:lnTo>
                    <a:pt x="332" y="91"/>
                  </a:lnTo>
                  <a:lnTo>
                    <a:pt x="337" y="92"/>
                  </a:lnTo>
                  <a:lnTo>
                    <a:pt x="344" y="91"/>
                  </a:lnTo>
                  <a:lnTo>
                    <a:pt x="349" y="90"/>
                  </a:lnTo>
                  <a:lnTo>
                    <a:pt x="355" y="87"/>
                  </a:lnTo>
                  <a:lnTo>
                    <a:pt x="359" y="84"/>
                  </a:lnTo>
                  <a:lnTo>
                    <a:pt x="363" y="78"/>
                  </a:lnTo>
                  <a:lnTo>
                    <a:pt x="365" y="73"/>
                  </a:lnTo>
                  <a:lnTo>
                    <a:pt x="368" y="68"/>
                  </a:lnTo>
                  <a:lnTo>
                    <a:pt x="368" y="62"/>
                  </a:lnTo>
                  <a:lnTo>
                    <a:pt x="368" y="57"/>
                  </a:lnTo>
                  <a:lnTo>
                    <a:pt x="365" y="50"/>
                  </a:lnTo>
                  <a:lnTo>
                    <a:pt x="363" y="45"/>
                  </a:lnTo>
                  <a:lnTo>
                    <a:pt x="359" y="41"/>
                  </a:lnTo>
                  <a:lnTo>
                    <a:pt x="350" y="32"/>
                  </a:lnTo>
                  <a:lnTo>
                    <a:pt x="341" y="25"/>
                  </a:lnTo>
                  <a:lnTo>
                    <a:pt x="331" y="18"/>
                  </a:lnTo>
                  <a:lnTo>
                    <a:pt x="321" y="13"/>
                  </a:lnTo>
                  <a:lnTo>
                    <a:pt x="312" y="8"/>
                  </a:lnTo>
                  <a:lnTo>
                    <a:pt x="301" y="4"/>
                  </a:lnTo>
                  <a:lnTo>
                    <a:pt x="291" y="2"/>
                  </a:lnTo>
                  <a:lnTo>
                    <a:pt x="282" y="0"/>
                  </a:lnTo>
                  <a:lnTo>
                    <a:pt x="272" y="0"/>
                  </a:lnTo>
                  <a:lnTo>
                    <a:pt x="262" y="0"/>
                  </a:lnTo>
                  <a:lnTo>
                    <a:pt x="254" y="2"/>
                  </a:lnTo>
                  <a:lnTo>
                    <a:pt x="244" y="4"/>
                  </a:lnTo>
                  <a:lnTo>
                    <a:pt x="236" y="9"/>
                  </a:lnTo>
                  <a:lnTo>
                    <a:pt x="227" y="13"/>
                  </a:lnTo>
                  <a:lnTo>
                    <a:pt x="220" y="19"/>
                  </a:lnTo>
                  <a:lnTo>
                    <a:pt x="212" y="26"/>
                  </a:lnTo>
                  <a:lnTo>
                    <a:pt x="35" y="201"/>
                  </a:lnTo>
                  <a:lnTo>
                    <a:pt x="28" y="209"/>
                  </a:lnTo>
                  <a:lnTo>
                    <a:pt x="20" y="219"/>
                  </a:lnTo>
                  <a:lnTo>
                    <a:pt x="14" y="228"/>
                  </a:lnTo>
                  <a:lnTo>
                    <a:pt x="9" y="239"/>
                  </a:lnTo>
                  <a:lnTo>
                    <a:pt x="5" y="251"/>
                  </a:lnTo>
                  <a:lnTo>
                    <a:pt x="2" y="262"/>
                  </a:lnTo>
                  <a:lnTo>
                    <a:pt x="1" y="274"/>
                  </a:lnTo>
                  <a:lnTo>
                    <a:pt x="0" y="285"/>
                  </a:lnTo>
                  <a:lnTo>
                    <a:pt x="1" y="297"/>
                  </a:lnTo>
                  <a:lnTo>
                    <a:pt x="2" y="309"/>
                  </a:lnTo>
                  <a:lnTo>
                    <a:pt x="5" y="321"/>
                  </a:lnTo>
                  <a:lnTo>
                    <a:pt x="9" y="331"/>
                  </a:lnTo>
                  <a:lnTo>
                    <a:pt x="14" y="342"/>
                  </a:lnTo>
                  <a:lnTo>
                    <a:pt x="20" y="352"/>
                  </a:lnTo>
                  <a:lnTo>
                    <a:pt x="26" y="361"/>
                  </a:lnTo>
                  <a:lnTo>
                    <a:pt x="35" y="370"/>
                  </a:lnTo>
                  <a:lnTo>
                    <a:pt x="135" y="470"/>
                  </a:lnTo>
                  <a:lnTo>
                    <a:pt x="143" y="478"/>
                  </a:lnTo>
                  <a:lnTo>
                    <a:pt x="153" y="485"/>
                  </a:lnTo>
                  <a:lnTo>
                    <a:pt x="163" y="491"/>
                  </a:lnTo>
                  <a:lnTo>
                    <a:pt x="173" y="497"/>
                  </a:lnTo>
                  <a:lnTo>
                    <a:pt x="184" y="500"/>
                  </a:lnTo>
                  <a:lnTo>
                    <a:pt x="196" y="503"/>
                  </a:lnTo>
                  <a:lnTo>
                    <a:pt x="208" y="505"/>
                  </a:lnTo>
                  <a:lnTo>
                    <a:pt x="220" y="505"/>
                  </a:lnTo>
                  <a:lnTo>
                    <a:pt x="220" y="505"/>
                  </a:lnTo>
                  <a:lnTo>
                    <a:pt x="220" y="505"/>
                  </a:lnTo>
                  <a:lnTo>
                    <a:pt x="231" y="505"/>
                  </a:lnTo>
                  <a:lnTo>
                    <a:pt x="243" y="503"/>
                  </a:lnTo>
                  <a:lnTo>
                    <a:pt x="255" y="500"/>
                  </a:lnTo>
                  <a:lnTo>
                    <a:pt x="266" y="497"/>
                  </a:lnTo>
                  <a:lnTo>
                    <a:pt x="276" y="491"/>
                  </a:lnTo>
                  <a:lnTo>
                    <a:pt x="286" y="485"/>
                  </a:lnTo>
                  <a:lnTo>
                    <a:pt x="296" y="478"/>
                  </a:lnTo>
                  <a:lnTo>
                    <a:pt x="304" y="470"/>
                  </a:lnTo>
                  <a:lnTo>
                    <a:pt x="479" y="294"/>
                  </a:lnTo>
                  <a:lnTo>
                    <a:pt x="487" y="286"/>
                  </a:lnTo>
                  <a:lnTo>
                    <a:pt x="492" y="278"/>
                  </a:lnTo>
                  <a:lnTo>
                    <a:pt x="496" y="269"/>
                  </a:lnTo>
                  <a:lnTo>
                    <a:pt x="501" y="261"/>
                  </a:lnTo>
                  <a:lnTo>
                    <a:pt x="503" y="252"/>
                  </a:lnTo>
                  <a:lnTo>
                    <a:pt x="505" y="242"/>
                  </a:lnTo>
                  <a:lnTo>
                    <a:pt x="505" y="233"/>
                  </a:lnTo>
                  <a:lnTo>
                    <a:pt x="505" y="223"/>
                  </a:lnTo>
                  <a:lnTo>
                    <a:pt x="503" y="213"/>
                  </a:lnTo>
                  <a:lnTo>
                    <a:pt x="501" y="204"/>
                  </a:lnTo>
                  <a:lnTo>
                    <a:pt x="497" y="194"/>
                  </a:lnTo>
                  <a:lnTo>
                    <a:pt x="492" y="183"/>
                  </a:lnTo>
                  <a:lnTo>
                    <a:pt x="487" y="174"/>
                  </a:lnTo>
                  <a:lnTo>
                    <a:pt x="480" y="164"/>
                  </a:lnTo>
                  <a:lnTo>
                    <a:pt x="473" y="156"/>
                  </a:lnTo>
                  <a:lnTo>
                    <a:pt x="464" y="146"/>
                  </a:lnTo>
                  <a:lnTo>
                    <a:pt x="460" y="143"/>
                  </a:lnTo>
                  <a:lnTo>
                    <a:pt x="454" y="139"/>
                  </a:lnTo>
                  <a:lnTo>
                    <a:pt x="449" y="137"/>
                  </a:lnTo>
                  <a:lnTo>
                    <a:pt x="443" y="137"/>
                  </a:lnTo>
                  <a:lnTo>
                    <a:pt x="437" y="137"/>
                  </a:lnTo>
                  <a:lnTo>
                    <a:pt x="432" y="139"/>
                  </a:lnTo>
                  <a:lnTo>
                    <a:pt x="427" y="143"/>
                  </a:lnTo>
                  <a:lnTo>
                    <a:pt x="422"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819"/>
            <p:cNvSpPr>
              <a:spLocks/>
            </p:cNvSpPr>
            <p:nvPr/>
          </p:nvSpPr>
          <p:spPr bwMode="auto">
            <a:xfrm>
              <a:off x="11104563" y="1997075"/>
              <a:ext cx="114300" cy="114300"/>
            </a:xfrm>
            <a:custGeom>
              <a:avLst/>
              <a:gdLst>
                <a:gd name="T0" fmla="*/ 10 w 362"/>
                <a:gd name="T1" fmla="*/ 352 h 360"/>
                <a:gd name="T2" fmla="*/ 14 w 362"/>
                <a:gd name="T3" fmla="*/ 355 h 360"/>
                <a:gd name="T4" fmla="*/ 20 w 362"/>
                <a:gd name="T5" fmla="*/ 358 h 360"/>
                <a:gd name="T6" fmla="*/ 25 w 362"/>
                <a:gd name="T7" fmla="*/ 360 h 360"/>
                <a:gd name="T8" fmla="*/ 30 w 362"/>
                <a:gd name="T9" fmla="*/ 360 h 360"/>
                <a:gd name="T10" fmla="*/ 37 w 362"/>
                <a:gd name="T11" fmla="*/ 360 h 360"/>
                <a:gd name="T12" fmla="*/ 42 w 362"/>
                <a:gd name="T13" fmla="*/ 358 h 360"/>
                <a:gd name="T14" fmla="*/ 48 w 362"/>
                <a:gd name="T15" fmla="*/ 355 h 360"/>
                <a:gd name="T16" fmla="*/ 52 w 362"/>
                <a:gd name="T17" fmla="*/ 352 h 360"/>
                <a:gd name="T18" fmla="*/ 352 w 362"/>
                <a:gd name="T19" fmla="*/ 52 h 360"/>
                <a:gd name="T20" fmla="*/ 356 w 362"/>
                <a:gd name="T21" fmla="*/ 46 h 360"/>
                <a:gd name="T22" fmla="*/ 359 w 362"/>
                <a:gd name="T23" fmla="*/ 41 h 360"/>
                <a:gd name="T24" fmla="*/ 361 w 362"/>
                <a:gd name="T25" fmla="*/ 36 h 360"/>
                <a:gd name="T26" fmla="*/ 362 w 362"/>
                <a:gd name="T27" fmla="*/ 30 h 360"/>
                <a:gd name="T28" fmla="*/ 361 w 362"/>
                <a:gd name="T29" fmla="*/ 24 h 360"/>
                <a:gd name="T30" fmla="*/ 359 w 362"/>
                <a:gd name="T31" fmla="*/ 18 h 360"/>
                <a:gd name="T32" fmla="*/ 356 w 362"/>
                <a:gd name="T33" fmla="*/ 13 h 360"/>
                <a:gd name="T34" fmla="*/ 352 w 362"/>
                <a:gd name="T35" fmla="*/ 9 h 360"/>
                <a:gd name="T36" fmla="*/ 348 w 362"/>
                <a:gd name="T37" fmla="*/ 4 h 360"/>
                <a:gd name="T38" fmla="*/ 343 w 362"/>
                <a:gd name="T39" fmla="*/ 2 h 360"/>
                <a:gd name="T40" fmla="*/ 337 w 362"/>
                <a:gd name="T41" fmla="*/ 0 h 360"/>
                <a:gd name="T42" fmla="*/ 332 w 362"/>
                <a:gd name="T43" fmla="*/ 0 h 360"/>
                <a:gd name="T44" fmla="*/ 325 w 362"/>
                <a:gd name="T45" fmla="*/ 0 h 360"/>
                <a:gd name="T46" fmla="*/ 320 w 362"/>
                <a:gd name="T47" fmla="*/ 2 h 360"/>
                <a:gd name="T48" fmla="*/ 315 w 362"/>
                <a:gd name="T49" fmla="*/ 4 h 360"/>
                <a:gd name="T50" fmla="*/ 310 w 362"/>
                <a:gd name="T51" fmla="*/ 9 h 360"/>
                <a:gd name="T52" fmla="*/ 10 w 362"/>
                <a:gd name="T53" fmla="*/ 309 h 360"/>
                <a:gd name="T54" fmla="*/ 6 w 362"/>
                <a:gd name="T55" fmla="*/ 314 h 360"/>
                <a:gd name="T56" fmla="*/ 3 w 362"/>
                <a:gd name="T57" fmla="*/ 319 h 360"/>
                <a:gd name="T58" fmla="*/ 1 w 362"/>
                <a:gd name="T59" fmla="*/ 325 h 360"/>
                <a:gd name="T60" fmla="*/ 0 w 362"/>
                <a:gd name="T61" fmla="*/ 330 h 360"/>
                <a:gd name="T62" fmla="*/ 1 w 362"/>
                <a:gd name="T63" fmla="*/ 336 h 360"/>
                <a:gd name="T64" fmla="*/ 3 w 362"/>
                <a:gd name="T65" fmla="*/ 342 h 360"/>
                <a:gd name="T66" fmla="*/ 6 w 362"/>
                <a:gd name="T67" fmla="*/ 346 h 360"/>
                <a:gd name="T68" fmla="*/ 10 w 362"/>
                <a:gd name="T69" fmla="*/ 35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2" h="360">
                  <a:moveTo>
                    <a:pt x="10" y="352"/>
                  </a:moveTo>
                  <a:lnTo>
                    <a:pt x="14" y="355"/>
                  </a:lnTo>
                  <a:lnTo>
                    <a:pt x="20" y="358"/>
                  </a:lnTo>
                  <a:lnTo>
                    <a:pt x="25" y="360"/>
                  </a:lnTo>
                  <a:lnTo>
                    <a:pt x="30" y="360"/>
                  </a:lnTo>
                  <a:lnTo>
                    <a:pt x="37" y="360"/>
                  </a:lnTo>
                  <a:lnTo>
                    <a:pt x="42" y="358"/>
                  </a:lnTo>
                  <a:lnTo>
                    <a:pt x="48" y="355"/>
                  </a:lnTo>
                  <a:lnTo>
                    <a:pt x="52" y="352"/>
                  </a:lnTo>
                  <a:lnTo>
                    <a:pt x="352" y="52"/>
                  </a:lnTo>
                  <a:lnTo>
                    <a:pt x="356" y="46"/>
                  </a:lnTo>
                  <a:lnTo>
                    <a:pt x="359" y="41"/>
                  </a:lnTo>
                  <a:lnTo>
                    <a:pt x="361" y="36"/>
                  </a:lnTo>
                  <a:lnTo>
                    <a:pt x="362" y="30"/>
                  </a:lnTo>
                  <a:lnTo>
                    <a:pt x="361" y="24"/>
                  </a:lnTo>
                  <a:lnTo>
                    <a:pt x="359" y="18"/>
                  </a:lnTo>
                  <a:lnTo>
                    <a:pt x="356" y="13"/>
                  </a:lnTo>
                  <a:lnTo>
                    <a:pt x="352" y="9"/>
                  </a:lnTo>
                  <a:lnTo>
                    <a:pt x="348" y="4"/>
                  </a:lnTo>
                  <a:lnTo>
                    <a:pt x="343" y="2"/>
                  </a:lnTo>
                  <a:lnTo>
                    <a:pt x="337" y="0"/>
                  </a:lnTo>
                  <a:lnTo>
                    <a:pt x="332" y="0"/>
                  </a:lnTo>
                  <a:lnTo>
                    <a:pt x="325" y="0"/>
                  </a:lnTo>
                  <a:lnTo>
                    <a:pt x="320" y="2"/>
                  </a:lnTo>
                  <a:lnTo>
                    <a:pt x="315" y="4"/>
                  </a:lnTo>
                  <a:lnTo>
                    <a:pt x="310" y="9"/>
                  </a:lnTo>
                  <a:lnTo>
                    <a:pt x="10" y="309"/>
                  </a:lnTo>
                  <a:lnTo>
                    <a:pt x="6" y="314"/>
                  </a:lnTo>
                  <a:lnTo>
                    <a:pt x="3" y="319"/>
                  </a:lnTo>
                  <a:lnTo>
                    <a:pt x="1" y="325"/>
                  </a:lnTo>
                  <a:lnTo>
                    <a:pt x="0" y="330"/>
                  </a:lnTo>
                  <a:lnTo>
                    <a:pt x="1" y="336"/>
                  </a:lnTo>
                  <a:lnTo>
                    <a:pt x="3" y="342"/>
                  </a:lnTo>
                  <a:lnTo>
                    <a:pt x="6" y="346"/>
                  </a:lnTo>
                  <a:lnTo>
                    <a:pt x="10"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TextBox 56">
            <a:extLst>
              <a:ext uri="{FF2B5EF4-FFF2-40B4-BE49-F238E27FC236}">
                <a16:creationId xmlns:a16="http://schemas.microsoft.com/office/drawing/2014/main" id="{40155F1C-8FDA-4C29-A73E-D860059661AD}"/>
              </a:ext>
            </a:extLst>
          </p:cNvPr>
          <p:cNvSpPr txBox="1"/>
          <p:nvPr/>
        </p:nvSpPr>
        <p:spPr>
          <a:xfrm>
            <a:off x="1012965" y="4227701"/>
            <a:ext cx="2320178" cy="246478"/>
          </a:xfrm>
          <a:prstGeom prst="rect">
            <a:avLst/>
          </a:prstGeom>
          <a:noFill/>
        </p:spPr>
        <p:txBody>
          <a:bodyPr wrap="square" lIns="0" tIns="0" rIns="0" bIns="0" rtlCol="0">
            <a:spAutoFit/>
          </a:bodyPr>
          <a:lstStyle/>
          <a:p>
            <a:pPr algn="ctr">
              <a:lnSpc>
                <a:spcPts val="2000"/>
              </a:lnSpc>
            </a:pPr>
            <a:r>
              <a:rPr lang="en-US" sz="1600" b="1" spc="50">
                <a:solidFill>
                  <a:schemeClr val="tx1">
                    <a:lumMod val="75000"/>
                    <a:lumOff val="25000"/>
                  </a:schemeClr>
                </a:solidFill>
                <a:ea typeface="Ebrima" panose="02000000000000000000" pitchFamily="2" charset="0"/>
                <a:cs typeface="Segoe UI" panose="020B0502040204020203" pitchFamily="34" charset="0"/>
              </a:rPr>
              <a:t>Initial Release</a:t>
            </a:r>
          </a:p>
        </p:txBody>
      </p:sp>
      <p:sp>
        <p:nvSpPr>
          <p:cNvPr id="58" name="TextBox 57">
            <a:extLst>
              <a:ext uri="{FF2B5EF4-FFF2-40B4-BE49-F238E27FC236}">
                <a16:creationId xmlns:a16="http://schemas.microsoft.com/office/drawing/2014/main" id="{EDFBD7F5-A471-43BD-B56C-461413086A4E}"/>
              </a:ext>
            </a:extLst>
          </p:cNvPr>
          <p:cNvSpPr txBox="1"/>
          <p:nvPr/>
        </p:nvSpPr>
        <p:spPr>
          <a:xfrm>
            <a:off x="1218347" y="4777327"/>
            <a:ext cx="1909414" cy="615553"/>
          </a:xfrm>
          <a:prstGeom prst="rect">
            <a:avLst/>
          </a:prstGeom>
          <a:noFill/>
        </p:spPr>
        <p:txBody>
          <a:bodyPr wrap="square" lIns="0" tIns="0" rIns="0" bIns="0" rtlCol="0">
            <a:spAutoFit/>
          </a:bodyPr>
          <a:lstStyle/>
          <a:p>
            <a:pPr algn="ctr">
              <a:lnSpc>
                <a:spcPts val="1600"/>
              </a:lnSpc>
            </a:pPr>
            <a:r>
              <a:rPr lang="en-US" sz="1400">
                <a:solidFill>
                  <a:schemeClr val="tx1">
                    <a:lumMod val="65000"/>
                    <a:lumOff val="35000"/>
                  </a:schemeClr>
                </a:solidFill>
                <a:ea typeface="Ebrima" panose="02000000000000000000" pitchFamily="2" charset="0"/>
                <a:cs typeface="Segoe UI" panose="020B0502040204020203" pitchFamily="34" charset="0"/>
              </a:rPr>
              <a:t>SDI in/out, RTLL, Nielsen, AC-3 encoder, Audio shuffling</a:t>
            </a:r>
          </a:p>
        </p:txBody>
      </p:sp>
      <p:sp>
        <p:nvSpPr>
          <p:cNvPr id="59" name="TextBox 58">
            <a:extLst>
              <a:ext uri="{FF2B5EF4-FFF2-40B4-BE49-F238E27FC236}">
                <a16:creationId xmlns:a16="http://schemas.microsoft.com/office/drawing/2014/main" id="{40155F1C-8FDA-4C29-A73E-D860059661AD}"/>
              </a:ext>
            </a:extLst>
          </p:cNvPr>
          <p:cNvSpPr txBox="1"/>
          <p:nvPr/>
        </p:nvSpPr>
        <p:spPr>
          <a:xfrm>
            <a:off x="3618613" y="4227701"/>
            <a:ext cx="2475310" cy="246478"/>
          </a:xfrm>
          <a:prstGeom prst="rect">
            <a:avLst/>
          </a:prstGeom>
          <a:noFill/>
        </p:spPr>
        <p:txBody>
          <a:bodyPr wrap="square" lIns="0" tIns="0" rIns="0" bIns="0" rtlCol="0">
            <a:spAutoFit/>
          </a:bodyPr>
          <a:lstStyle/>
          <a:p>
            <a:pPr algn="ctr">
              <a:lnSpc>
                <a:spcPts val="2000"/>
              </a:lnSpc>
            </a:pPr>
            <a:r>
              <a:rPr lang="en-US" sz="1600" b="1" spc="50">
                <a:solidFill>
                  <a:schemeClr val="tx1">
                    <a:lumMod val="75000"/>
                    <a:lumOff val="25000"/>
                  </a:schemeClr>
                </a:solidFill>
                <a:ea typeface="Ebrima" panose="02000000000000000000" pitchFamily="2" charset="0"/>
                <a:cs typeface="Segoe UI" panose="020B0502040204020203" pitchFamily="34" charset="0"/>
              </a:rPr>
              <a:t>ATSC-3.0 Release</a:t>
            </a:r>
          </a:p>
        </p:txBody>
      </p:sp>
      <p:sp>
        <p:nvSpPr>
          <p:cNvPr id="61" name="TextBox 60">
            <a:extLst>
              <a:ext uri="{FF2B5EF4-FFF2-40B4-BE49-F238E27FC236}">
                <a16:creationId xmlns:a16="http://schemas.microsoft.com/office/drawing/2014/main" id="{40155F1C-8FDA-4C29-A73E-D860059661AD}"/>
              </a:ext>
            </a:extLst>
          </p:cNvPr>
          <p:cNvSpPr txBox="1"/>
          <p:nvPr/>
        </p:nvSpPr>
        <p:spPr>
          <a:xfrm>
            <a:off x="5506278" y="4217374"/>
            <a:ext cx="3707296" cy="246478"/>
          </a:xfrm>
          <a:prstGeom prst="rect">
            <a:avLst/>
          </a:prstGeom>
          <a:noFill/>
        </p:spPr>
        <p:txBody>
          <a:bodyPr wrap="square" lIns="0" tIns="0" rIns="0" bIns="0" rtlCol="0">
            <a:spAutoFit/>
          </a:bodyPr>
          <a:lstStyle/>
          <a:p>
            <a:pPr algn="ctr">
              <a:lnSpc>
                <a:spcPts val="2000"/>
              </a:lnSpc>
            </a:pPr>
            <a:r>
              <a:rPr lang="en-US" sz="1600" b="1" spc="50">
                <a:solidFill>
                  <a:schemeClr val="tx1">
                    <a:lumMod val="75000"/>
                    <a:lumOff val="25000"/>
                  </a:schemeClr>
                </a:solidFill>
                <a:ea typeface="Ebrima" panose="02000000000000000000" pitchFamily="2" charset="0"/>
                <a:cs typeface="Segoe UI" panose="020B0502040204020203" pitchFamily="34" charset="0"/>
              </a:rPr>
              <a:t>ST-2110-30/31 Release</a:t>
            </a:r>
          </a:p>
        </p:txBody>
      </p:sp>
      <p:sp>
        <p:nvSpPr>
          <p:cNvPr id="63" name="TextBox 62">
            <a:extLst>
              <a:ext uri="{FF2B5EF4-FFF2-40B4-BE49-F238E27FC236}">
                <a16:creationId xmlns:a16="http://schemas.microsoft.com/office/drawing/2014/main" id="{40155F1C-8FDA-4C29-A73E-D860059661AD}"/>
              </a:ext>
            </a:extLst>
          </p:cNvPr>
          <p:cNvSpPr txBox="1"/>
          <p:nvPr/>
        </p:nvSpPr>
        <p:spPr>
          <a:xfrm>
            <a:off x="8858855" y="4217374"/>
            <a:ext cx="2527853" cy="246478"/>
          </a:xfrm>
          <a:prstGeom prst="rect">
            <a:avLst/>
          </a:prstGeom>
          <a:noFill/>
        </p:spPr>
        <p:txBody>
          <a:bodyPr wrap="square" lIns="0" tIns="0" rIns="0" bIns="0" rtlCol="0">
            <a:spAutoFit/>
          </a:bodyPr>
          <a:lstStyle/>
          <a:p>
            <a:pPr algn="ctr">
              <a:lnSpc>
                <a:spcPts val="2000"/>
              </a:lnSpc>
            </a:pPr>
            <a:r>
              <a:rPr lang="en-US" sz="1600" b="1" spc="50">
                <a:solidFill>
                  <a:schemeClr val="tx1">
                    <a:lumMod val="75000"/>
                    <a:lumOff val="25000"/>
                  </a:schemeClr>
                </a:solidFill>
                <a:ea typeface="Ebrima" panose="02000000000000000000" pitchFamily="2" charset="0"/>
                <a:cs typeface="Segoe UI" panose="020B0502040204020203" pitchFamily="34" charset="0"/>
              </a:rPr>
              <a:t>Full ST-2110 Release</a:t>
            </a:r>
          </a:p>
        </p:txBody>
      </p:sp>
      <p:sp>
        <p:nvSpPr>
          <p:cNvPr id="62" name="TextBox 61">
            <a:extLst>
              <a:ext uri="{FF2B5EF4-FFF2-40B4-BE49-F238E27FC236}">
                <a16:creationId xmlns:a16="http://schemas.microsoft.com/office/drawing/2014/main" id="{28B70D1B-58C6-4042-BCF9-27CC6B6B9EC3}"/>
              </a:ext>
            </a:extLst>
          </p:cNvPr>
          <p:cNvSpPr txBox="1"/>
          <p:nvPr/>
        </p:nvSpPr>
        <p:spPr>
          <a:xfrm>
            <a:off x="3773563" y="4752985"/>
            <a:ext cx="2029577" cy="820738"/>
          </a:xfrm>
          <a:prstGeom prst="rect">
            <a:avLst/>
          </a:prstGeom>
          <a:noFill/>
        </p:spPr>
        <p:txBody>
          <a:bodyPr wrap="square" lIns="0" tIns="0" rIns="0" bIns="0" rtlCol="0">
            <a:spAutoFit/>
          </a:bodyPr>
          <a:lstStyle/>
          <a:p>
            <a:pPr algn="ctr">
              <a:lnSpc>
                <a:spcPts val="1600"/>
              </a:lnSpc>
            </a:pPr>
            <a:r>
              <a:rPr lang="en-US" sz="1400" dirty="0" err="1">
                <a:solidFill>
                  <a:schemeClr val="tx1">
                    <a:lumMod val="65000"/>
                    <a:lumOff val="35000"/>
                  </a:schemeClr>
                </a:solidFill>
                <a:ea typeface="Ebrima" panose="02000000000000000000" pitchFamily="2" charset="0"/>
                <a:cs typeface="Segoe UI" panose="020B0502040204020203" pitchFamily="34" charset="0"/>
              </a:rPr>
              <a:t>Verance</a:t>
            </a:r>
            <a:r>
              <a:rPr lang="en-US" sz="1400" dirty="0">
                <a:solidFill>
                  <a:schemeClr val="tx1">
                    <a:lumMod val="65000"/>
                    <a:lumOff val="35000"/>
                  </a:schemeClr>
                </a:solidFill>
                <a:ea typeface="Ebrima" panose="02000000000000000000" pitchFamily="2" charset="0"/>
                <a:cs typeface="Segoe UI" panose="020B0502040204020203" pitchFamily="34" charset="0"/>
              </a:rPr>
              <a:t>, AC-4 encoder,</a:t>
            </a:r>
          </a:p>
          <a:p>
            <a:pPr algn="ctr">
              <a:lnSpc>
                <a:spcPts val="1600"/>
              </a:lnSpc>
            </a:pPr>
            <a:r>
              <a:rPr lang="en-US" sz="1400" dirty="0">
                <a:solidFill>
                  <a:schemeClr val="tx1">
                    <a:lumMod val="65000"/>
                    <a:lumOff val="35000"/>
                  </a:schemeClr>
                </a:solidFill>
                <a:ea typeface="Ebrima" panose="02000000000000000000" pitchFamily="2" charset="0"/>
                <a:cs typeface="Segoe UI" panose="020B0502040204020203" pitchFamily="34" charset="0"/>
              </a:rPr>
              <a:t>AC-3, AC-4 decoder.</a:t>
            </a:r>
          </a:p>
          <a:p>
            <a:pPr algn="ctr">
              <a:lnSpc>
                <a:spcPts val="1600"/>
              </a:lnSpc>
            </a:pPr>
            <a:r>
              <a:rPr lang="en-US" sz="1400" dirty="0">
                <a:solidFill>
                  <a:schemeClr val="tx1">
                    <a:lumMod val="65000"/>
                    <a:lumOff val="35000"/>
                  </a:schemeClr>
                </a:solidFill>
                <a:ea typeface="Ebrima" panose="02000000000000000000" pitchFamily="2" charset="0"/>
                <a:cs typeface="Segoe UI" panose="020B0502040204020203" pitchFamily="34" charset="0"/>
              </a:rPr>
              <a:t>Dolby transcoding capability</a:t>
            </a:r>
          </a:p>
        </p:txBody>
      </p:sp>
      <p:sp>
        <p:nvSpPr>
          <p:cNvPr id="64" name="TextBox 63">
            <a:extLst>
              <a:ext uri="{FF2B5EF4-FFF2-40B4-BE49-F238E27FC236}">
                <a16:creationId xmlns:a16="http://schemas.microsoft.com/office/drawing/2014/main" id="{FF331871-8CE1-4ACF-843C-246888DF4D23}"/>
              </a:ext>
            </a:extLst>
          </p:cNvPr>
          <p:cNvSpPr txBox="1"/>
          <p:nvPr/>
        </p:nvSpPr>
        <p:spPr>
          <a:xfrm>
            <a:off x="6388859" y="4752985"/>
            <a:ext cx="2029577" cy="820738"/>
          </a:xfrm>
          <a:prstGeom prst="rect">
            <a:avLst/>
          </a:prstGeom>
          <a:noFill/>
        </p:spPr>
        <p:txBody>
          <a:bodyPr wrap="square" lIns="0" tIns="0" rIns="0" bIns="0" rtlCol="0">
            <a:spAutoFit/>
          </a:bodyPr>
          <a:lstStyle/>
          <a:p>
            <a:pPr algn="ctr">
              <a:lnSpc>
                <a:spcPts val="1600"/>
              </a:lnSpc>
            </a:pPr>
            <a:r>
              <a:rPr lang="en-US" sz="1400">
                <a:solidFill>
                  <a:schemeClr val="tx1">
                    <a:lumMod val="65000"/>
                    <a:lumOff val="35000"/>
                  </a:schemeClr>
                </a:solidFill>
                <a:ea typeface="Ebrima" panose="02000000000000000000" pitchFamily="2" charset="0"/>
                <a:cs typeface="Segoe UI" panose="020B0502040204020203" pitchFamily="34" charset="0"/>
              </a:rPr>
              <a:t>Watermarking decoding for monitoring and QC.</a:t>
            </a:r>
          </a:p>
          <a:p>
            <a:pPr algn="ctr">
              <a:lnSpc>
                <a:spcPts val="1600"/>
              </a:lnSpc>
            </a:pPr>
            <a:r>
              <a:rPr lang="en-US" sz="1400">
                <a:solidFill>
                  <a:schemeClr val="tx1">
                    <a:lumMod val="65000"/>
                    <a:lumOff val="35000"/>
                  </a:schemeClr>
                </a:solidFill>
                <a:ea typeface="Ebrima" panose="02000000000000000000" pitchFamily="2" charset="0"/>
                <a:cs typeface="Segoe UI" panose="020B0502040204020203" pitchFamily="34" charset="0"/>
              </a:rPr>
              <a:t>ST-2110-30/31 in/out</a:t>
            </a:r>
          </a:p>
          <a:p>
            <a:pPr algn="ctr">
              <a:lnSpc>
                <a:spcPts val="1600"/>
              </a:lnSpc>
            </a:pPr>
            <a:endParaRPr lang="en-US" sz="1400">
              <a:solidFill>
                <a:schemeClr val="tx1">
                  <a:lumMod val="65000"/>
                  <a:lumOff val="35000"/>
                </a:schemeClr>
              </a:solidFill>
              <a:ea typeface="Ebrima" panose="02000000000000000000" pitchFamily="2" charset="0"/>
              <a:cs typeface="Segoe UI" panose="020B0502040204020203" pitchFamily="34" charset="0"/>
            </a:endParaRPr>
          </a:p>
        </p:txBody>
      </p:sp>
      <p:sp>
        <p:nvSpPr>
          <p:cNvPr id="68" name="TextBox 67">
            <a:extLst>
              <a:ext uri="{FF2B5EF4-FFF2-40B4-BE49-F238E27FC236}">
                <a16:creationId xmlns:a16="http://schemas.microsoft.com/office/drawing/2014/main" id="{AADC8972-98A7-42CE-B223-BC1C1FF218E4}"/>
              </a:ext>
            </a:extLst>
          </p:cNvPr>
          <p:cNvSpPr txBox="1"/>
          <p:nvPr/>
        </p:nvSpPr>
        <p:spPr>
          <a:xfrm>
            <a:off x="9064238" y="4777327"/>
            <a:ext cx="2114796" cy="820738"/>
          </a:xfrm>
          <a:prstGeom prst="rect">
            <a:avLst/>
          </a:prstGeom>
          <a:noFill/>
        </p:spPr>
        <p:txBody>
          <a:bodyPr wrap="square" lIns="0" tIns="0" rIns="0" bIns="0" rtlCol="0">
            <a:spAutoFit/>
          </a:bodyPr>
          <a:lstStyle/>
          <a:p>
            <a:pPr algn="ctr">
              <a:lnSpc>
                <a:spcPts val="1600"/>
              </a:lnSpc>
            </a:pPr>
            <a:r>
              <a:rPr lang="en-US" sz="1400" dirty="0">
                <a:solidFill>
                  <a:schemeClr val="tx1">
                    <a:lumMod val="65000"/>
                    <a:lumOff val="35000"/>
                  </a:schemeClr>
                </a:solidFill>
                <a:ea typeface="Ebrima" panose="02000000000000000000" pitchFamily="2" charset="0"/>
                <a:cs typeface="Segoe UI" panose="020B0502040204020203" pitchFamily="34" charset="0"/>
              </a:rPr>
              <a:t>ST-2110-20, ST-2110-40,</a:t>
            </a:r>
          </a:p>
          <a:p>
            <a:pPr algn="ctr">
              <a:lnSpc>
                <a:spcPts val="1600"/>
              </a:lnSpc>
            </a:pPr>
            <a:r>
              <a:rPr lang="en-US" sz="1400" dirty="0">
                <a:solidFill>
                  <a:schemeClr val="tx1">
                    <a:lumMod val="65000"/>
                    <a:lumOff val="35000"/>
                  </a:schemeClr>
                </a:solidFill>
                <a:ea typeface="Ebrima" panose="02000000000000000000" pitchFamily="2" charset="0"/>
                <a:cs typeface="Segoe UI" panose="020B0502040204020203" pitchFamily="34" charset="0"/>
              </a:rPr>
              <a:t>SDI&lt;-&gt;ST-2110 gateway</a:t>
            </a:r>
          </a:p>
          <a:p>
            <a:pPr algn="ctr">
              <a:lnSpc>
                <a:spcPts val="1600"/>
              </a:lnSpc>
            </a:pPr>
            <a:r>
              <a:rPr lang="en-US" sz="1400" dirty="0">
                <a:solidFill>
                  <a:schemeClr val="tx1">
                    <a:lumMod val="65000"/>
                    <a:lumOff val="35000"/>
                  </a:schemeClr>
                </a:solidFill>
                <a:ea typeface="Ebrima" panose="02000000000000000000" pitchFamily="2" charset="0"/>
                <a:cs typeface="Segoe UI" panose="020B0502040204020203" pitchFamily="34" charset="0"/>
              </a:rPr>
              <a:t>ST-2110-22</a:t>
            </a:r>
          </a:p>
          <a:p>
            <a:pPr algn="ctr">
              <a:lnSpc>
                <a:spcPts val="1600"/>
              </a:lnSpc>
            </a:pPr>
            <a:endParaRPr lang="en-US" sz="1400" dirty="0">
              <a:solidFill>
                <a:schemeClr val="tx1">
                  <a:lumMod val="65000"/>
                  <a:lumOff val="35000"/>
                </a:schemeClr>
              </a:solidFill>
              <a:ea typeface="Ebrima" panose="02000000000000000000" pitchFamily="2" charset="0"/>
              <a:cs typeface="Segoe UI" panose="020B0502040204020203" pitchFamily="34" charset="0"/>
            </a:endParaRPr>
          </a:p>
        </p:txBody>
      </p:sp>
      <p:pic>
        <p:nvPicPr>
          <p:cNvPr id="14" name="Picture 13" descr="A close up of a sign&#10;&#10;Description automatically generated">
            <a:extLst>
              <a:ext uri="{FF2B5EF4-FFF2-40B4-BE49-F238E27FC236}">
                <a16:creationId xmlns:a16="http://schemas.microsoft.com/office/drawing/2014/main" id="{B8726963-3467-BE4A-83AE-28AAB4E813C5}"/>
              </a:ext>
            </a:extLst>
          </p:cNvPr>
          <p:cNvPicPr>
            <a:picLocks noChangeAspect="1"/>
          </p:cNvPicPr>
          <p:nvPr/>
        </p:nvPicPr>
        <p:blipFill>
          <a:blip r:embed="rId4"/>
          <a:stretch>
            <a:fillRect/>
          </a:stretch>
        </p:blipFill>
        <p:spPr>
          <a:xfrm>
            <a:off x="1880954" y="3161046"/>
            <a:ext cx="584200" cy="609600"/>
          </a:xfrm>
          <a:prstGeom prst="rect">
            <a:avLst/>
          </a:prstGeom>
        </p:spPr>
      </p:pic>
      <p:pic>
        <p:nvPicPr>
          <p:cNvPr id="21" name="Picture 20" descr="A close up of a logo&#10;&#10;Description automatically generated">
            <a:extLst>
              <a:ext uri="{FF2B5EF4-FFF2-40B4-BE49-F238E27FC236}">
                <a16:creationId xmlns:a16="http://schemas.microsoft.com/office/drawing/2014/main" id="{7DA3C50C-7767-3B4A-A33F-CAE9D64B5AE8}"/>
              </a:ext>
            </a:extLst>
          </p:cNvPr>
          <p:cNvPicPr>
            <a:picLocks noChangeAspect="1"/>
          </p:cNvPicPr>
          <p:nvPr/>
        </p:nvPicPr>
        <p:blipFill>
          <a:blip r:embed="rId5"/>
          <a:stretch>
            <a:fillRect/>
          </a:stretch>
        </p:blipFill>
        <p:spPr>
          <a:xfrm>
            <a:off x="4432751" y="3095564"/>
            <a:ext cx="711200" cy="685800"/>
          </a:xfrm>
          <a:prstGeom prst="rect">
            <a:avLst/>
          </a:prstGeom>
        </p:spPr>
      </p:pic>
      <p:pic>
        <p:nvPicPr>
          <p:cNvPr id="31" name="Picture 30" descr="A close up of a sign&#10;&#10;Description automatically generated">
            <a:extLst>
              <a:ext uri="{FF2B5EF4-FFF2-40B4-BE49-F238E27FC236}">
                <a16:creationId xmlns:a16="http://schemas.microsoft.com/office/drawing/2014/main" id="{F6E6F69F-278E-0345-8CF5-D6903261F5D6}"/>
              </a:ext>
            </a:extLst>
          </p:cNvPr>
          <p:cNvPicPr>
            <a:picLocks noChangeAspect="1"/>
          </p:cNvPicPr>
          <p:nvPr/>
        </p:nvPicPr>
        <p:blipFill>
          <a:blip r:embed="rId6"/>
          <a:stretch>
            <a:fillRect/>
          </a:stretch>
        </p:blipFill>
        <p:spPr>
          <a:xfrm>
            <a:off x="6933747" y="3057464"/>
            <a:ext cx="939800" cy="762000"/>
          </a:xfrm>
          <a:prstGeom prst="rect">
            <a:avLst/>
          </a:prstGeom>
        </p:spPr>
      </p:pic>
      <p:pic>
        <p:nvPicPr>
          <p:cNvPr id="33" name="Picture 32" descr="A close up of a sign&#10;&#10;Description automatically generated">
            <a:extLst>
              <a:ext uri="{FF2B5EF4-FFF2-40B4-BE49-F238E27FC236}">
                <a16:creationId xmlns:a16="http://schemas.microsoft.com/office/drawing/2014/main" id="{3B00DADD-3EE6-F34D-94FB-D2E3169082BB}"/>
              </a:ext>
            </a:extLst>
          </p:cNvPr>
          <p:cNvPicPr>
            <a:picLocks noChangeAspect="1"/>
          </p:cNvPicPr>
          <p:nvPr/>
        </p:nvPicPr>
        <p:blipFill>
          <a:blip r:embed="rId7"/>
          <a:stretch>
            <a:fillRect/>
          </a:stretch>
        </p:blipFill>
        <p:spPr>
          <a:xfrm>
            <a:off x="9485546" y="3232723"/>
            <a:ext cx="1066800" cy="533400"/>
          </a:xfrm>
          <a:prstGeom prst="rect">
            <a:avLst/>
          </a:prstGeom>
        </p:spPr>
      </p:pic>
      <p:pic>
        <p:nvPicPr>
          <p:cNvPr id="50" name="Picture 49" descr="A picture containing object, clock, sitting, meter&#10;&#10;Description automatically generated">
            <a:extLst>
              <a:ext uri="{FF2B5EF4-FFF2-40B4-BE49-F238E27FC236}">
                <a16:creationId xmlns:a16="http://schemas.microsoft.com/office/drawing/2014/main" id="{4303C958-88C2-214F-87CF-21041C196107}"/>
              </a:ext>
            </a:extLst>
          </p:cNvPr>
          <p:cNvPicPr>
            <a:picLocks noChangeAspect="1"/>
          </p:cNvPicPr>
          <p:nvPr/>
        </p:nvPicPr>
        <p:blipFill>
          <a:blip r:embed="rId8"/>
          <a:stretch>
            <a:fillRect/>
          </a:stretch>
        </p:blipFill>
        <p:spPr>
          <a:xfrm>
            <a:off x="409287" y="220445"/>
            <a:ext cx="2956765" cy="955490"/>
          </a:xfrm>
          <a:prstGeom prst="rect">
            <a:avLst/>
          </a:prstGeom>
        </p:spPr>
      </p:pic>
      <p:sp>
        <p:nvSpPr>
          <p:cNvPr id="40" name="TextBox 39">
            <a:extLst>
              <a:ext uri="{FF2B5EF4-FFF2-40B4-BE49-F238E27FC236}">
                <a16:creationId xmlns:a16="http://schemas.microsoft.com/office/drawing/2014/main" id="{DD8643C2-893B-9041-8890-BC179BCE3181}"/>
              </a:ext>
            </a:extLst>
          </p:cNvPr>
          <p:cNvSpPr txBox="1"/>
          <p:nvPr/>
        </p:nvSpPr>
        <p:spPr>
          <a:xfrm rot="20499995">
            <a:off x="7740542" y="391675"/>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AUGUST ANNOUNCEMENT</a:t>
            </a:r>
          </a:p>
        </p:txBody>
      </p:sp>
    </p:spTree>
    <p:extLst>
      <p:ext uri="{BB962C8B-B14F-4D97-AF65-F5344CB8AC3E}">
        <p14:creationId xmlns:p14="http://schemas.microsoft.com/office/powerpoint/2010/main" val="27266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500"/>
                            </p:stCondLst>
                            <p:childTnLst>
                              <p:par>
                                <p:cTn id="11" presetID="1" presetClass="entr" presetSubtype="0" fill="hold" grpId="0" nodeType="afterEffect">
                                  <p:stCondLst>
                                    <p:cond delay="200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159B0-DE5B-44CA-AE82-8167AD9B3A73}"/>
              </a:ext>
            </a:extLst>
          </p:cNvPr>
          <p:cNvSpPr>
            <a:spLocks noGrp="1"/>
          </p:cNvSpPr>
          <p:nvPr>
            <p:ph type="sldNum" sz="quarter" idx="12"/>
          </p:nvPr>
        </p:nvSpPr>
        <p:spPr/>
        <p:txBody>
          <a:bodyPr/>
          <a:lstStyle/>
          <a:p>
            <a:fld id="{67E52358-FED6-D246-9C6E-AEC4ABAAD0D9}" type="slidenum">
              <a:rPr lang="en-US" smtClean="0"/>
              <a:t>9</a:t>
            </a:fld>
            <a:endParaRPr lang="en-US"/>
          </a:p>
        </p:txBody>
      </p:sp>
      <p:sp>
        <p:nvSpPr>
          <p:cNvPr id="3" name="Title 2">
            <a:extLst>
              <a:ext uri="{FF2B5EF4-FFF2-40B4-BE49-F238E27FC236}">
                <a16:creationId xmlns:a16="http://schemas.microsoft.com/office/drawing/2014/main" id="{21510FAA-BF43-4CD3-B700-0B1EEA40DADC}"/>
              </a:ext>
            </a:extLst>
          </p:cNvPr>
          <p:cNvSpPr>
            <a:spLocks noGrp="1"/>
          </p:cNvSpPr>
          <p:nvPr>
            <p:ph type="title"/>
          </p:nvPr>
        </p:nvSpPr>
        <p:spPr>
          <a:xfrm>
            <a:off x="3713489" y="350715"/>
            <a:ext cx="7925829" cy="894557"/>
          </a:xfrm>
        </p:spPr>
        <p:txBody>
          <a:bodyPr/>
          <a:lstStyle/>
          <a:p>
            <a:r>
              <a:rPr lang="en-US" sz="2400">
                <a:latin typeface="Open Sans"/>
              </a:rPr>
              <a:t>Broadcast Audio Processor </a:t>
            </a:r>
            <a:endParaRPr lang="en-CA" sz="2400">
              <a:latin typeface="Open Sans"/>
            </a:endParaRPr>
          </a:p>
        </p:txBody>
      </p:sp>
      <p:pic>
        <p:nvPicPr>
          <p:cNvPr id="9" name="Picture 8" descr="A picture containing object, clock, sitting, meter&#10;&#10;Description automatically generated">
            <a:extLst>
              <a:ext uri="{FF2B5EF4-FFF2-40B4-BE49-F238E27FC236}">
                <a16:creationId xmlns:a16="http://schemas.microsoft.com/office/drawing/2014/main" id="{8FA7733A-9FC3-46E1-8AAA-ABD694B9885B}"/>
              </a:ext>
            </a:extLst>
          </p:cNvPr>
          <p:cNvPicPr>
            <a:picLocks noChangeAspect="1"/>
          </p:cNvPicPr>
          <p:nvPr/>
        </p:nvPicPr>
        <p:blipFill>
          <a:blip r:embed="rId2"/>
          <a:stretch>
            <a:fillRect/>
          </a:stretch>
        </p:blipFill>
        <p:spPr>
          <a:xfrm>
            <a:off x="409287" y="220445"/>
            <a:ext cx="2956765" cy="955490"/>
          </a:xfrm>
          <a:prstGeom prst="rect">
            <a:avLst/>
          </a:prstGeom>
        </p:spPr>
      </p:pic>
      <p:sp>
        <p:nvSpPr>
          <p:cNvPr id="4" name="Rounded Rectangle 3">
            <a:extLst>
              <a:ext uri="{FF2B5EF4-FFF2-40B4-BE49-F238E27FC236}">
                <a16:creationId xmlns:a16="http://schemas.microsoft.com/office/drawing/2014/main" id="{3D21DFE4-2682-9D49-A02F-965F1B99FC64}"/>
              </a:ext>
            </a:extLst>
          </p:cNvPr>
          <p:cNvSpPr/>
          <p:nvPr/>
        </p:nvSpPr>
        <p:spPr>
          <a:xfrm>
            <a:off x="1132459" y="2077278"/>
            <a:ext cx="3220278" cy="3488635"/>
          </a:xfrm>
          <a:prstGeom prst="roundRect">
            <a:avLst/>
          </a:prstGeom>
          <a:solidFill>
            <a:srgbClr val="89D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7168156-7C59-0544-A8BA-887ED345A3A2}"/>
              </a:ext>
            </a:extLst>
          </p:cNvPr>
          <p:cNvSpPr/>
          <p:nvPr/>
        </p:nvSpPr>
        <p:spPr>
          <a:xfrm>
            <a:off x="5718313" y="2077278"/>
            <a:ext cx="1278835" cy="3488635"/>
          </a:xfrm>
          <a:prstGeom prst="roundRect">
            <a:avLst/>
          </a:prstGeom>
          <a:solidFill>
            <a:srgbClr val="89D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74DC95B-8314-4944-8D0D-D94B3B14B0E5}"/>
              </a:ext>
            </a:extLst>
          </p:cNvPr>
          <p:cNvSpPr/>
          <p:nvPr/>
        </p:nvSpPr>
        <p:spPr>
          <a:xfrm>
            <a:off x="8478379" y="2077277"/>
            <a:ext cx="1729108" cy="3488635"/>
          </a:xfrm>
          <a:prstGeom prst="roundRect">
            <a:avLst/>
          </a:prstGeom>
          <a:solidFill>
            <a:srgbClr val="89D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0EC4F88-8E73-724A-A327-26B62E112B47}"/>
              </a:ext>
            </a:extLst>
          </p:cNvPr>
          <p:cNvSpPr/>
          <p:nvPr/>
        </p:nvSpPr>
        <p:spPr>
          <a:xfrm>
            <a:off x="1590261" y="2315817"/>
            <a:ext cx="705678" cy="8050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DEDDFEF-02F5-2549-9DDB-E15345107744}"/>
              </a:ext>
            </a:extLst>
          </p:cNvPr>
          <p:cNvSpPr/>
          <p:nvPr/>
        </p:nvSpPr>
        <p:spPr>
          <a:xfrm>
            <a:off x="2766241" y="2308890"/>
            <a:ext cx="705678" cy="8050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9953934-E7E9-9E40-8546-48FFDE6794F5}"/>
              </a:ext>
            </a:extLst>
          </p:cNvPr>
          <p:cNvSpPr/>
          <p:nvPr/>
        </p:nvSpPr>
        <p:spPr>
          <a:xfrm>
            <a:off x="1584459" y="3429000"/>
            <a:ext cx="705678" cy="4671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01E4218F-0B56-B146-AF4A-629ADF4911B4}"/>
              </a:ext>
            </a:extLst>
          </p:cNvPr>
          <p:cNvSpPr/>
          <p:nvPr/>
        </p:nvSpPr>
        <p:spPr>
          <a:xfrm>
            <a:off x="1599785" y="4184372"/>
            <a:ext cx="705678" cy="8050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78210E2-BC82-DB41-B5FF-527FC72407D2}"/>
              </a:ext>
            </a:extLst>
          </p:cNvPr>
          <p:cNvSpPr/>
          <p:nvPr/>
        </p:nvSpPr>
        <p:spPr>
          <a:xfrm>
            <a:off x="2503831" y="4184370"/>
            <a:ext cx="1313567" cy="805070"/>
          </a:xfrm>
          <a:prstGeom prst="roundRect">
            <a:avLst/>
          </a:prstGeom>
          <a:solidFill>
            <a:srgbClr val="FF2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22EB222-65BB-944A-B4D2-C11B31F541BA}"/>
              </a:ext>
            </a:extLst>
          </p:cNvPr>
          <p:cNvSpPr/>
          <p:nvPr/>
        </p:nvSpPr>
        <p:spPr>
          <a:xfrm>
            <a:off x="4516582" y="3641972"/>
            <a:ext cx="1035324" cy="5536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0D573745-1F9E-9243-B1CC-57F5C7B3C5F6}"/>
              </a:ext>
            </a:extLst>
          </p:cNvPr>
          <p:cNvSpPr/>
          <p:nvPr/>
        </p:nvSpPr>
        <p:spPr>
          <a:xfrm>
            <a:off x="5849178" y="2315817"/>
            <a:ext cx="1035323" cy="8050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103D424-D921-E847-8E26-CA9B984177DB}"/>
              </a:ext>
            </a:extLst>
          </p:cNvPr>
          <p:cNvSpPr/>
          <p:nvPr/>
        </p:nvSpPr>
        <p:spPr>
          <a:xfrm>
            <a:off x="5839063" y="3631030"/>
            <a:ext cx="1035324" cy="3975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5E1B65A-F5A6-5048-B236-F591C72CF25E}"/>
              </a:ext>
            </a:extLst>
          </p:cNvPr>
          <p:cNvSpPr/>
          <p:nvPr/>
        </p:nvSpPr>
        <p:spPr>
          <a:xfrm>
            <a:off x="5839063" y="4581935"/>
            <a:ext cx="1035323" cy="4671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E39D460C-32FC-8C45-8F13-93182132BA2D}"/>
              </a:ext>
            </a:extLst>
          </p:cNvPr>
          <p:cNvSpPr/>
          <p:nvPr/>
        </p:nvSpPr>
        <p:spPr>
          <a:xfrm>
            <a:off x="8814351" y="2315817"/>
            <a:ext cx="1035323" cy="6361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26" name="Rounded Rectangle 25">
            <a:extLst>
              <a:ext uri="{FF2B5EF4-FFF2-40B4-BE49-F238E27FC236}">
                <a16:creationId xmlns:a16="http://schemas.microsoft.com/office/drawing/2014/main" id="{4B28C519-8E4B-0B40-8117-28D877B8C925}"/>
              </a:ext>
            </a:extLst>
          </p:cNvPr>
          <p:cNvSpPr/>
          <p:nvPr/>
        </p:nvSpPr>
        <p:spPr>
          <a:xfrm>
            <a:off x="7150065" y="4505054"/>
            <a:ext cx="1144657" cy="467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024EDC2-4B91-AB44-B04C-DAE7FC0D75DF}"/>
              </a:ext>
            </a:extLst>
          </p:cNvPr>
          <p:cNvCxnSpPr>
            <a:cxnSpLocks/>
            <a:stCxn id="12" idx="2"/>
            <a:endCxn id="15" idx="0"/>
          </p:cNvCxnSpPr>
          <p:nvPr/>
        </p:nvCxnSpPr>
        <p:spPr>
          <a:xfrm flipH="1">
            <a:off x="1937298" y="3120887"/>
            <a:ext cx="5802" cy="308113"/>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A picture containing chair, table, stool&#10;&#10;Description automatically generated">
            <a:extLst>
              <a:ext uri="{FF2B5EF4-FFF2-40B4-BE49-F238E27FC236}">
                <a16:creationId xmlns:a16="http://schemas.microsoft.com/office/drawing/2014/main" id="{DA2BF556-2292-ED49-A68F-019592D6A472}"/>
              </a:ext>
            </a:extLst>
          </p:cNvPr>
          <p:cNvPicPr>
            <a:picLocks noChangeAspect="1"/>
          </p:cNvPicPr>
          <p:nvPr/>
        </p:nvPicPr>
        <p:blipFill>
          <a:blip r:embed="rId3"/>
          <a:stretch>
            <a:fillRect/>
          </a:stretch>
        </p:blipFill>
        <p:spPr>
          <a:xfrm>
            <a:off x="7117108" y="2322499"/>
            <a:ext cx="1234381" cy="1645841"/>
          </a:xfrm>
          <a:prstGeom prst="rect">
            <a:avLst/>
          </a:prstGeom>
        </p:spPr>
      </p:pic>
      <p:pic>
        <p:nvPicPr>
          <p:cNvPr id="45" name="Picture 44" descr="A picture containing ware, device, propeller&#10;&#10;Description automatically generated">
            <a:extLst>
              <a:ext uri="{FF2B5EF4-FFF2-40B4-BE49-F238E27FC236}">
                <a16:creationId xmlns:a16="http://schemas.microsoft.com/office/drawing/2014/main" id="{1A0CD657-5229-0B46-9054-B5530261007E}"/>
              </a:ext>
            </a:extLst>
          </p:cNvPr>
          <p:cNvPicPr>
            <a:picLocks noChangeAspect="1"/>
          </p:cNvPicPr>
          <p:nvPr/>
        </p:nvPicPr>
        <p:blipFill>
          <a:blip r:embed="rId4"/>
          <a:stretch>
            <a:fillRect/>
          </a:stretch>
        </p:blipFill>
        <p:spPr>
          <a:xfrm>
            <a:off x="4650684" y="2613988"/>
            <a:ext cx="918727" cy="805070"/>
          </a:xfrm>
          <a:prstGeom prst="rect">
            <a:avLst/>
          </a:prstGeom>
        </p:spPr>
      </p:pic>
      <p:cxnSp>
        <p:nvCxnSpPr>
          <p:cNvPr id="47" name="Elbow Connector 46">
            <a:extLst>
              <a:ext uri="{FF2B5EF4-FFF2-40B4-BE49-F238E27FC236}">
                <a16:creationId xmlns:a16="http://schemas.microsoft.com/office/drawing/2014/main" id="{192BAFAB-4791-4E4B-BC6C-A6A128348780}"/>
              </a:ext>
            </a:extLst>
          </p:cNvPr>
          <p:cNvCxnSpPr>
            <a:cxnSpLocks/>
          </p:cNvCxnSpPr>
          <p:nvPr/>
        </p:nvCxnSpPr>
        <p:spPr>
          <a:xfrm rot="5400000" flipH="1" flipV="1">
            <a:off x="3749014" y="3619226"/>
            <a:ext cx="1358665" cy="589622"/>
          </a:xfrm>
          <a:prstGeom prst="bentConnector3">
            <a:avLst>
              <a:gd name="adj1" fmla="val 100009"/>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C804F146-04FD-F842-946D-EB4F8E5CF734}"/>
              </a:ext>
            </a:extLst>
          </p:cNvPr>
          <p:cNvCxnSpPr>
            <a:cxnSpLocks/>
            <a:endCxn id="20" idx="1"/>
          </p:cNvCxnSpPr>
          <p:nvPr/>
        </p:nvCxnSpPr>
        <p:spPr>
          <a:xfrm rot="5400000" flipH="1" flipV="1">
            <a:off x="5442871" y="2844894"/>
            <a:ext cx="532848" cy="279765"/>
          </a:xfrm>
          <a:prstGeom prst="bentConnector2">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71523A5-D567-CA4D-BB53-E33025EEC127}"/>
              </a:ext>
            </a:extLst>
          </p:cNvPr>
          <p:cNvCxnSpPr>
            <a:cxnSpLocks/>
          </p:cNvCxnSpPr>
          <p:nvPr/>
        </p:nvCxnSpPr>
        <p:spPr>
          <a:xfrm flipH="1">
            <a:off x="3826923" y="4586905"/>
            <a:ext cx="314944"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667D2E7-7302-FB46-8ECB-A3D94305000B}"/>
              </a:ext>
            </a:extLst>
          </p:cNvPr>
          <p:cNvCxnSpPr>
            <a:cxnSpLocks/>
          </p:cNvCxnSpPr>
          <p:nvPr/>
        </p:nvCxnSpPr>
        <p:spPr>
          <a:xfrm>
            <a:off x="6143395" y="3120887"/>
            <a:ext cx="1" cy="53174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A5335CF-1921-A141-BF88-DEEED4FD63FE}"/>
              </a:ext>
            </a:extLst>
          </p:cNvPr>
          <p:cNvCxnSpPr>
            <a:cxnSpLocks/>
          </p:cNvCxnSpPr>
          <p:nvPr/>
        </p:nvCxnSpPr>
        <p:spPr>
          <a:xfrm>
            <a:off x="6157291" y="4048862"/>
            <a:ext cx="1" cy="53174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4AF2D6A-6844-B144-9636-B323624132C1}"/>
              </a:ext>
            </a:extLst>
          </p:cNvPr>
          <p:cNvCxnSpPr>
            <a:cxnSpLocks/>
          </p:cNvCxnSpPr>
          <p:nvPr/>
        </p:nvCxnSpPr>
        <p:spPr>
          <a:xfrm flipV="1">
            <a:off x="7872021" y="2613991"/>
            <a:ext cx="942329" cy="30140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4948310-72B3-3945-BC99-D47D79081100}"/>
              </a:ext>
            </a:extLst>
          </p:cNvPr>
          <p:cNvCxnSpPr>
            <a:cxnSpLocks/>
          </p:cNvCxnSpPr>
          <p:nvPr/>
        </p:nvCxnSpPr>
        <p:spPr>
          <a:xfrm>
            <a:off x="7887525" y="2977849"/>
            <a:ext cx="913953" cy="83771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35D11AB-EED0-974F-8461-D40F543EACB6}"/>
              </a:ext>
            </a:extLst>
          </p:cNvPr>
          <p:cNvCxnSpPr>
            <a:cxnSpLocks/>
          </p:cNvCxnSpPr>
          <p:nvPr/>
        </p:nvCxnSpPr>
        <p:spPr>
          <a:xfrm flipV="1">
            <a:off x="6884502" y="3851411"/>
            <a:ext cx="637686" cy="96409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8DC4CE8-489B-F444-86CB-F39EA917DE0A}"/>
              </a:ext>
            </a:extLst>
          </p:cNvPr>
          <p:cNvCxnSpPr>
            <a:cxnSpLocks/>
          </p:cNvCxnSpPr>
          <p:nvPr/>
        </p:nvCxnSpPr>
        <p:spPr>
          <a:xfrm>
            <a:off x="1776065" y="3894805"/>
            <a:ext cx="0" cy="305124"/>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2210963-183C-0247-9DB6-E725348F3745}"/>
              </a:ext>
            </a:extLst>
          </p:cNvPr>
          <p:cNvCxnSpPr>
            <a:cxnSpLocks/>
            <a:endCxn id="18" idx="1"/>
          </p:cNvCxnSpPr>
          <p:nvPr/>
        </p:nvCxnSpPr>
        <p:spPr>
          <a:xfrm>
            <a:off x="2314988" y="4586905"/>
            <a:ext cx="188843"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A394A0E-DFD1-3B4E-B416-F1427D4EDAC6}"/>
              </a:ext>
            </a:extLst>
          </p:cNvPr>
          <p:cNvCxnSpPr>
            <a:cxnSpLocks/>
          </p:cNvCxnSpPr>
          <p:nvPr/>
        </p:nvCxnSpPr>
        <p:spPr>
          <a:xfrm>
            <a:off x="2121649" y="4047367"/>
            <a:ext cx="0" cy="137005"/>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a:extLst>
              <a:ext uri="{FF2B5EF4-FFF2-40B4-BE49-F238E27FC236}">
                <a16:creationId xmlns:a16="http://schemas.microsoft.com/office/drawing/2014/main" id="{4552DAB8-4540-8741-9796-AA14738D39D1}"/>
              </a:ext>
            </a:extLst>
          </p:cNvPr>
          <p:cNvCxnSpPr>
            <a:cxnSpLocks/>
          </p:cNvCxnSpPr>
          <p:nvPr/>
        </p:nvCxnSpPr>
        <p:spPr>
          <a:xfrm flipH="1">
            <a:off x="2118965" y="3979868"/>
            <a:ext cx="1007042" cy="71887"/>
          </a:xfrm>
          <a:prstGeom prst="bentConnector2">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FB23B74-8C24-204C-9D45-6964D33AE9FC}"/>
              </a:ext>
            </a:extLst>
          </p:cNvPr>
          <p:cNvSpPr txBox="1"/>
          <p:nvPr/>
        </p:nvSpPr>
        <p:spPr>
          <a:xfrm>
            <a:off x="1596358" y="2424821"/>
            <a:ext cx="705678" cy="584775"/>
          </a:xfrm>
          <a:prstGeom prst="rect">
            <a:avLst/>
          </a:prstGeom>
          <a:noFill/>
        </p:spPr>
        <p:txBody>
          <a:bodyPr wrap="square" rtlCol="0">
            <a:spAutoFit/>
          </a:bodyPr>
          <a:lstStyle/>
          <a:p>
            <a:pPr algn="ctr"/>
            <a:r>
              <a:rPr lang="en-US" sz="800"/>
              <a:t>Existing HD Cameras, Audio</a:t>
            </a:r>
          </a:p>
        </p:txBody>
      </p:sp>
      <p:sp>
        <p:nvSpPr>
          <p:cNvPr id="140" name="TextBox 139">
            <a:extLst>
              <a:ext uri="{FF2B5EF4-FFF2-40B4-BE49-F238E27FC236}">
                <a16:creationId xmlns:a16="http://schemas.microsoft.com/office/drawing/2014/main" id="{001765A5-6DD7-5344-AD5A-B25EBBC6DC62}"/>
              </a:ext>
            </a:extLst>
          </p:cNvPr>
          <p:cNvSpPr txBox="1"/>
          <p:nvPr/>
        </p:nvSpPr>
        <p:spPr>
          <a:xfrm>
            <a:off x="2765412" y="2423331"/>
            <a:ext cx="705678" cy="584775"/>
          </a:xfrm>
          <a:prstGeom prst="rect">
            <a:avLst/>
          </a:prstGeom>
          <a:noFill/>
        </p:spPr>
        <p:txBody>
          <a:bodyPr wrap="square" rtlCol="0">
            <a:spAutoFit/>
          </a:bodyPr>
          <a:lstStyle/>
          <a:p>
            <a:pPr algn="ctr"/>
            <a:r>
              <a:rPr lang="en-US" sz="800"/>
              <a:t>Networks and Playout Servers</a:t>
            </a:r>
          </a:p>
        </p:txBody>
      </p:sp>
      <p:sp>
        <p:nvSpPr>
          <p:cNvPr id="142" name="TextBox 141">
            <a:extLst>
              <a:ext uri="{FF2B5EF4-FFF2-40B4-BE49-F238E27FC236}">
                <a16:creationId xmlns:a16="http://schemas.microsoft.com/office/drawing/2014/main" id="{C3BAAD3B-0D0C-9947-9AEE-63558073DE6B}"/>
              </a:ext>
            </a:extLst>
          </p:cNvPr>
          <p:cNvSpPr txBox="1"/>
          <p:nvPr/>
        </p:nvSpPr>
        <p:spPr>
          <a:xfrm>
            <a:off x="1596358" y="3495683"/>
            <a:ext cx="705678" cy="338554"/>
          </a:xfrm>
          <a:prstGeom prst="rect">
            <a:avLst/>
          </a:prstGeom>
          <a:noFill/>
        </p:spPr>
        <p:txBody>
          <a:bodyPr wrap="square" rtlCol="0">
            <a:spAutoFit/>
          </a:bodyPr>
          <a:lstStyle/>
          <a:p>
            <a:pPr algn="ctr"/>
            <a:r>
              <a:rPr lang="en-US" sz="800"/>
              <a:t>HD Production</a:t>
            </a:r>
          </a:p>
        </p:txBody>
      </p:sp>
      <p:sp>
        <p:nvSpPr>
          <p:cNvPr id="143" name="TextBox 142">
            <a:extLst>
              <a:ext uri="{FF2B5EF4-FFF2-40B4-BE49-F238E27FC236}">
                <a16:creationId xmlns:a16="http://schemas.microsoft.com/office/drawing/2014/main" id="{2799C484-E287-AE4D-A22D-DDB49DB1ABD3}"/>
              </a:ext>
            </a:extLst>
          </p:cNvPr>
          <p:cNvSpPr txBox="1"/>
          <p:nvPr/>
        </p:nvSpPr>
        <p:spPr>
          <a:xfrm>
            <a:off x="1599507" y="4439827"/>
            <a:ext cx="705678" cy="338554"/>
          </a:xfrm>
          <a:prstGeom prst="rect">
            <a:avLst/>
          </a:prstGeom>
          <a:noFill/>
        </p:spPr>
        <p:txBody>
          <a:bodyPr wrap="square" rtlCol="0">
            <a:spAutoFit/>
          </a:bodyPr>
          <a:lstStyle/>
          <a:p>
            <a:pPr algn="ctr"/>
            <a:r>
              <a:rPr lang="en-US" sz="800"/>
              <a:t>Master Control</a:t>
            </a:r>
          </a:p>
        </p:txBody>
      </p:sp>
      <p:sp>
        <p:nvSpPr>
          <p:cNvPr id="144" name="TextBox 143">
            <a:extLst>
              <a:ext uri="{FF2B5EF4-FFF2-40B4-BE49-F238E27FC236}">
                <a16:creationId xmlns:a16="http://schemas.microsoft.com/office/drawing/2014/main" id="{F1356153-EEC5-4B43-8D87-692C78A6FA77}"/>
              </a:ext>
            </a:extLst>
          </p:cNvPr>
          <p:cNvSpPr txBox="1"/>
          <p:nvPr/>
        </p:nvSpPr>
        <p:spPr>
          <a:xfrm>
            <a:off x="2582670" y="4239155"/>
            <a:ext cx="1159566" cy="738664"/>
          </a:xfrm>
          <a:prstGeom prst="rect">
            <a:avLst/>
          </a:prstGeom>
          <a:noFill/>
        </p:spPr>
        <p:txBody>
          <a:bodyPr wrap="square" rtlCol="0" anchor="t">
            <a:spAutoFit/>
          </a:bodyPr>
          <a:lstStyle/>
          <a:p>
            <a:pPr algn="ctr"/>
            <a:r>
              <a:rPr lang="en-US" sz="1400" b="1"/>
              <a:t>Broadcast Audio Processor</a:t>
            </a:r>
            <a:endParaRPr lang="en-US" sz="1400" b="1">
              <a:cs typeface="Arial"/>
            </a:endParaRPr>
          </a:p>
        </p:txBody>
      </p:sp>
      <p:sp>
        <p:nvSpPr>
          <p:cNvPr id="145" name="TextBox 144">
            <a:extLst>
              <a:ext uri="{FF2B5EF4-FFF2-40B4-BE49-F238E27FC236}">
                <a16:creationId xmlns:a16="http://schemas.microsoft.com/office/drawing/2014/main" id="{A79218D3-CF20-A84C-A51E-81DAB661C1FE}"/>
              </a:ext>
            </a:extLst>
          </p:cNvPr>
          <p:cNvSpPr txBox="1"/>
          <p:nvPr/>
        </p:nvSpPr>
        <p:spPr>
          <a:xfrm>
            <a:off x="4425306" y="3691597"/>
            <a:ext cx="1260870" cy="461665"/>
          </a:xfrm>
          <a:prstGeom prst="rect">
            <a:avLst/>
          </a:prstGeom>
          <a:noFill/>
        </p:spPr>
        <p:txBody>
          <a:bodyPr wrap="square" rtlCol="0">
            <a:spAutoFit/>
          </a:bodyPr>
          <a:lstStyle/>
          <a:p>
            <a:pPr algn="ctr"/>
            <a:r>
              <a:rPr lang="en-US" sz="800" dirty="0"/>
              <a:t>Studio-to-Transmitter Link</a:t>
            </a:r>
          </a:p>
          <a:p>
            <a:pPr algn="ctr"/>
            <a:r>
              <a:rPr lang="en-US" sz="800" dirty="0"/>
              <a:t>(STL)</a:t>
            </a:r>
          </a:p>
        </p:txBody>
      </p:sp>
      <p:sp>
        <p:nvSpPr>
          <p:cNvPr id="146" name="TextBox 145">
            <a:extLst>
              <a:ext uri="{FF2B5EF4-FFF2-40B4-BE49-F238E27FC236}">
                <a16:creationId xmlns:a16="http://schemas.microsoft.com/office/drawing/2014/main" id="{7E1CB597-B0F7-8049-BBD5-E3A19BD5C200}"/>
              </a:ext>
            </a:extLst>
          </p:cNvPr>
          <p:cNvSpPr txBox="1"/>
          <p:nvPr/>
        </p:nvSpPr>
        <p:spPr>
          <a:xfrm>
            <a:off x="6022569" y="2548763"/>
            <a:ext cx="705678" cy="338554"/>
          </a:xfrm>
          <a:prstGeom prst="rect">
            <a:avLst/>
          </a:prstGeom>
          <a:noFill/>
        </p:spPr>
        <p:txBody>
          <a:bodyPr wrap="square" rtlCol="0" anchor="t">
            <a:spAutoFit/>
          </a:bodyPr>
          <a:lstStyle/>
          <a:p>
            <a:pPr algn="ctr"/>
            <a:r>
              <a:rPr lang="en-US" sz="800"/>
              <a:t>ATSC-1.0 Exciter</a:t>
            </a:r>
          </a:p>
        </p:txBody>
      </p:sp>
      <p:sp>
        <p:nvSpPr>
          <p:cNvPr id="147" name="TextBox 146">
            <a:extLst>
              <a:ext uri="{FF2B5EF4-FFF2-40B4-BE49-F238E27FC236}">
                <a16:creationId xmlns:a16="http://schemas.microsoft.com/office/drawing/2014/main" id="{5FB41849-1797-B748-BBA9-529C01D9B786}"/>
              </a:ext>
            </a:extLst>
          </p:cNvPr>
          <p:cNvSpPr txBox="1"/>
          <p:nvPr/>
        </p:nvSpPr>
        <p:spPr>
          <a:xfrm>
            <a:off x="6003885" y="3732031"/>
            <a:ext cx="705678" cy="215444"/>
          </a:xfrm>
          <a:prstGeom prst="rect">
            <a:avLst/>
          </a:prstGeom>
          <a:noFill/>
        </p:spPr>
        <p:txBody>
          <a:bodyPr wrap="square" rtlCol="0">
            <a:spAutoFit/>
          </a:bodyPr>
          <a:lstStyle/>
          <a:p>
            <a:pPr algn="ctr"/>
            <a:r>
              <a:rPr lang="en-US" sz="800"/>
              <a:t>Transmitter</a:t>
            </a:r>
          </a:p>
        </p:txBody>
      </p:sp>
      <p:sp>
        <p:nvSpPr>
          <p:cNvPr id="148" name="TextBox 147">
            <a:extLst>
              <a:ext uri="{FF2B5EF4-FFF2-40B4-BE49-F238E27FC236}">
                <a16:creationId xmlns:a16="http://schemas.microsoft.com/office/drawing/2014/main" id="{01292C68-AE5E-4441-A9A0-0DA80465C789}"/>
              </a:ext>
            </a:extLst>
          </p:cNvPr>
          <p:cNvSpPr txBox="1"/>
          <p:nvPr/>
        </p:nvSpPr>
        <p:spPr>
          <a:xfrm>
            <a:off x="5998611" y="4708683"/>
            <a:ext cx="705678" cy="215444"/>
          </a:xfrm>
          <a:prstGeom prst="rect">
            <a:avLst/>
          </a:prstGeom>
          <a:noFill/>
        </p:spPr>
        <p:txBody>
          <a:bodyPr wrap="square" rtlCol="0">
            <a:spAutoFit/>
          </a:bodyPr>
          <a:lstStyle/>
          <a:p>
            <a:pPr algn="ctr"/>
            <a:r>
              <a:rPr lang="en-US" sz="800"/>
              <a:t>Mask Filter</a:t>
            </a:r>
          </a:p>
        </p:txBody>
      </p:sp>
      <p:sp>
        <p:nvSpPr>
          <p:cNvPr id="149" name="TextBox 148">
            <a:extLst>
              <a:ext uri="{FF2B5EF4-FFF2-40B4-BE49-F238E27FC236}">
                <a16:creationId xmlns:a16="http://schemas.microsoft.com/office/drawing/2014/main" id="{547F2601-D3C0-F54C-958E-FE706212C352}"/>
              </a:ext>
            </a:extLst>
          </p:cNvPr>
          <p:cNvSpPr txBox="1"/>
          <p:nvPr/>
        </p:nvSpPr>
        <p:spPr>
          <a:xfrm>
            <a:off x="7355820" y="4504087"/>
            <a:ext cx="726272" cy="468530"/>
          </a:xfrm>
          <a:prstGeom prst="rect">
            <a:avLst/>
          </a:prstGeom>
          <a:noFill/>
        </p:spPr>
        <p:txBody>
          <a:bodyPr wrap="square" rtlCol="0">
            <a:spAutoFit/>
          </a:bodyPr>
          <a:lstStyle/>
          <a:p>
            <a:pPr algn="ctr"/>
            <a:r>
              <a:rPr lang="en-US" sz="800"/>
              <a:t>Tower and Transmit Antenna</a:t>
            </a:r>
          </a:p>
        </p:txBody>
      </p:sp>
      <p:sp>
        <p:nvSpPr>
          <p:cNvPr id="150" name="TextBox 149">
            <a:extLst>
              <a:ext uri="{FF2B5EF4-FFF2-40B4-BE49-F238E27FC236}">
                <a16:creationId xmlns:a16="http://schemas.microsoft.com/office/drawing/2014/main" id="{543AC9D1-A4D1-3B49-A973-44643918FA7F}"/>
              </a:ext>
            </a:extLst>
          </p:cNvPr>
          <p:cNvSpPr txBox="1"/>
          <p:nvPr/>
        </p:nvSpPr>
        <p:spPr>
          <a:xfrm>
            <a:off x="8860846" y="2468329"/>
            <a:ext cx="942329" cy="215444"/>
          </a:xfrm>
          <a:prstGeom prst="rect">
            <a:avLst/>
          </a:prstGeom>
          <a:noFill/>
        </p:spPr>
        <p:txBody>
          <a:bodyPr wrap="square" rtlCol="0" anchor="t">
            <a:spAutoFit/>
          </a:bodyPr>
          <a:lstStyle/>
          <a:p>
            <a:pPr algn="ctr"/>
            <a:endParaRPr lang="en-US" sz="800"/>
          </a:p>
        </p:txBody>
      </p:sp>
      <p:sp>
        <p:nvSpPr>
          <p:cNvPr id="152" name="TextBox 151">
            <a:extLst>
              <a:ext uri="{FF2B5EF4-FFF2-40B4-BE49-F238E27FC236}">
                <a16:creationId xmlns:a16="http://schemas.microsoft.com/office/drawing/2014/main" id="{1AD6292B-F490-B743-AE83-B01882CE30CF}"/>
              </a:ext>
            </a:extLst>
          </p:cNvPr>
          <p:cNvSpPr txBox="1"/>
          <p:nvPr/>
        </p:nvSpPr>
        <p:spPr>
          <a:xfrm>
            <a:off x="8859702" y="2551103"/>
            <a:ext cx="942329" cy="215444"/>
          </a:xfrm>
          <a:prstGeom prst="rect">
            <a:avLst/>
          </a:prstGeom>
          <a:noFill/>
        </p:spPr>
        <p:txBody>
          <a:bodyPr wrap="square" rtlCol="0">
            <a:spAutoFit/>
          </a:bodyPr>
          <a:lstStyle/>
          <a:p>
            <a:pPr algn="ctr"/>
            <a:r>
              <a:rPr lang="en-US" sz="800"/>
              <a:t>ATSC-1.0 TV</a:t>
            </a:r>
          </a:p>
        </p:txBody>
      </p:sp>
      <p:sp>
        <p:nvSpPr>
          <p:cNvPr id="52" name="Rounded Rectangle 22">
            <a:extLst>
              <a:ext uri="{FF2B5EF4-FFF2-40B4-BE49-F238E27FC236}">
                <a16:creationId xmlns:a16="http://schemas.microsoft.com/office/drawing/2014/main" id="{82142195-DFDD-4A42-819B-230DA9B924E2}"/>
              </a:ext>
            </a:extLst>
          </p:cNvPr>
          <p:cNvSpPr/>
          <p:nvPr/>
        </p:nvSpPr>
        <p:spPr>
          <a:xfrm>
            <a:off x="8828205" y="3514234"/>
            <a:ext cx="1035323" cy="6361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53" name="TextBox 52">
            <a:extLst>
              <a:ext uri="{FF2B5EF4-FFF2-40B4-BE49-F238E27FC236}">
                <a16:creationId xmlns:a16="http://schemas.microsoft.com/office/drawing/2014/main" id="{B1FFE5B0-106C-4380-9066-04437530CF12}"/>
              </a:ext>
            </a:extLst>
          </p:cNvPr>
          <p:cNvSpPr txBox="1"/>
          <p:nvPr/>
        </p:nvSpPr>
        <p:spPr>
          <a:xfrm>
            <a:off x="8873556" y="3756448"/>
            <a:ext cx="942329" cy="215444"/>
          </a:xfrm>
          <a:prstGeom prst="rect">
            <a:avLst/>
          </a:prstGeom>
          <a:noFill/>
        </p:spPr>
        <p:txBody>
          <a:bodyPr wrap="square" rtlCol="0">
            <a:spAutoFit/>
          </a:bodyPr>
          <a:lstStyle/>
          <a:p>
            <a:pPr algn="ctr"/>
            <a:r>
              <a:rPr lang="en-US" sz="800"/>
              <a:t>ATSC-1.0 TV</a:t>
            </a:r>
          </a:p>
        </p:txBody>
      </p:sp>
      <p:cxnSp>
        <p:nvCxnSpPr>
          <p:cNvPr id="5" name="Straight Arrow Connector 4">
            <a:extLst>
              <a:ext uri="{FF2B5EF4-FFF2-40B4-BE49-F238E27FC236}">
                <a16:creationId xmlns:a16="http://schemas.microsoft.com/office/drawing/2014/main" id="{3EEEC4BD-1FA0-40E2-B6AC-07C7B875441B}"/>
              </a:ext>
            </a:extLst>
          </p:cNvPr>
          <p:cNvCxnSpPr/>
          <p:nvPr/>
        </p:nvCxnSpPr>
        <p:spPr>
          <a:xfrm>
            <a:off x="3117273" y="3117272"/>
            <a:ext cx="6928" cy="858982"/>
          </a:xfrm>
          <a:prstGeom prst="straightConnector1">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39B19C67-7D51-4C8B-ACF2-94B5983E42C7}"/>
              </a:ext>
            </a:extLst>
          </p:cNvPr>
          <p:cNvSpPr txBox="1">
            <a:spLocks/>
          </p:cNvSpPr>
          <p:nvPr/>
        </p:nvSpPr>
        <p:spPr>
          <a:xfrm>
            <a:off x="2151833" y="1349028"/>
            <a:ext cx="1227157"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sz="1200" dirty="0">
                <a:solidFill>
                  <a:srgbClr val="00B050"/>
                </a:solidFill>
                <a:latin typeface="Open Sans"/>
              </a:rPr>
              <a:t>TV Station</a:t>
            </a:r>
            <a:r>
              <a:rPr lang="en-US" sz="2400" dirty="0">
                <a:latin typeface="Open Sans"/>
              </a:rPr>
              <a:t> </a:t>
            </a:r>
          </a:p>
        </p:txBody>
      </p:sp>
      <p:sp>
        <p:nvSpPr>
          <p:cNvPr id="58" name="Title 2">
            <a:extLst>
              <a:ext uri="{FF2B5EF4-FFF2-40B4-BE49-F238E27FC236}">
                <a16:creationId xmlns:a16="http://schemas.microsoft.com/office/drawing/2014/main" id="{C11DEFAE-BA76-4BAA-A85F-CB91957E3AE5}"/>
              </a:ext>
            </a:extLst>
          </p:cNvPr>
          <p:cNvSpPr txBox="1">
            <a:spLocks/>
          </p:cNvSpPr>
          <p:nvPr/>
        </p:nvSpPr>
        <p:spPr>
          <a:xfrm>
            <a:off x="5673478" y="1331824"/>
            <a:ext cx="1975302"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r>
              <a:rPr lang="en-US" sz="1200" dirty="0">
                <a:solidFill>
                  <a:srgbClr val="00B050"/>
                </a:solidFill>
                <a:latin typeface="Open Sans"/>
              </a:rPr>
              <a:t>Transmitter SITE</a:t>
            </a:r>
            <a:r>
              <a:rPr lang="en-US" sz="2400" dirty="0">
                <a:latin typeface="Open Sans"/>
              </a:rPr>
              <a:t> </a:t>
            </a:r>
          </a:p>
        </p:txBody>
      </p:sp>
      <p:sp>
        <p:nvSpPr>
          <p:cNvPr id="59" name="Title 2">
            <a:extLst>
              <a:ext uri="{FF2B5EF4-FFF2-40B4-BE49-F238E27FC236}">
                <a16:creationId xmlns:a16="http://schemas.microsoft.com/office/drawing/2014/main" id="{E41401C5-C5F5-4CCB-A224-771BC938987E}"/>
              </a:ext>
            </a:extLst>
          </p:cNvPr>
          <p:cNvSpPr txBox="1">
            <a:spLocks/>
          </p:cNvSpPr>
          <p:nvPr/>
        </p:nvSpPr>
        <p:spPr>
          <a:xfrm>
            <a:off x="8389395" y="1320531"/>
            <a:ext cx="1975302" cy="89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b="1" i="0" kern="1200" cap="all" baseline="0">
                <a:solidFill>
                  <a:schemeClr val="accent1"/>
                </a:solidFill>
                <a:latin typeface="Open Sans" panose="020B0306030504020204" pitchFamily="34" charset="0"/>
                <a:ea typeface="Open Sans" panose="020B0306030504020204" pitchFamily="34" charset="0"/>
                <a:cs typeface="Open Sans" panose="020B0306030504020204" pitchFamily="34" charset="0"/>
              </a:defRPr>
            </a:lvl1pPr>
          </a:lstStyle>
          <a:p>
            <a:pPr algn="ctr"/>
            <a:r>
              <a:rPr lang="en-US" sz="1200" dirty="0">
                <a:solidFill>
                  <a:srgbClr val="00B050"/>
                </a:solidFill>
                <a:latin typeface="Open Sans"/>
              </a:rPr>
              <a:t>HOME</a:t>
            </a:r>
            <a:r>
              <a:rPr lang="en-US" sz="2400" dirty="0">
                <a:latin typeface="Open Sans"/>
              </a:rPr>
              <a:t> </a:t>
            </a:r>
            <a:endParaRPr lang="en-US"/>
          </a:p>
        </p:txBody>
      </p:sp>
      <p:sp>
        <p:nvSpPr>
          <p:cNvPr id="54" name="TextBox 53">
            <a:extLst>
              <a:ext uri="{FF2B5EF4-FFF2-40B4-BE49-F238E27FC236}">
                <a16:creationId xmlns:a16="http://schemas.microsoft.com/office/drawing/2014/main" id="{26DDB722-0BC3-2648-B1BF-E6A75DABA3A7}"/>
              </a:ext>
            </a:extLst>
          </p:cNvPr>
          <p:cNvSpPr txBox="1"/>
          <p:nvPr/>
        </p:nvSpPr>
        <p:spPr>
          <a:xfrm rot="20499995">
            <a:off x="7490799" y="561977"/>
            <a:ext cx="5623605" cy="707886"/>
          </a:xfrm>
          <a:prstGeom prst="rect">
            <a:avLst/>
          </a:prstGeom>
          <a:noFill/>
        </p:spPr>
        <p:txBody>
          <a:bodyPr wrap="square" rtlCol="0">
            <a:spAutoFit/>
          </a:bodyPr>
          <a:lstStyle/>
          <a:p>
            <a:pPr algn="ctr"/>
            <a:r>
              <a:rPr lang="en-US" sz="2000" dirty="0">
                <a:solidFill>
                  <a:srgbClr val="FF0000"/>
                </a:solidFill>
                <a:latin typeface="Stencil" pitchFamily="82" charset="77"/>
              </a:rPr>
              <a:t>NDA REQUIRED </a:t>
            </a:r>
          </a:p>
          <a:p>
            <a:pPr algn="ctr"/>
            <a:r>
              <a:rPr lang="en-US" sz="2000" dirty="0">
                <a:solidFill>
                  <a:srgbClr val="FF0000"/>
                </a:solidFill>
                <a:latin typeface="Stencil" pitchFamily="82" charset="77"/>
              </a:rPr>
              <a:t>AUGUST ANNOUNCEMENT</a:t>
            </a:r>
          </a:p>
        </p:txBody>
      </p:sp>
    </p:spTree>
    <p:extLst>
      <p:ext uri="{BB962C8B-B14F-4D97-AF65-F5344CB8AC3E}">
        <p14:creationId xmlns:p14="http://schemas.microsoft.com/office/powerpoint/2010/main" val="46442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theme1.xml><?xml version="1.0" encoding="utf-8"?>
<a:theme xmlns:a="http://schemas.openxmlformats.org/drawingml/2006/main" name="Corporate Glow">
  <a:themeElements>
    <a:clrScheme name="Custom 1">
      <a:dk1>
        <a:srgbClr val="000000"/>
      </a:dk1>
      <a:lt1>
        <a:srgbClr val="FFFFFF"/>
      </a:lt1>
      <a:dk2>
        <a:srgbClr val="707070"/>
      </a:dk2>
      <a:lt2>
        <a:srgbClr val="E7E6E6"/>
      </a:lt2>
      <a:accent1>
        <a:srgbClr val="DA281C"/>
      </a:accent1>
      <a:accent2>
        <a:srgbClr val="000000"/>
      </a:accent2>
      <a:accent3>
        <a:srgbClr val="A2A2A2"/>
      </a:accent3>
      <a:accent4>
        <a:srgbClr val="000000"/>
      </a:accent4>
      <a:accent5>
        <a:srgbClr val="505050"/>
      </a:accent5>
      <a:accent6>
        <a:srgbClr val="FFFFFF"/>
      </a:accent6>
      <a:hlink>
        <a:srgbClr val="EF382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ssLive_PowerPoint_Template" id="{78D64799-F6AA-CE46-8D36-7E46E78B30B8}" vid="{B94781A6-F809-234D-88D4-4D8DA1A370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9A1A1DB2BF414EA82C4A7AEA8336AB" ma:contentTypeVersion="35" ma:contentTypeDescription="Create a new document." ma:contentTypeScope="" ma:versionID="29bb0b8c004b473b6e737cdef1777096">
  <xsd:schema xmlns:xsd="http://www.w3.org/2001/XMLSchema" xmlns:xs="http://www.w3.org/2001/XMLSchema" xmlns:p="http://schemas.microsoft.com/office/2006/metadata/properties" xmlns:ns1="http://schemas.microsoft.com/sharepoint/v3" xmlns:ns2="162995b1-9e75-4ed5-a7e8-c87fea76cf4b" xmlns:ns3="37b4511a-0cfd-4933-844b-b1662b6861a7" xmlns:ns4="52040dae-10ce-4e11-86b6-99ad97436b8d" targetNamespace="http://schemas.microsoft.com/office/2006/metadata/properties" ma:root="true" ma:fieldsID="04b3efdbaf83c3c40c1b4c8ed77ad8ea" ns1:_="" ns2:_="" ns3:_="" ns4:_="">
    <xsd:import namespace="http://schemas.microsoft.com/sharepoint/v3"/>
    <xsd:import namespace="162995b1-9e75-4ed5-a7e8-c87fea76cf4b"/>
    <xsd:import namespace="37b4511a-0cfd-4933-844b-b1662b6861a7"/>
    <xsd:import namespace="52040dae-10ce-4e11-86b6-99ad97436b8d"/>
    <xsd:element name="properties">
      <xsd:complexType>
        <xsd:sequence>
          <xsd:element name="documentManagement">
            <xsd:complexType>
              <xsd:all>
                <xsd:element ref="ns1:PublishingStartDate" minOccurs="0"/>
                <xsd:element ref="ns1:PublishingExpirationDate" minOccurs="0"/>
                <xsd:element ref="ns2:_Flow_SignoffStatus" minOccurs="0"/>
                <xsd:element ref="ns2:Date" minOccurs="0"/>
                <xsd:element ref="ns2:PublicationLevel" minOccurs="0"/>
                <xsd:element ref="ns2:ExternalURL" minOccurs="0"/>
                <xsd:element ref="ns2:CleanTitle" minOccurs="0"/>
                <xsd:element ref="ns2:LastProcessedDate" minOccurs="0"/>
                <xsd:element ref="ns2:Version_x0023_"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4:PrimeClassificationStatus" minOccurs="0"/>
                <xsd:element ref="ns4:PrimeClassificationStatusDetails" minOccurs="0"/>
                <xsd:element ref="ns4:PrimeCorrectedByUser" minOccurs="0"/>
                <xsd:element ref="ns4:SharedWithUsers" minOccurs="0"/>
                <xsd:element ref="ns4:PrimeLastClassified"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2995b1-9e75-4ed5-a7e8-c87fea76cf4b" elementFormDefault="qualified">
    <xsd:import namespace="http://schemas.microsoft.com/office/2006/documentManagement/types"/>
    <xsd:import namespace="http://schemas.microsoft.com/office/infopath/2007/PartnerControls"/>
    <xsd:element name="_Flow_SignoffStatus" ma:index="4" nillable="true" ma:displayName="Sign-off status" ma:internalName="Sign_x002d_off_x0020_status" ma:readOnly="false">
      <xsd:simpleType>
        <xsd:restriction base="dms:Text"/>
      </xsd:simpleType>
    </xsd:element>
    <xsd:element name="Date" ma:index="6" nillable="true" ma:displayName="Date" ma:format="DateOnly" ma:internalName="Date" ma:readOnly="false">
      <xsd:simpleType>
        <xsd:restriction base="dms:DateTime"/>
      </xsd:simpleType>
    </xsd:element>
    <xsd:element name="PublicationLevel" ma:index="7" nillable="true" ma:displayName="PublicationLevel" ma:default="PublicWeb" ma:description="This column determines if a document can be published on the public website (PublicWeb) and be cited by RRL's RossBot, or if the RossBot can merely use the data in the document, but not cite it." ma:format="Dropdown" ma:internalName="PublicationLevel" ma:readOnly="false">
      <xsd:simpleType>
        <xsd:restriction base="dms:Choice">
          <xsd:enumeration value="PublicWeb"/>
          <xsd:enumeration value="AIReadable"/>
          <xsd:enumeration value="Private"/>
        </xsd:restriction>
      </xsd:simpleType>
    </xsd:element>
    <xsd:element name="ExternalURL" ma:index="8" nillable="true" ma:displayName="External URL" ma:format="Hyperlink" ma:internalName="External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leanTitle" ma:index="9" nillable="true" ma:displayName="Clean Title" ma:format="Dropdown" ma:internalName="CleanTitle">
      <xsd:simpleType>
        <xsd:restriction base="dms:Text">
          <xsd:maxLength value="255"/>
        </xsd:restriction>
      </xsd:simpleType>
    </xsd:element>
    <xsd:element name="LastProcessedDate" ma:index="10" nillable="true" ma:displayName="Last Processed Date" ma:description="in UTC" ma:format="DateTime" ma:internalName="LastProcessedDate" ma:readOnly="false">
      <xsd:simpleType>
        <xsd:restriction base="dms:DateTime"/>
      </xsd:simpleType>
    </xsd:element>
    <xsd:element name="Version_x0023_" ma:index="11" nillable="true" ma:displayName="Version #" ma:format="Dropdown" ma:internalName="Version_x0023_" ma:readOnly="false">
      <xsd:simpleType>
        <xsd:restriction base="dms:Text">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hidden="true" ma:internalName="MediaServiceAutoTags" ma:readOnly="true">
      <xsd:simpleType>
        <xsd:restriction base="dms:Text"/>
      </xsd:simpleType>
    </xsd:element>
    <xsd:element name="MediaServiceLocation" ma:index="16" nillable="true" ma:displayName="MediaServiceLocation" ma:description="" ma:hidden="true" ma:internalName="MediaServiceLocation" ma:readOnly="true">
      <xsd:simpleType>
        <xsd:restriction base="dms:Text"/>
      </xsd:simpleType>
    </xsd:element>
    <xsd:element name="MediaServiceOCR" ma:index="17" nillable="true" ma:displayName="MediaServiceOCR" ma:hidden="true" ma:internalName="MediaServiceOCR"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MediaLengthInSeconds" ma:index="23" nillable="true" ma:displayName="Length (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4146bea-2002-4642-9cb1-732fae3209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b4511a-0cfd-4933-844b-b1662b6861a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a56597fc-a6b0-4d00-b368-c4ed4e1222a0}" ma:internalName="TaxCatchAll" ma:readOnly="false" ma:showField="CatchAllData" ma:web="37b4511a-0cfd-4933-844b-b1662b6861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040dae-10ce-4e11-86b6-99ad97436b8d" elementFormDefault="qualified">
    <xsd:import namespace="http://schemas.microsoft.com/office/2006/documentManagement/types"/>
    <xsd:import namespace="http://schemas.microsoft.com/office/infopath/2007/PartnerControls"/>
    <xsd:element name="PrimeClassificationStatus" ma:index="31" nillable="true" ma:displayName="Processing status" ma:hidden="true" ma:internalName="PrimeClassificationStatus" ma:readOnly="false">
      <xsd:simpleType>
        <xsd:restriction base="dms:Text"/>
      </xsd:simpleType>
    </xsd:element>
    <xsd:element name="PrimeClassificationStatusDetails" ma:index="32" nillable="true" ma:displayName="Processing details" ma:hidden="true" ma:internalName="PrimeClassificationStatusDetails" ma:readOnly="false">
      <xsd:simpleType>
        <xsd:restriction base="dms:Note"/>
      </xsd:simpleType>
    </xsd:element>
    <xsd:element name="PrimeCorrectedByUser" ma:index="33" nillable="true" ma:displayName="Corrected" ma:hidden="true" ma:internalName="PrimeCorrectedByUser" ma:readOnly="false">
      <xsd:simpleType>
        <xsd:restriction base="dms:Boolean"/>
      </xsd:simpleType>
    </xsd:element>
    <xsd:element name="SharedWithUsers" ma:index="36"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imeLastClassified" ma:index="37" nillable="true" ma:displayName="Processed" ma:hidden="true" ma:internalName="PrimeLastClassified" ma:readOnly="false">
      <xsd:simpleType>
        <xsd:restriction base="dms:DateTime"/>
      </xsd:simpleType>
    </xsd:element>
    <xsd:element name="SharedWithDetails" ma:index="38" nillable="true" ma:displayName="Shared With Details" ma:description=""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2040dae-10ce-4e11-86b6-99ad97436b8d">
      <UserInfo>
        <DisplayName>James Peltzer</DisplayName>
        <AccountId>126</AccountId>
        <AccountType/>
      </UserInfo>
      <UserInfo>
        <DisplayName>Ben Gatien</DisplayName>
        <AccountId>597</AccountId>
        <AccountType/>
      </UserInfo>
    </SharedWithUsers>
    <TaxCatchAll xmlns="37b4511a-0cfd-4933-844b-b1662b6861a7" xsi:nil="true"/>
    <lcf76f155ced4ddcb4097134ff3c332f xmlns="162995b1-9e75-4ed5-a7e8-c87fea76cf4b">
      <Terms xmlns="http://schemas.microsoft.com/office/infopath/2007/PartnerControls"/>
    </lcf76f155ced4ddcb4097134ff3c332f>
    <PublishingExpirationDate xmlns="http://schemas.microsoft.com/sharepoint/v3" xsi:nil="true"/>
    <_Flow_SignoffStatus xmlns="162995b1-9e75-4ed5-a7e8-c87fea76cf4b" xsi:nil="true"/>
    <PublishingStartDate xmlns="http://schemas.microsoft.com/sharepoint/v3" xsi:nil="true"/>
    <Date xmlns="162995b1-9e75-4ed5-a7e8-c87fea76cf4b" xsi:nil="true"/>
    <PublicationLevel xmlns="162995b1-9e75-4ed5-a7e8-c87fea76cf4b" xsi:nil="true"/>
    <LastProcessedDate xmlns="162995b1-9e75-4ed5-a7e8-c87fea76cf4b">2025-07-28T20:36:25+00:00</LastProcessedDate>
    <PrimeLastClassified xmlns="52040dae-10ce-4e11-86b6-99ad97436b8d" xsi:nil="true"/>
    <PrimeClassificationStatus xmlns="52040dae-10ce-4e11-86b6-99ad97436b8d" xsi:nil="true"/>
    <PrimeClassificationStatusDetails xmlns="52040dae-10ce-4e11-86b6-99ad97436b8d" xsi:nil="true"/>
    <PrimeCorrectedByUser xmlns="52040dae-10ce-4e11-86b6-99ad97436b8d" xsi:nil="true"/>
    <ExternalURL xmlns="162995b1-9e75-4ed5-a7e8-c87fea76cf4b">
      <Url>https://documentation.rossvideo.com/files/Webinars/Documents/Virtualization/RossLive_PowerPoint_April_2020_softGear_Products.pptx</Url>
      <Description>https://documentation.rossvideo.com/files/Webinars/Documents/Virtualization/RossLive_PowerPoint_April_2020_softGear_Products.pptx</Description>
    </ExternalURL>
    <CleanTitle xmlns="162995b1-9e75-4ed5-a7e8-c87fea76cf4b">RossLive PowerPoint April 2020 softGear Products</CleanTitle>
    <Version_x0023_ xmlns="162995b1-9e75-4ed5-a7e8-c87fea76cf4b" xsi:nil="true"/>
  </documentManagement>
</p:properties>
</file>

<file path=customXml/itemProps1.xml><?xml version="1.0" encoding="utf-8"?>
<ds:datastoreItem xmlns:ds="http://schemas.openxmlformats.org/officeDocument/2006/customXml" ds:itemID="{A577D02C-FA8E-4C28-B850-92DF5E057502}"/>
</file>

<file path=customXml/itemProps2.xml><?xml version="1.0" encoding="utf-8"?>
<ds:datastoreItem xmlns:ds="http://schemas.openxmlformats.org/officeDocument/2006/customXml" ds:itemID="{9928659C-2310-417D-BD44-CABAC0954EC2}">
  <ds:schemaRefs>
    <ds:schemaRef ds:uri="http://schemas.microsoft.com/sharepoint/v3/contenttype/forms"/>
  </ds:schemaRefs>
</ds:datastoreItem>
</file>

<file path=customXml/itemProps3.xml><?xml version="1.0" encoding="utf-8"?>
<ds:datastoreItem xmlns:ds="http://schemas.openxmlformats.org/officeDocument/2006/customXml" ds:itemID="{D017C8A7-4B4B-4260-8F07-90D2AB76283A}">
  <ds:schemaRefs>
    <ds:schemaRef ds:uri="http://schemas.microsoft.com/office/2006/metadata/properties"/>
    <ds:schemaRef ds:uri="http://schemas.microsoft.com/office/infopath/2007/PartnerControls"/>
    <ds:schemaRef ds:uri="37b4511a-0cfd-4933-844b-b1662b6861a7"/>
  </ds:schemaRefs>
</ds:datastoreItem>
</file>

<file path=docProps/app.xml><?xml version="1.0" encoding="utf-8"?>
<Properties xmlns="http://schemas.openxmlformats.org/officeDocument/2006/extended-properties" xmlns:vt="http://schemas.openxmlformats.org/officeDocument/2006/docPropsVTypes">
  <Template/>
  <TotalTime>1821</TotalTime>
  <Words>995</Words>
  <Application>Microsoft Office PowerPoint</Application>
  <PresentationFormat>Widescreen</PresentationFormat>
  <Paragraphs>194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Corporate Glow</vt:lpstr>
      <vt:lpstr>PowerPoint Presentation</vt:lpstr>
      <vt:lpstr>NWE-IP - Appliance</vt:lpstr>
      <vt:lpstr>PowerPoint Presentation</vt:lpstr>
      <vt:lpstr>NWE-IP - Appliance</vt:lpstr>
      <vt:lpstr>PowerPoint Presentation</vt:lpstr>
      <vt:lpstr>PowerPoint Presentation</vt:lpstr>
      <vt:lpstr>Broadcast Audio Processor - Appliance</vt:lpstr>
      <vt:lpstr>PowerPoint Presentation</vt:lpstr>
      <vt:lpstr>Broadcast Audio Processor </vt:lpstr>
      <vt:lpstr>Broadcast Audio Processor – ATSC-3.0 </vt:lpstr>
      <vt:lpstr>Radio &amp; Streaming Audio Processor - Appliance</vt:lpstr>
      <vt:lpstr>PowerPoint Presentation</vt:lpstr>
      <vt:lpstr>Radio &amp; Streaming Audio Processor - Appliance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Winsor</dc:creator>
  <cp:lastModifiedBy>Wojciech Tryc</cp:lastModifiedBy>
  <cp:revision>47</cp:revision>
  <dcterms:created xsi:type="dcterms:W3CDTF">2020-04-08T18:57:37Z</dcterms:created>
  <dcterms:modified xsi:type="dcterms:W3CDTF">2020-04-16T20:46:50Z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0x010100F49A1A1DB2BF414EA82C4A7AEA8336AB</vt:lpwstr>
  </property>
  <property fmtid="{D5CDD505-2E9C-101B-9397-08002B2CF9AE}" pid="3" name="MediaServiceImageTags">
    <vt:lpwstr/>
  </property>
  <property fmtid="{D5CDD505-2E9C-101B-9397-08002B2CF9AE}" pid="4" name="AccessLEvel">
    <vt:lpwstr>Public</vt:lpwstr>
  </property>
</Properties>
</file>