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24"/>
  </p:notesMasterIdLst>
  <p:sldIdLst>
    <p:sldId id="258" r:id="rId5"/>
    <p:sldId id="2450" r:id="rId6"/>
    <p:sldId id="552" r:id="rId7"/>
    <p:sldId id="2420" r:id="rId8"/>
    <p:sldId id="2439" r:id="rId9"/>
    <p:sldId id="2448" r:id="rId10"/>
    <p:sldId id="2451" r:id="rId11"/>
    <p:sldId id="2452" r:id="rId12"/>
    <p:sldId id="2453" r:id="rId13"/>
    <p:sldId id="2458" r:id="rId14"/>
    <p:sldId id="2427" r:id="rId15"/>
    <p:sldId id="2454" r:id="rId16"/>
    <p:sldId id="2456" r:id="rId17"/>
    <p:sldId id="2449" r:id="rId18"/>
    <p:sldId id="2447" r:id="rId19"/>
    <p:sldId id="2445" r:id="rId20"/>
    <p:sldId id="2446" r:id="rId21"/>
    <p:sldId id="2457" r:id="rId22"/>
    <p:sldId id="245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37" autoAdjust="0"/>
    <p:restoredTop sz="94643"/>
  </p:normalViewPr>
  <p:slideViewPr>
    <p:cSldViewPr snapToGrid="0" snapToObjects="1">
      <p:cViewPr varScale="1">
        <p:scale>
          <a:sx n="91" d="100"/>
          <a:sy n="91" d="100"/>
        </p:scale>
        <p:origin x="61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6564F-7BD3-E74B-9817-2CF6D1F7B54B}" type="datetimeFigureOut">
              <a:rPr lang="en-US" smtClean="0"/>
              <a:t>4/16/2020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EC157-01FF-9443-B2A6-F13FAEDD59C2}" type="slidenum">
              <a:rPr lang="en-US" smtClean="0"/>
              <a:t>‹#›</a:t>
            </a:fld>
            <a:endParaRPr lang="en-US"/>
          </a:p>
        </p:txBody>
      </p:sp>
    </p:spTree>
    <p:extLst>
      <p:ext uri="{BB962C8B-B14F-4D97-AF65-F5344CB8AC3E}">
        <p14:creationId xmlns:p14="http://schemas.microsoft.com/office/powerpoint/2010/main" val="22301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BDCB68-4B01-4542-8BFF-90F2C7D954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00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BDCB68-4B01-4542-8BFF-90F2C7D954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739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BDCB68-4B01-4542-8BFF-90F2C7D954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739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62615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able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F3F51A64-D188-494A-9F4D-F9360335806C}"/>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85E13689-E392-FB46-953A-2CCF334D0A72}"/>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59375397-7A40-3549-A3CE-007C5263066E}"/>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1509DB3A-B33B-B64E-82A5-D012DE136040}"/>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98BDBE83-66AB-E34D-9E6F-2B0E4909250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203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83627DEB-3DE8-2A47-934A-3C89C3AEABEB}"/>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EF287533-3F98-1347-8621-7711551F5413}"/>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6895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7D4D86F6-4DCD-E247-B917-EC9985708D6F}"/>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6FA8505C-0987-3C45-8BBC-490D1714CF82}"/>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F9B2EDA8-1634-5E40-95BC-58B698C4790F}"/>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08291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Table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5" name="Text Placeholder 6">
            <a:extLst>
              <a:ext uri="{FF2B5EF4-FFF2-40B4-BE49-F238E27FC236}">
                <a16:creationId xmlns:a16="http://schemas.microsoft.com/office/drawing/2014/main" id="{41C37A25-F416-CA40-8CEB-2BD8DDF96FC2}"/>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6" name="Content Placeholder 7">
            <a:extLst>
              <a:ext uri="{FF2B5EF4-FFF2-40B4-BE49-F238E27FC236}">
                <a16:creationId xmlns:a16="http://schemas.microsoft.com/office/drawing/2014/main" id="{8B9C0466-BD78-EE4F-B01D-969FE75E7154}"/>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itle 1">
            <a:extLst>
              <a:ext uri="{FF2B5EF4-FFF2-40B4-BE49-F238E27FC236}">
                <a16:creationId xmlns:a16="http://schemas.microsoft.com/office/drawing/2014/main" id="{BF0DEC93-227A-6446-B72A-433106EC80FC}"/>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8" name="Text Placeholder 6">
            <a:extLst>
              <a:ext uri="{FF2B5EF4-FFF2-40B4-BE49-F238E27FC236}">
                <a16:creationId xmlns:a16="http://schemas.microsoft.com/office/drawing/2014/main" id="{CFDD1AA0-09DF-E740-A0B3-86BCE0878DC1}"/>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9" name="Content Placeholder 7">
            <a:extLst>
              <a:ext uri="{FF2B5EF4-FFF2-40B4-BE49-F238E27FC236}">
                <a16:creationId xmlns:a16="http://schemas.microsoft.com/office/drawing/2014/main" id="{2942737D-F158-954B-B21C-7AA092EE2FCC}"/>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893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2D3F1CA8-ECD2-F740-96E3-298F78C1D983}"/>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F34E49BC-4E9C-3C42-8C6A-9E086BA096E8}"/>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2271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2 Content Ligh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0943A0B0-A249-F546-AD75-328DB273B99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21F533C6-5569-104E-B0C3-6A39F4B4A79B}"/>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9D39C731-911D-BF49-AA5C-950D67F13A80}"/>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86603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Table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97751F20-56F3-AE44-9B70-419C2D7AEE56}"/>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D6AAF4C7-A974-DA4C-820B-F0B459206F00}"/>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2C62EAE5-5B71-224D-BCD4-696432CA1E4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987A0772-8391-FF40-AC79-89AA7C5B9CAD}"/>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DE89B888-7393-3E4E-83DF-0DC09AEADD89}"/>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0953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On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22735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941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age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57108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On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83330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761632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31979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0254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6691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Cov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88519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Cover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7606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0"/>
          </p:nvPr>
        </p:nvSpPr>
        <p:spPr>
          <a:xfrm>
            <a:off x="609601" y="1745553"/>
            <a:ext cx="10972801" cy="3947475"/>
          </a:xfrm>
          <a:prstGeom prst="rect">
            <a:avLst/>
          </a:prstGeom>
        </p:spPr>
        <p:txBody>
          <a:bodyPr>
            <a:normAutofit/>
          </a:bodyPr>
          <a:lstStyle>
            <a:lvl1pPr marL="457189" indent="-457189">
              <a:buFont typeface="Wingdings" charset="2"/>
              <a:buChar char="§"/>
              <a:defRPr sz="2667">
                <a:solidFill>
                  <a:srgbClr val="FFFFFF"/>
                </a:solidFill>
                <a:latin typeface="+mj-lt"/>
                <a:cs typeface="Arial"/>
              </a:defRPr>
            </a:lvl1pPr>
          </a:lstStyle>
          <a:p>
            <a:endParaRPr lang="en-US" dirty="0"/>
          </a:p>
        </p:txBody>
      </p:sp>
      <p:pic>
        <p:nvPicPr>
          <p:cNvPr id="4" name="Picture 3"/>
          <p:cNvPicPr>
            <a:picLocks noChangeAspect="1"/>
          </p:cNvPicPr>
          <p:nvPr userDrawn="1"/>
        </p:nvPicPr>
        <p:blipFill>
          <a:blip r:embed="rId3"/>
          <a:stretch>
            <a:fillRect/>
          </a:stretch>
        </p:blipFill>
        <p:spPr>
          <a:xfrm>
            <a:off x="609601" y="6091045"/>
            <a:ext cx="1530100" cy="323089"/>
          </a:xfrm>
          <a:prstGeom prst="rect">
            <a:avLst/>
          </a:prstGeom>
        </p:spPr>
      </p:pic>
    </p:spTree>
    <p:extLst>
      <p:ext uri="{BB962C8B-B14F-4D97-AF65-F5344CB8AC3E}">
        <p14:creationId xmlns:p14="http://schemas.microsoft.com/office/powerpoint/2010/main" val="1581014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DEF52-D8BD-6B46-BC2A-961605D467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1512E3-B2E2-2349-ADB1-93EFBC9C030D}"/>
              </a:ext>
            </a:extLst>
          </p:cNvPr>
          <p:cNvSpPr>
            <a:spLocks noGrp="1"/>
          </p:cNvSpPr>
          <p:nvPr>
            <p:ph type="title" hasCustomPrompt="1"/>
          </p:nvPr>
        </p:nvSpPr>
        <p:spPr>
          <a:xfrm>
            <a:off x="430427" y="411516"/>
            <a:ext cx="11209639" cy="894557"/>
          </a:xfrm>
        </p:spPr>
        <p:txBody>
          <a:bodyPr>
            <a:noAutofit/>
          </a:bodyPr>
          <a:lstStyle>
            <a:lvl1pPr algn="l">
              <a:defRPr sz="3200" b="1">
                <a:solidFill>
                  <a:schemeClr val="tx1"/>
                </a:solidFill>
              </a:defRPr>
            </a:lvl1pPr>
          </a:lstStyle>
          <a:p>
            <a:r>
              <a:rPr lang="en-US"/>
              <a:t>I AM A HEADER YOU CAN CENTRE ME TOO</a:t>
            </a:r>
          </a:p>
        </p:txBody>
      </p:sp>
      <p:sp>
        <p:nvSpPr>
          <p:cNvPr id="3" name="Content Placeholder 2">
            <a:extLst>
              <a:ext uri="{FF2B5EF4-FFF2-40B4-BE49-F238E27FC236}">
                <a16:creationId xmlns:a16="http://schemas.microsoft.com/office/drawing/2014/main" id="{D89CF3E2-80C7-8D4F-8F74-A0741EE928AA}"/>
              </a:ext>
            </a:extLst>
          </p:cNvPr>
          <p:cNvSpPr>
            <a:spLocks noGrp="1"/>
          </p:cNvSpPr>
          <p:nvPr>
            <p:ph idx="1"/>
          </p:nvPr>
        </p:nvSpPr>
        <p:spPr>
          <a:xfrm>
            <a:off x="430427" y="1717589"/>
            <a:ext cx="11209639" cy="4053016"/>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939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40E57A9E-6C12-5B47-ADF6-290819240DE8}"/>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7" name="Content Placeholder 2">
            <a:extLst>
              <a:ext uri="{FF2B5EF4-FFF2-40B4-BE49-F238E27FC236}">
                <a16:creationId xmlns:a16="http://schemas.microsoft.com/office/drawing/2014/main" id="{116884DE-526D-194B-BE56-4E938B6B6DCB}"/>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8" name="Content Placeholder 2">
            <a:extLst>
              <a:ext uri="{FF2B5EF4-FFF2-40B4-BE49-F238E27FC236}">
                <a16:creationId xmlns:a16="http://schemas.microsoft.com/office/drawing/2014/main" id="{6E0FFC92-D149-514B-B734-D2994AD22025}"/>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86F8BE1C-5B9A-CD48-9B53-FBED1E5B0881}"/>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63335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6" y="924195"/>
            <a:ext cx="10625506"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1948996"/>
            <a:ext cx="10625508"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3284339"/>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2756828"/>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229868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Title 1">
            <a:extLst>
              <a:ext uri="{FF2B5EF4-FFF2-40B4-BE49-F238E27FC236}">
                <a16:creationId xmlns:a16="http://schemas.microsoft.com/office/drawing/2014/main" id="{CC49B2FB-19D5-054A-A065-B3CA5B89813F}"/>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0" name="Content Placeholder 2">
            <a:extLst>
              <a:ext uri="{FF2B5EF4-FFF2-40B4-BE49-F238E27FC236}">
                <a16:creationId xmlns:a16="http://schemas.microsoft.com/office/drawing/2014/main" id="{9346EC3E-8AEF-674B-9706-479AE8B1B3F2}"/>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5393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649E0D90-41EB-3444-98DE-FDE8074F073B}"/>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73D6339C-C508-A342-AD60-9CFDDE17C237}"/>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651764F6-B18B-9C4A-AEE1-69397BA1E9E7}"/>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2601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Table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11" name="Text Placeholder 6">
            <a:extLst>
              <a:ext uri="{FF2B5EF4-FFF2-40B4-BE49-F238E27FC236}">
                <a16:creationId xmlns:a16="http://schemas.microsoft.com/office/drawing/2014/main" id="{8C8D3DE9-6464-374D-B195-FB7501D1E9EA}"/>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2784DAE1-2DF6-9C4B-AEC7-1AA882C913C7}"/>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BCF61C52-0702-824F-9152-54C0FC5C50F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6" name="Text Placeholder 6">
            <a:extLst>
              <a:ext uri="{FF2B5EF4-FFF2-40B4-BE49-F238E27FC236}">
                <a16:creationId xmlns:a16="http://schemas.microsoft.com/office/drawing/2014/main" id="{55067FFD-1B33-DE47-90CE-32D55457EDD6}"/>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21E3296B-BC37-544B-AACB-E7B14B1B1A9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927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CBD0C049-2906-E24D-BC76-6DE9C823F312}"/>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83200D54-580F-FC40-8C1D-9E423E85902A}"/>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714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4195378F-1B59-4C49-A46C-7E214E74292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8D2C899-F87B-454F-9865-DFAAB4B38A95}"/>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CC4C820-CAA5-B64E-869C-F69057E6DAFA}"/>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128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C13F5-C46A-F146-9F10-0413475D0FD2}"/>
              </a:ext>
            </a:extLst>
          </p:cNvPr>
          <p:cNvSpPr>
            <a:spLocks noGrp="1"/>
          </p:cNvSpPr>
          <p:nvPr>
            <p:ph type="title"/>
          </p:nvPr>
        </p:nvSpPr>
        <p:spPr>
          <a:xfrm>
            <a:off x="430427" y="255723"/>
            <a:ext cx="11312800" cy="879838"/>
          </a:xfrm>
          <a:prstGeom prst="rect">
            <a:avLst/>
          </a:prstGeom>
        </p:spPr>
        <p:txBody>
          <a:bodyPr vert="horz" lIns="91440" tIns="45720" rIns="91440" bIns="45720" rtlCol="0" anchor="ctr">
            <a:normAutofit/>
          </a:bodyPr>
          <a:lstStyle/>
          <a:p>
            <a:r>
              <a:rPr lang="en-US" dirty="0"/>
              <a:t>I AM A HEADER</a:t>
            </a:r>
          </a:p>
        </p:txBody>
      </p:sp>
      <p:sp>
        <p:nvSpPr>
          <p:cNvPr id="3" name="Text Placeholder 2">
            <a:extLst>
              <a:ext uri="{FF2B5EF4-FFF2-40B4-BE49-F238E27FC236}">
                <a16:creationId xmlns:a16="http://schemas.microsoft.com/office/drawing/2014/main" id="{543CDA6F-DB3B-1642-97E2-8FAFC8C8FE19}"/>
              </a:ext>
            </a:extLst>
          </p:cNvPr>
          <p:cNvSpPr>
            <a:spLocks noGrp="1"/>
          </p:cNvSpPr>
          <p:nvPr>
            <p:ph type="body" idx="1"/>
          </p:nvPr>
        </p:nvSpPr>
        <p:spPr>
          <a:xfrm>
            <a:off x="430427" y="1489230"/>
            <a:ext cx="11312800" cy="4458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64910F7-61D3-E144-A984-9CE90CA4CCC5}"/>
              </a:ext>
            </a:extLst>
          </p:cNvPr>
          <p:cNvSpPr>
            <a:spLocks noGrp="1"/>
          </p:cNvSpPr>
          <p:nvPr>
            <p:ph type="sldNum" sz="quarter" idx="4"/>
          </p:nvPr>
        </p:nvSpPr>
        <p:spPr>
          <a:xfrm>
            <a:off x="430427" y="6356350"/>
            <a:ext cx="976342" cy="365125"/>
          </a:xfrm>
          <a:prstGeom prst="rect">
            <a:avLst/>
          </a:prstGeom>
        </p:spPr>
        <p:txBody>
          <a:bodyPr vert="horz" lIns="91440" tIns="45720" rIns="91440" bIns="45720" rtlCol="0" anchor="ctr"/>
          <a:lstStyle>
            <a:lvl1pPr algn="l">
              <a:defRPr sz="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7E52358-FED6-D246-9C6E-AEC4ABAAD0D9}" type="slidenum">
              <a:rPr lang="en-US" smtClean="0"/>
              <a:pPr/>
              <a:t>‹#›</a:t>
            </a:fld>
            <a:endParaRPr lang="en-US"/>
          </a:p>
        </p:txBody>
      </p:sp>
    </p:spTree>
    <p:extLst>
      <p:ext uri="{BB962C8B-B14F-4D97-AF65-F5344CB8AC3E}">
        <p14:creationId xmlns:p14="http://schemas.microsoft.com/office/powerpoint/2010/main" val="981297281"/>
      </p:ext>
    </p:extLst>
  </p:cSld>
  <p:clrMap bg1="lt1" tx1="dk1" bg2="lt2" tx2="dk2" accent1="accent1" accent2="accent2" accent3="accent3" accent4="accent4" accent5="accent5" accent6="accent6" hlink="hlink" folHlink="folHlink"/>
  <p:sldLayoutIdLst>
    <p:sldLayoutId id="2147483745" r:id="rId1"/>
    <p:sldLayoutId id="2147483683" r:id="rId2"/>
    <p:sldLayoutId id="2147483732" r:id="rId3"/>
    <p:sldLayoutId id="2147483747" r:id="rId4"/>
    <p:sldLayoutId id="2147483685" r:id="rId5"/>
    <p:sldLayoutId id="2147483739" r:id="rId6"/>
    <p:sldLayoutId id="2147483741" r:id="rId7"/>
    <p:sldLayoutId id="2147483727" r:id="rId8"/>
    <p:sldLayoutId id="2147483742" r:id="rId9"/>
    <p:sldLayoutId id="2147483743" r:id="rId10"/>
    <p:sldLayoutId id="2147483686" r:id="rId11"/>
    <p:sldLayoutId id="2147483687" r:id="rId12"/>
    <p:sldLayoutId id="2147483688" r:id="rId13"/>
    <p:sldLayoutId id="2147483734" r:id="rId14"/>
    <p:sldLayoutId id="2147483735" r:id="rId15"/>
    <p:sldLayoutId id="2147483736" r:id="rId16"/>
    <p:sldLayoutId id="2147483748" r:id="rId17"/>
    <p:sldLayoutId id="2147483749" r:id="rId18"/>
    <p:sldLayoutId id="2147483750" r:id="rId19"/>
    <p:sldLayoutId id="2147483744" r:id="rId20"/>
    <p:sldLayoutId id="2147483728" r:id="rId21"/>
    <p:sldLayoutId id="2147483691" r:id="rId22"/>
    <p:sldLayoutId id="2147483738" r:id="rId23"/>
    <p:sldLayoutId id="2147483746" r:id="rId24"/>
    <p:sldLayoutId id="2147483751" r:id="rId25"/>
    <p:sldLayoutId id="2147483752" r:id="rId26"/>
    <p:sldLayoutId id="2147483753" r:id="rId27"/>
  </p:sldLayoutIdLst>
  <p:hf hdr="0" ftr="0" dt="0"/>
  <p:txStyles>
    <p:title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058A2B-D6FF-A340-AB7E-1E1646E9513E}"/>
              </a:ext>
            </a:extLst>
          </p:cNvPr>
          <p:cNvSpPr>
            <a:spLocks noGrp="1"/>
          </p:cNvSpPr>
          <p:nvPr>
            <p:ph type="sldNum" sz="quarter" idx="12"/>
          </p:nvPr>
        </p:nvSpPr>
        <p:spPr/>
        <p:txBody>
          <a:bodyPr/>
          <a:lstStyle/>
          <a:p>
            <a:fld id="{67E52358-FED6-D246-9C6E-AEC4ABAAD0D9}" type="slidenum">
              <a:rPr lang="en-US" smtClean="0"/>
              <a:t>1</a:t>
            </a:fld>
            <a:endParaRPr lang="en-US"/>
          </a:p>
        </p:txBody>
      </p:sp>
      <p:sp>
        <p:nvSpPr>
          <p:cNvPr id="4" name="Slide Number Placeholder 1">
            <a:extLst>
              <a:ext uri="{FF2B5EF4-FFF2-40B4-BE49-F238E27FC236}">
                <a16:creationId xmlns:a16="http://schemas.microsoft.com/office/drawing/2014/main" id="{A54D6ECA-06C0-4E13-9137-C088FDFDE965}"/>
              </a:ext>
            </a:extLst>
          </p:cNvPr>
          <p:cNvSpPr txBox="1">
            <a:spLocks/>
          </p:cNvSpPr>
          <p:nvPr/>
        </p:nvSpPr>
        <p:spPr>
          <a:xfrm>
            <a:off x="430427" y="6356350"/>
            <a:ext cx="976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E52358-FED6-D246-9C6E-AEC4ABAAD0D9}" type="slidenum">
              <a:rPr lang="en-US" smtClean="0"/>
              <a:pPr/>
              <a:t>1</a:t>
            </a:fld>
            <a:endParaRPr lang="en-US"/>
          </a:p>
        </p:txBody>
      </p:sp>
      <p:graphicFrame>
        <p:nvGraphicFramePr>
          <p:cNvPr id="5" name="Table 4">
            <a:extLst>
              <a:ext uri="{FF2B5EF4-FFF2-40B4-BE49-F238E27FC236}">
                <a16:creationId xmlns:a16="http://schemas.microsoft.com/office/drawing/2014/main" id="{A0784C1E-F6FC-4A44-A48C-3EBAAF52C673}"/>
              </a:ext>
            </a:extLst>
          </p:cNvPr>
          <p:cNvGraphicFramePr>
            <a:graphicFrameLocks noGrp="1"/>
          </p:cNvGraphicFramePr>
          <p:nvPr>
            <p:extLst>
              <p:ext uri="{D42A27DB-BD31-4B8C-83A1-F6EECF244321}">
                <p14:modId xmlns:p14="http://schemas.microsoft.com/office/powerpoint/2010/main" val="1617033302"/>
              </p:ext>
            </p:extLst>
          </p:nvPr>
        </p:nvGraphicFramePr>
        <p:xfrm>
          <a:off x="0" y="5330166"/>
          <a:ext cx="12192000" cy="762000"/>
        </p:xfrm>
        <a:graphic>
          <a:graphicData uri="http://schemas.openxmlformats.org/drawingml/2006/table">
            <a:tbl>
              <a:tblPr firstRow="1" bandRow="1">
                <a:tableStyleId>{9DCAF9ED-07DC-4A11-8D7F-57B35C25682E}</a:tableStyleId>
              </a:tblPr>
              <a:tblGrid>
                <a:gridCol w="4908884">
                  <a:extLst>
                    <a:ext uri="{9D8B030D-6E8A-4147-A177-3AD203B41FA5}">
                      <a16:colId xmlns:a16="http://schemas.microsoft.com/office/drawing/2014/main" val="4215994072"/>
                    </a:ext>
                  </a:extLst>
                </a:gridCol>
                <a:gridCol w="7283116">
                  <a:extLst>
                    <a:ext uri="{9D8B030D-6E8A-4147-A177-3AD203B41FA5}">
                      <a16:colId xmlns:a16="http://schemas.microsoft.com/office/drawing/2014/main" val="328687228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i="1" dirty="0">
                          <a:solidFill>
                            <a:schemeClr val="tx1"/>
                          </a:solidFill>
                          <a:latin typeface="Calibri Light" panose="020F0302020204030204" pitchFamily="34" charset="0"/>
                          <a:cs typeface="Calibri Light" panose="020F0302020204030204" pitchFamily="34" charset="0"/>
                        </a:rPr>
                        <a:t>Mike Kljucaric</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b="0" i="1" dirty="0">
                        <a:solidFill>
                          <a:schemeClr val="bg1"/>
                        </a:solidFill>
                        <a:latin typeface="Calibri Light" panose="020F0302020204030204" pitchFamily="34" charset="0"/>
                        <a:cs typeface="Calibri Light" panose="020F0302020204030204" pitchFamily="34"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4169439363"/>
                  </a:ext>
                </a:extLst>
              </a:tr>
            </a:tbl>
          </a:graphicData>
        </a:graphic>
      </p:graphicFrame>
    </p:spTree>
    <p:extLst>
      <p:ext uri="{BB962C8B-B14F-4D97-AF65-F5344CB8AC3E}">
        <p14:creationId xmlns:p14="http://schemas.microsoft.com/office/powerpoint/2010/main" val="2428461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489805-D361-452C-831E-285AE6833B79}"/>
              </a:ext>
            </a:extLst>
          </p:cNvPr>
          <p:cNvSpPr>
            <a:spLocks noGrp="1"/>
          </p:cNvSpPr>
          <p:nvPr>
            <p:ph type="sldNum" sz="quarter" idx="12"/>
          </p:nvPr>
        </p:nvSpPr>
        <p:spPr/>
        <p:txBody>
          <a:bodyPr/>
          <a:lstStyle/>
          <a:p>
            <a:fld id="{67E52358-FED6-D246-9C6E-AEC4ABAAD0D9}" type="slidenum">
              <a:rPr lang="en-US" smtClean="0"/>
              <a:t>10</a:t>
            </a:fld>
            <a:endParaRPr lang="en-US"/>
          </a:p>
        </p:txBody>
      </p:sp>
      <p:sp>
        <p:nvSpPr>
          <p:cNvPr id="4" name="Slide Number Placeholder 1">
            <a:extLst>
              <a:ext uri="{FF2B5EF4-FFF2-40B4-BE49-F238E27FC236}">
                <a16:creationId xmlns:a16="http://schemas.microsoft.com/office/drawing/2014/main" id="{E9247CCE-7016-45A0-966A-38F33474F1BF}"/>
              </a:ext>
            </a:extLst>
          </p:cNvPr>
          <p:cNvSpPr txBox="1">
            <a:spLocks/>
          </p:cNvSpPr>
          <p:nvPr/>
        </p:nvSpPr>
        <p:spPr>
          <a:xfrm>
            <a:off x="430427" y="6356350"/>
            <a:ext cx="976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E52358-FED6-D246-9C6E-AEC4ABAAD0D9}" type="slidenum">
              <a:rPr lang="en-US" smtClean="0"/>
              <a:pPr/>
              <a:t>10</a:t>
            </a:fld>
            <a:endParaRPr lang="en-US"/>
          </a:p>
        </p:txBody>
      </p:sp>
      <p:sp>
        <p:nvSpPr>
          <p:cNvPr id="6" name="TextBox 5">
            <a:extLst>
              <a:ext uri="{FF2B5EF4-FFF2-40B4-BE49-F238E27FC236}">
                <a16:creationId xmlns:a16="http://schemas.microsoft.com/office/drawing/2014/main" id="{6CA62B4C-236D-49DE-A386-4A672B0FEC50}"/>
              </a:ext>
            </a:extLst>
          </p:cNvPr>
          <p:cNvSpPr txBox="1"/>
          <p:nvPr/>
        </p:nvSpPr>
        <p:spPr>
          <a:xfrm>
            <a:off x="2916571" y="1015068"/>
            <a:ext cx="6358855" cy="584775"/>
          </a:xfrm>
          <a:prstGeom prst="rect">
            <a:avLst/>
          </a:prstGeom>
          <a:noFill/>
        </p:spPr>
        <p:txBody>
          <a:bodyPr wrap="square" rtlCol="0">
            <a:spAutoFit/>
          </a:bodyPr>
          <a:lstStyle/>
          <a:p>
            <a:pPr algn="ctr"/>
            <a:r>
              <a:rPr lang="en-US" sz="3200" dirty="0"/>
              <a:t>Who Benefits?</a:t>
            </a:r>
          </a:p>
        </p:txBody>
      </p:sp>
      <p:sp>
        <p:nvSpPr>
          <p:cNvPr id="7" name="Content Placeholder 2">
            <a:extLst>
              <a:ext uri="{FF2B5EF4-FFF2-40B4-BE49-F238E27FC236}">
                <a16:creationId xmlns:a16="http://schemas.microsoft.com/office/drawing/2014/main" id="{306F01BE-DBF8-4ADB-8BA6-407DE747F816}"/>
              </a:ext>
            </a:extLst>
          </p:cNvPr>
          <p:cNvSpPr txBox="1">
            <a:spLocks/>
          </p:cNvSpPr>
          <p:nvPr/>
        </p:nvSpPr>
        <p:spPr>
          <a:xfrm>
            <a:off x="609600" y="1831930"/>
            <a:ext cx="11582400" cy="4320784"/>
          </a:xfrm>
          <a:prstGeom prst="rect">
            <a:avLst/>
          </a:prstGeom>
        </p:spPr>
        <p:txBody>
          <a:bodyPr rIns="54864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Light" panose="020F0302020204030204" pitchFamily="34" charset="0"/>
                <a:cs typeface="Calibri Light" panose="020F0302020204030204" pitchFamily="34" charset="0"/>
              </a:rPr>
              <a:t>Customers who…</a:t>
            </a:r>
          </a:p>
          <a:p>
            <a:pPr lvl="1"/>
            <a:r>
              <a:rPr lang="en-US" dirty="0">
                <a:latin typeface="Calibri Light" panose="020F0302020204030204" pitchFamily="34" charset="0"/>
                <a:cs typeface="Calibri Light" panose="020F0302020204030204" pitchFamily="34" charset="0"/>
              </a:rPr>
              <a:t>Work remotely</a:t>
            </a:r>
          </a:p>
          <a:p>
            <a:pPr lvl="1"/>
            <a:r>
              <a:rPr lang="en-US" dirty="0">
                <a:latin typeface="Calibri Light" panose="020F0302020204030204" pitchFamily="34" charset="0"/>
                <a:cs typeface="Calibri Light" panose="020F0302020204030204" pitchFamily="34" charset="0"/>
              </a:rPr>
              <a:t>Need for centralized control</a:t>
            </a:r>
          </a:p>
          <a:p>
            <a:pPr lvl="1"/>
            <a:r>
              <a:rPr lang="en-US" dirty="0">
                <a:latin typeface="Calibri Light" panose="020F0302020204030204" pitchFamily="34" charset="0"/>
                <a:cs typeface="Calibri Light" panose="020F0302020204030204" pitchFamily="34" charset="0"/>
              </a:rPr>
              <a:t>Require specialized custom control panels</a:t>
            </a:r>
          </a:p>
          <a:p>
            <a:pPr lvl="1"/>
            <a:r>
              <a:rPr lang="en-US" dirty="0">
                <a:latin typeface="Calibri Light" panose="020F0302020204030204" pitchFamily="34" charset="0"/>
                <a:cs typeface="Calibri Light" panose="020F0302020204030204" pitchFamily="34" charset="0"/>
              </a:rPr>
              <a:t>Purchase Ross products (Graphite, Carbonite Ultra)</a:t>
            </a:r>
          </a:p>
          <a:p>
            <a:pPr marL="457200" lvl="1" indent="0">
              <a:buNone/>
            </a:pPr>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We do! </a:t>
            </a:r>
          </a:p>
          <a:p>
            <a:pPr lvl="1"/>
            <a:r>
              <a:rPr lang="en-US" dirty="0">
                <a:latin typeface="Calibri Light" panose="020F0302020204030204" pitchFamily="34" charset="0"/>
                <a:cs typeface="Calibri Light" panose="020F0302020204030204" pitchFamily="34" charset="0"/>
              </a:rPr>
              <a:t>Brand unity</a:t>
            </a:r>
          </a:p>
          <a:p>
            <a:pPr lvl="1"/>
            <a:r>
              <a:rPr lang="en-US" dirty="0">
                <a:latin typeface="Calibri Light" panose="020F0302020204030204" pitchFamily="34" charset="0"/>
                <a:cs typeface="Calibri Light" panose="020F0302020204030204" pitchFamily="34" charset="0"/>
              </a:rPr>
              <a:t>Part of complete solution</a:t>
            </a: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7971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500"/>
                                        <p:tgtEl>
                                          <p:spTgt spid="7">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00A505-A3E1-4306-BE64-5FA1C1DEB51E}"/>
              </a:ext>
            </a:extLst>
          </p:cNvPr>
          <p:cNvSpPr txBox="1">
            <a:spLocks/>
          </p:cNvSpPr>
          <p:nvPr/>
        </p:nvSpPr>
        <p:spPr>
          <a:xfrm>
            <a:off x="914400" y="4120707"/>
            <a:ext cx="10363200" cy="145494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defRPr/>
            </a:pPr>
            <a:r>
              <a:rPr lang="en-US" sz="4267" dirty="0">
                <a:solidFill>
                  <a:srgbClr val="FFC000"/>
                </a:solidFill>
                <a:latin typeface="Calibri Light" panose="020F0302020204030204" pitchFamily="34" charset="0"/>
                <a:cs typeface="Calibri Light" panose="020F0302020204030204" pitchFamily="34" charset="0"/>
              </a:rPr>
              <a:t>PIERO Integration with Mira+</a:t>
            </a:r>
          </a:p>
        </p:txBody>
      </p:sp>
      <p:pic>
        <p:nvPicPr>
          <p:cNvPr id="4" name="Picture 3">
            <a:extLst>
              <a:ext uri="{FF2B5EF4-FFF2-40B4-BE49-F238E27FC236}">
                <a16:creationId xmlns:a16="http://schemas.microsoft.com/office/drawing/2014/main" id="{20BEA086-A5B2-4C0E-9EB4-F5AC27D197C4}"/>
              </a:ext>
            </a:extLst>
          </p:cNvPr>
          <p:cNvPicPr>
            <a:picLocks noChangeAspect="1"/>
          </p:cNvPicPr>
          <p:nvPr/>
        </p:nvPicPr>
        <p:blipFill>
          <a:blip r:embed="rId3">
            <a:alphaModFix amt="0"/>
          </a:blip>
          <a:stretch>
            <a:fillRect/>
          </a:stretch>
        </p:blipFill>
        <p:spPr>
          <a:xfrm>
            <a:off x="2710682" y="6883292"/>
            <a:ext cx="6770637" cy="556768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D99367FA-D676-4B54-8658-785D2DDDA555}"/>
              </a:ext>
            </a:extLst>
          </p:cNvPr>
          <p:cNvPicPr>
            <a:picLocks noChangeAspect="1"/>
          </p:cNvPicPr>
          <p:nvPr/>
        </p:nvPicPr>
        <p:blipFill>
          <a:blip r:embed="rId4"/>
          <a:stretch>
            <a:fillRect/>
          </a:stretch>
        </p:blipFill>
        <p:spPr>
          <a:xfrm>
            <a:off x="914400" y="2221990"/>
            <a:ext cx="4578105" cy="1207010"/>
          </a:xfrm>
          <a:prstGeom prst="rect">
            <a:avLst/>
          </a:prstGeom>
        </p:spPr>
      </p:pic>
      <p:sp>
        <p:nvSpPr>
          <p:cNvPr id="8" name="Cross 7">
            <a:extLst>
              <a:ext uri="{FF2B5EF4-FFF2-40B4-BE49-F238E27FC236}">
                <a16:creationId xmlns:a16="http://schemas.microsoft.com/office/drawing/2014/main" id="{035C2190-FB7A-4898-BB15-BE82EFEE5A4F}"/>
              </a:ext>
            </a:extLst>
          </p:cNvPr>
          <p:cNvSpPr/>
          <p:nvPr/>
        </p:nvSpPr>
        <p:spPr>
          <a:xfrm>
            <a:off x="6096000" y="2392678"/>
            <a:ext cx="836578" cy="865634"/>
          </a:xfrm>
          <a:prstGeom prst="plus">
            <a:avLst>
              <a:gd name="adj" fmla="val 42442"/>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2F857E19-90F4-44E0-B77A-9D5E51B07420}"/>
              </a:ext>
            </a:extLst>
          </p:cNvPr>
          <p:cNvPicPr>
            <a:picLocks noChangeAspect="1"/>
          </p:cNvPicPr>
          <p:nvPr/>
        </p:nvPicPr>
        <p:blipFill>
          <a:blip r:embed="rId3"/>
          <a:srcRect/>
          <a:stretch/>
        </p:blipFill>
        <p:spPr>
          <a:xfrm>
            <a:off x="7688185" y="1738956"/>
            <a:ext cx="2642590" cy="2173077"/>
          </a:xfrm>
          <a:prstGeom prst="rect">
            <a:avLst/>
          </a:prstGeom>
        </p:spPr>
      </p:pic>
    </p:spTree>
    <p:extLst>
      <p:ext uri="{BB962C8B-B14F-4D97-AF65-F5344CB8AC3E}">
        <p14:creationId xmlns:p14="http://schemas.microsoft.com/office/powerpoint/2010/main" val="254556581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E25AB34-0606-41CC-9718-D0614874E23B}"/>
              </a:ext>
            </a:extLst>
          </p:cNvPr>
          <p:cNvSpPr txBox="1">
            <a:spLocks/>
          </p:cNvSpPr>
          <p:nvPr/>
        </p:nvSpPr>
        <p:spPr>
          <a:xfrm>
            <a:off x="609600" y="1169199"/>
            <a:ext cx="11582400" cy="4320784"/>
          </a:xfrm>
          <a:prstGeom prst="rect">
            <a:avLst/>
          </a:prstGeom>
        </p:spPr>
        <p:txBody>
          <a:bodyPr rIns="54864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Problem: Manually-intensive workflow between PIERO and replay systems</a:t>
            </a:r>
          </a:p>
          <a:p>
            <a:pPr marL="0" indent="0">
              <a:buNone/>
            </a:pPr>
            <a:endParaRPr lang="en-US"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p:txBody>
      </p:sp>
      <p:sp>
        <p:nvSpPr>
          <p:cNvPr id="3" name="Title 1">
            <a:extLst>
              <a:ext uri="{FF2B5EF4-FFF2-40B4-BE49-F238E27FC236}">
                <a16:creationId xmlns:a16="http://schemas.microsoft.com/office/drawing/2014/main" id="{6B2CD238-FDE1-486D-AC11-BEDCF9C2B200}"/>
              </a:ext>
            </a:extLst>
          </p:cNvPr>
          <p:cNvSpPr txBox="1">
            <a:spLocks/>
          </p:cNvSpPr>
          <p:nvPr/>
        </p:nvSpPr>
        <p:spPr>
          <a:xfrm>
            <a:off x="8318513" y="224943"/>
            <a:ext cx="4437283"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300" dirty="0">
                <a:latin typeface="Calibri Light" panose="020F0302020204030204" pitchFamily="34" charset="0"/>
                <a:cs typeface="Calibri Light" panose="020F0302020204030204" pitchFamily="34" charset="0"/>
              </a:rPr>
              <a:t>PIERO Integration with Mira+</a:t>
            </a:r>
          </a:p>
        </p:txBody>
      </p:sp>
    </p:spTree>
    <p:extLst>
      <p:ext uri="{BB962C8B-B14F-4D97-AF65-F5344CB8AC3E}">
        <p14:creationId xmlns:p14="http://schemas.microsoft.com/office/powerpoint/2010/main" val="123945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F7B943-305D-48A8-B66B-C676A41C5303}"/>
              </a:ext>
            </a:extLst>
          </p:cNvPr>
          <p:cNvSpPr>
            <a:spLocks noGrp="1"/>
          </p:cNvSpPr>
          <p:nvPr>
            <p:ph type="sldNum" sz="quarter" idx="12"/>
          </p:nvPr>
        </p:nvSpPr>
        <p:spPr/>
        <p:txBody>
          <a:bodyPr/>
          <a:lstStyle/>
          <a:p>
            <a:fld id="{67E52358-FED6-D246-9C6E-AEC4ABAAD0D9}" type="slidenum">
              <a:rPr lang="en-US" smtClean="0"/>
              <a:t>13</a:t>
            </a:fld>
            <a:endParaRPr lang="en-US"/>
          </a:p>
        </p:txBody>
      </p:sp>
      <p:sp>
        <p:nvSpPr>
          <p:cNvPr id="3" name="TextBox 2">
            <a:extLst>
              <a:ext uri="{FF2B5EF4-FFF2-40B4-BE49-F238E27FC236}">
                <a16:creationId xmlns:a16="http://schemas.microsoft.com/office/drawing/2014/main" id="{69DF467D-BC1E-468B-8749-061EC22F8365}"/>
              </a:ext>
            </a:extLst>
          </p:cNvPr>
          <p:cNvSpPr txBox="1"/>
          <p:nvPr/>
        </p:nvSpPr>
        <p:spPr>
          <a:xfrm>
            <a:off x="1233182" y="1140903"/>
            <a:ext cx="9110444" cy="3964162"/>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en-US" sz="2800" dirty="0">
                <a:latin typeface="Calibri Light" panose="020F0302020204030204" pitchFamily="34" charset="0"/>
                <a:cs typeface="Calibri Light" panose="020F0302020204030204" pitchFamily="34" charset="0"/>
              </a:rPr>
              <a:t>PIERO operator gets clip from replay operator </a:t>
            </a:r>
          </a:p>
          <a:p>
            <a:pPr marL="228600" indent="-228600">
              <a:lnSpc>
                <a:spcPct val="90000"/>
              </a:lnSpc>
              <a:spcBef>
                <a:spcPts val="1000"/>
              </a:spcBef>
              <a:buFont typeface="Arial" panose="020B0604020202020204" pitchFamily="34" charset="0"/>
              <a:buChar char="•"/>
            </a:pPr>
            <a:r>
              <a:rPr lang="en-US" sz="2800" dirty="0">
                <a:latin typeface="Calibri Light" panose="020F0302020204030204" pitchFamily="34" charset="0"/>
                <a:cs typeface="Calibri Light" panose="020F0302020204030204" pitchFamily="34" charset="0"/>
              </a:rPr>
              <a:t>PIERO renders graphics over clip for analysis</a:t>
            </a:r>
          </a:p>
          <a:p>
            <a:pPr marL="228600" indent="-228600">
              <a:lnSpc>
                <a:spcPct val="90000"/>
              </a:lnSpc>
              <a:spcBef>
                <a:spcPts val="1000"/>
              </a:spcBef>
              <a:buFont typeface="Arial" panose="020B0604020202020204" pitchFamily="34" charset="0"/>
              <a:buChar char="•"/>
            </a:pPr>
            <a:r>
              <a:rPr lang="en-US" sz="2800" dirty="0">
                <a:latin typeface="Calibri Light" panose="020F0302020204030204" pitchFamily="34" charset="0"/>
                <a:cs typeface="Calibri Light" panose="020F0302020204030204" pitchFamily="34" charset="0"/>
              </a:rPr>
              <a:t>Final “playthrough” of PIERO is recorded in real-time into replay system</a:t>
            </a:r>
          </a:p>
          <a:p>
            <a:pPr marL="228600" indent="-228600">
              <a:lnSpc>
                <a:spcPct val="90000"/>
              </a:lnSpc>
              <a:spcBef>
                <a:spcPts val="1000"/>
              </a:spcBef>
              <a:buFont typeface="Arial" panose="020B0604020202020204" pitchFamily="34" charset="0"/>
              <a:buChar char="•"/>
            </a:pPr>
            <a:r>
              <a:rPr lang="en-US" sz="2800" dirty="0">
                <a:latin typeface="Calibri Light" panose="020F0302020204030204" pitchFamily="34" charset="0"/>
                <a:cs typeface="Calibri Light" panose="020F0302020204030204" pitchFamily="34" charset="0"/>
              </a:rPr>
              <a:t>Replay operator finds, trims, saves playthrough from PIERO</a:t>
            </a:r>
          </a:p>
          <a:p>
            <a:pPr marL="228600" indent="-228600">
              <a:lnSpc>
                <a:spcPct val="90000"/>
              </a:lnSpc>
              <a:spcBef>
                <a:spcPts val="1000"/>
              </a:spcBef>
              <a:buFont typeface="Arial" panose="020B0604020202020204" pitchFamily="34" charset="0"/>
              <a:buChar char="•"/>
            </a:pPr>
            <a:r>
              <a:rPr lang="en-US" sz="2800" dirty="0">
                <a:latin typeface="Calibri Light" panose="020F0302020204030204" pitchFamily="34" charset="0"/>
                <a:cs typeface="Calibri Light" panose="020F0302020204030204" pitchFamily="34" charset="0"/>
              </a:rPr>
              <a:t>Cumbersome, time-consuming, manually-intensive</a:t>
            </a:r>
          </a:p>
          <a:p>
            <a:pPr marL="228600" indent="-228600">
              <a:lnSpc>
                <a:spcPct val="90000"/>
              </a:lnSpc>
              <a:spcBef>
                <a:spcPts val="1000"/>
              </a:spcBef>
              <a:buFont typeface="Arial" panose="020B0604020202020204" pitchFamily="34" charset="0"/>
              <a:buChar char="•"/>
            </a:pPr>
            <a:r>
              <a:rPr lang="en-US" sz="2800" dirty="0">
                <a:latin typeface="Calibri Light" panose="020F0302020204030204" pitchFamily="34" charset="0"/>
                <a:cs typeface="Calibri Light" panose="020F0302020204030204" pitchFamily="34" charset="0"/>
              </a:rPr>
              <a:t>Requires attention of two busy operators</a:t>
            </a:r>
          </a:p>
          <a:p>
            <a:pPr marL="228600" indent="-228600">
              <a:lnSpc>
                <a:spcPct val="90000"/>
              </a:lnSpc>
              <a:spcBef>
                <a:spcPts val="1000"/>
              </a:spcBef>
              <a:buFont typeface="Arial" panose="020B0604020202020204" pitchFamily="34" charset="0"/>
              <a:buChar char="•"/>
            </a:pPr>
            <a:endParaRPr lang="en-US" sz="2800"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4516FF79-1EF8-4859-BE9A-C5311E6A4685}"/>
              </a:ext>
            </a:extLst>
          </p:cNvPr>
          <p:cNvSpPr txBox="1"/>
          <p:nvPr/>
        </p:nvSpPr>
        <p:spPr>
          <a:xfrm>
            <a:off x="4519083" y="251670"/>
            <a:ext cx="8433517" cy="723275"/>
          </a:xfrm>
          <a:prstGeom prst="rect">
            <a:avLst/>
          </a:prstGeom>
          <a:noFill/>
        </p:spPr>
        <p:txBody>
          <a:bodyPr wrap="square" rtlCol="0">
            <a:spAutoFit/>
          </a:bodyPr>
          <a:lstStyle/>
          <a:p>
            <a:r>
              <a:rPr lang="en-US" sz="2300" dirty="0">
                <a:latin typeface="Calibri Light" panose="020F0302020204030204" pitchFamily="34" charset="0"/>
                <a:cs typeface="Calibri Light" panose="020F0302020204030204" pitchFamily="34" charset="0"/>
              </a:rPr>
              <a:t>Obstacles of Current Workflow Between PIERO, Replay Systems </a:t>
            </a:r>
          </a:p>
          <a:p>
            <a:endParaRPr lang="en-US" dirty="0"/>
          </a:p>
        </p:txBody>
      </p:sp>
    </p:spTree>
    <p:extLst>
      <p:ext uri="{BB962C8B-B14F-4D97-AF65-F5344CB8AC3E}">
        <p14:creationId xmlns:p14="http://schemas.microsoft.com/office/powerpoint/2010/main" val="354281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1FBF9A6-1FF1-444D-9139-A3423DA1B024}"/>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ADAB1384-94B6-40C3-B73C-8FB241C01E88}"/>
              </a:ext>
            </a:extLst>
          </p:cNvPr>
          <p:cNvSpPr txBox="1">
            <a:spLocks/>
          </p:cNvSpPr>
          <p:nvPr/>
        </p:nvSpPr>
        <p:spPr>
          <a:xfrm>
            <a:off x="6256680" y="207722"/>
            <a:ext cx="6110200" cy="729812"/>
          </a:xfrm>
          <a:prstGeom prst="rect">
            <a:avLst/>
          </a:prstGeom>
        </p:spPr>
        <p:txBody>
          <a:bodyP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latin typeface="Calibri Light" panose="020F0302020204030204" pitchFamily="34" charset="0"/>
                <a:cs typeface="Calibri Light" panose="020F0302020204030204" pitchFamily="34" charset="0"/>
              </a:rPr>
              <a:t>Solution: PIERO Integration with Mira+</a:t>
            </a:r>
          </a:p>
        </p:txBody>
      </p:sp>
      <p:sp>
        <p:nvSpPr>
          <p:cNvPr id="15" name="Content Placeholder 2">
            <a:extLst>
              <a:ext uri="{FF2B5EF4-FFF2-40B4-BE49-F238E27FC236}">
                <a16:creationId xmlns:a16="http://schemas.microsoft.com/office/drawing/2014/main" id="{21194CCC-BE4F-4A1D-A79B-ED8B0821E0C9}"/>
              </a:ext>
            </a:extLst>
          </p:cNvPr>
          <p:cNvSpPr txBox="1">
            <a:spLocks/>
          </p:cNvSpPr>
          <p:nvPr/>
        </p:nvSpPr>
        <p:spPr>
          <a:xfrm>
            <a:off x="609600" y="927159"/>
            <a:ext cx="11582400" cy="876860"/>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endParaRPr lang="en-US" dirty="0">
              <a:latin typeface="Calibri Light" panose="020F0302020204030204" pitchFamily="34" charset="0"/>
              <a:cs typeface="Calibri Light" panose="020F0302020204030204" pitchFamily="34" charset="0"/>
            </a:endParaRPr>
          </a:p>
        </p:txBody>
      </p:sp>
      <p:pic>
        <p:nvPicPr>
          <p:cNvPr id="3" name="Picture 2" descr="A close up of a computer&#10;&#10;Description automatically generated">
            <a:extLst>
              <a:ext uri="{FF2B5EF4-FFF2-40B4-BE49-F238E27FC236}">
                <a16:creationId xmlns:a16="http://schemas.microsoft.com/office/drawing/2014/main" id="{522A1B04-137B-46E7-A440-763E13277703}"/>
              </a:ext>
            </a:extLst>
          </p:cNvPr>
          <p:cNvPicPr>
            <a:picLocks noChangeAspect="1"/>
          </p:cNvPicPr>
          <p:nvPr/>
        </p:nvPicPr>
        <p:blipFill rotWithShape="1">
          <a:blip r:embed="rId2"/>
          <a:srcRect l="2986"/>
          <a:stretch/>
        </p:blipFill>
        <p:spPr>
          <a:xfrm>
            <a:off x="230819" y="990600"/>
            <a:ext cx="11828014" cy="4876800"/>
          </a:xfrm>
          <a:prstGeom prst="rect">
            <a:avLst/>
          </a:prstGeom>
        </p:spPr>
      </p:pic>
      <p:sp>
        <p:nvSpPr>
          <p:cNvPr id="2" name="TextBox 1">
            <a:extLst>
              <a:ext uri="{FF2B5EF4-FFF2-40B4-BE49-F238E27FC236}">
                <a16:creationId xmlns:a16="http://schemas.microsoft.com/office/drawing/2014/main" id="{039610FA-813F-4739-910A-0E02BD4E0A70}"/>
              </a:ext>
            </a:extLst>
          </p:cNvPr>
          <p:cNvSpPr txBox="1"/>
          <p:nvPr/>
        </p:nvSpPr>
        <p:spPr>
          <a:xfrm>
            <a:off x="4085439" y="927159"/>
            <a:ext cx="5226341" cy="646331"/>
          </a:xfrm>
          <a:prstGeom prst="rect">
            <a:avLst/>
          </a:prstGeom>
          <a:noFill/>
        </p:spPr>
        <p:txBody>
          <a:bodyPr wrap="square" rtlCol="0">
            <a:spAutoFit/>
          </a:bodyPr>
          <a:lstStyle/>
          <a:p>
            <a:r>
              <a:rPr lang="en-US" dirty="0"/>
              <a:t>8-Channel Mira+ | 4-In 2-Out replay</a:t>
            </a:r>
          </a:p>
          <a:p>
            <a:r>
              <a:rPr lang="en-US" dirty="0"/>
              <a:t>PIERO uses 2 channels | 1-in 1-out </a:t>
            </a:r>
          </a:p>
        </p:txBody>
      </p:sp>
    </p:spTree>
    <p:extLst>
      <p:ext uri="{BB962C8B-B14F-4D97-AF65-F5344CB8AC3E}">
        <p14:creationId xmlns:p14="http://schemas.microsoft.com/office/powerpoint/2010/main" val="369793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1FBF9A6-1FF1-444D-9139-A3423DA1B024}"/>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ADAB1384-94B6-40C3-B73C-8FB241C01E88}"/>
              </a:ext>
            </a:extLst>
          </p:cNvPr>
          <p:cNvSpPr txBox="1">
            <a:spLocks/>
          </p:cNvSpPr>
          <p:nvPr/>
        </p:nvSpPr>
        <p:spPr>
          <a:xfrm>
            <a:off x="8196044" y="190255"/>
            <a:ext cx="3593503" cy="729812"/>
          </a:xfrm>
          <a:prstGeom prst="rect">
            <a:avLst/>
          </a:prstGeom>
        </p:spPr>
        <p:txBody>
          <a:bodyP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latin typeface="Calibri Light" panose="020F0302020204030204" pitchFamily="34" charset="0"/>
                <a:cs typeface="Calibri Light" panose="020F0302020204030204" pitchFamily="34" charset="0"/>
              </a:rPr>
              <a:t>PIERO Integration with Mira+</a:t>
            </a:r>
          </a:p>
        </p:txBody>
      </p:sp>
      <p:sp>
        <p:nvSpPr>
          <p:cNvPr id="15" name="Content Placeholder 2">
            <a:extLst>
              <a:ext uri="{FF2B5EF4-FFF2-40B4-BE49-F238E27FC236}">
                <a16:creationId xmlns:a16="http://schemas.microsoft.com/office/drawing/2014/main" id="{21194CCC-BE4F-4A1D-A79B-ED8B0821E0C9}"/>
              </a:ext>
            </a:extLst>
          </p:cNvPr>
          <p:cNvSpPr txBox="1">
            <a:spLocks/>
          </p:cNvSpPr>
          <p:nvPr/>
        </p:nvSpPr>
        <p:spPr>
          <a:xfrm>
            <a:off x="609600" y="927159"/>
            <a:ext cx="11582400" cy="876860"/>
          </a:xfrm>
          <a:prstGeom prst="rect">
            <a:avLst/>
          </a:prstGeom>
        </p:spPr>
        <p:txBody>
          <a:bodyPr rIns="54864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dirty="0">
                <a:latin typeface="Calibri Light" panose="020F0302020204030204" pitchFamily="34" charset="0"/>
                <a:cs typeface="Calibri Light" panose="020F0302020204030204" pitchFamily="34" charset="0"/>
              </a:rPr>
              <a:t>PIERO can access clips that have been saved in the Mira Replay application</a:t>
            </a:r>
          </a:p>
        </p:txBody>
      </p:sp>
      <p:pic>
        <p:nvPicPr>
          <p:cNvPr id="5" name="Picture 4">
            <a:extLst>
              <a:ext uri="{FF2B5EF4-FFF2-40B4-BE49-F238E27FC236}">
                <a16:creationId xmlns:a16="http://schemas.microsoft.com/office/drawing/2014/main" id="{65D5FBCA-FEE0-42EF-8F7A-D46E9AA4095D}"/>
              </a:ext>
            </a:extLst>
          </p:cNvPr>
          <p:cNvPicPr>
            <a:picLocks noChangeAspect="1"/>
          </p:cNvPicPr>
          <p:nvPr/>
        </p:nvPicPr>
        <p:blipFill>
          <a:blip r:embed="rId2"/>
          <a:srcRect/>
          <a:stretch/>
        </p:blipFill>
        <p:spPr>
          <a:xfrm>
            <a:off x="2061591" y="1783080"/>
            <a:ext cx="7830499" cy="4404656"/>
          </a:xfrm>
          <a:prstGeom prst="rect">
            <a:avLst/>
          </a:prstGeom>
        </p:spPr>
      </p:pic>
    </p:spTree>
    <p:extLst>
      <p:ext uri="{BB962C8B-B14F-4D97-AF65-F5344CB8AC3E}">
        <p14:creationId xmlns:p14="http://schemas.microsoft.com/office/powerpoint/2010/main" val="346786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1FBF9A6-1FF1-444D-9139-A3423DA1B024}"/>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ADAB1384-94B6-40C3-B73C-8FB241C01E88}"/>
              </a:ext>
            </a:extLst>
          </p:cNvPr>
          <p:cNvSpPr txBox="1">
            <a:spLocks/>
          </p:cNvSpPr>
          <p:nvPr/>
        </p:nvSpPr>
        <p:spPr>
          <a:xfrm>
            <a:off x="8112154" y="190255"/>
            <a:ext cx="3677393" cy="729812"/>
          </a:xfrm>
          <a:prstGeom prst="rect">
            <a:avLst/>
          </a:prstGeom>
        </p:spPr>
        <p:txBody>
          <a:bodyP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latin typeface="Calibri Light" panose="020F0302020204030204" pitchFamily="34" charset="0"/>
                <a:cs typeface="Calibri Light" panose="020F0302020204030204" pitchFamily="34" charset="0"/>
              </a:rPr>
              <a:t>PIERO Integration with Mira+</a:t>
            </a:r>
          </a:p>
        </p:txBody>
      </p:sp>
      <p:sp>
        <p:nvSpPr>
          <p:cNvPr id="15" name="Content Placeholder 2">
            <a:extLst>
              <a:ext uri="{FF2B5EF4-FFF2-40B4-BE49-F238E27FC236}">
                <a16:creationId xmlns:a16="http://schemas.microsoft.com/office/drawing/2014/main" id="{21194CCC-BE4F-4A1D-A79B-ED8B0821E0C9}"/>
              </a:ext>
            </a:extLst>
          </p:cNvPr>
          <p:cNvSpPr txBox="1">
            <a:spLocks/>
          </p:cNvSpPr>
          <p:nvPr/>
        </p:nvSpPr>
        <p:spPr>
          <a:xfrm>
            <a:off x="609600" y="927159"/>
            <a:ext cx="11582400" cy="876860"/>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dirty="0">
                <a:latin typeface="Calibri Light" panose="020F0302020204030204" pitchFamily="34" charset="0"/>
                <a:cs typeface="Calibri Light" panose="020F0302020204030204" pitchFamily="34" charset="0"/>
              </a:rPr>
              <a:t>PIERO can access clips that have been saved in the Mira Replay application</a:t>
            </a:r>
          </a:p>
        </p:txBody>
      </p:sp>
      <p:pic>
        <p:nvPicPr>
          <p:cNvPr id="5" name="Picture 4">
            <a:extLst>
              <a:ext uri="{FF2B5EF4-FFF2-40B4-BE49-F238E27FC236}">
                <a16:creationId xmlns:a16="http://schemas.microsoft.com/office/drawing/2014/main" id="{65D5FBCA-FEE0-42EF-8F7A-D46E9AA4095D}"/>
              </a:ext>
            </a:extLst>
          </p:cNvPr>
          <p:cNvPicPr>
            <a:picLocks noChangeAspect="1"/>
          </p:cNvPicPr>
          <p:nvPr/>
        </p:nvPicPr>
        <p:blipFill>
          <a:blip r:embed="rId2"/>
          <a:srcRect/>
          <a:stretch/>
        </p:blipFill>
        <p:spPr>
          <a:xfrm>
            <a:off x="2106633" y="1783080"/>
            <a:ext cx="7740416" cy="4404656"/>
          </a:xfrm>
          <a:prstGeom prst="rect">
            <a:avLst/>
          </a:prstGeom>
        </p:spPr>
      </p:pic>
    </p:spTree>
    <p:extLst>
      <p:ext uri="{BB962C8B-B14F-4D97-AF65-F5344CB8AC3E}">
        <p14:creationId xmlns:p14="http://schemas.microsoft.com/office/powerpoint/2010/main" val="102143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1FBF9A6-1FF1-444D-9139-A3423DA1B024}"/>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ADAB1384-94B6-40C3-B73C-8FB241C01E88}"/>
              </a:ext>
            </a:extLst>
          </p:cNvPr>
          <p:cNvSpPr txBox="1">
            <a:spLocks/>
          </p:cNvSpPr>
          <p:nvPr/>
        </p:nvSpPr>
        <p:spPr>
          <a:xfrm>
            <a:off x="8145710" y="190255"/>
            <a:ext cx="3643837" cy="729812"/>
          </a:xfrm>
          <a:prstGeom prst="rect">
            <a:avLst/>
          </a:prstGeom>
        </p:spPr>
        <p:txBody>
          <a:bodyP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latin typeface="Calibri Light" panose="020F0302020204030204" pitchFamily="34" charset="0"/>
                <a:cs typeface="Calibri Light" panose="020F0302020204030204" pitchFamily="34" charset="0"/>
              </a:rPr>
              <a:t>PIERO Integration with Mira+</a:t>
            </a:r>
          </a:p>
        </p:txBody>
      </p:sp>
      <p:sp>
        <p:nvSpPr>
          <p:cNvPr id="15" name="Content Placeholder 2">
            <a:extLst>
              <a:ext uri="{FF2B5EF4-FFF2-40B4-BE49-F238E27FC236}">
                <a16:creationId xmlns:a16="http://schemas.microsoft.com/office/drawing/2014/main" id="{21194CCC-BE4F-4A1D-A79B-ED8B0821E0C9}"/>
              </a:ext>
            </a:extLst>
          </p:cNvPr>
          <p:cNvSpPr txBox="1">
            <a:spLocks/>
          </p:cNvSpPr>
          <p:nvPr/>
        </p:nvSpPr>
        <p:spPr>
          <a:xfrm>
            <a:off x="609600" y="927159"/>
            <a:ext cx="11582400" cy="876860"/>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sz="2600" dirty="0">
                <a:latin typeface="Calibri Light" panose="020F0302020204030204" pitchFamily="34" charset="0"/>
                <a:cs typeface="Calibri Light" panose="020F0302020204030204" pitchFamily="34" charset="0"/>
              </a:rPr>
              <a:t>Clips with graphical analysis automatically saved to the Mira Replay Application</a:t>
            </a:r>
          </a:p>
        </p:txBody>
      </p:sp>
      <p:pic>
        <p:nvPicPr>
          <p:cNvPr id="5" name="Picture 4">
            <a:extLst>
              <a:ext uri="{FF2B5EF4-FFF2-40B4-BE49-F238E27FC236}">
                <a16:creationId xmlns:a16="http://schemas.microsoft.com/office/drawing/2014/main" id="{65D5FBCA-FEE0-42EF-8F7A-D46E9AA4095D}"/>
              </a:ext>
            </a:extLst>
          </p:cNvPr>
          <p:cNvPicPr>
            <a:picLocks noChangeAspect="1"/>
          </p:cNvPicPr>
          <p:nvPr/>
        </p:nvPicPr>
        <p:blipFill rotWithShape="1">
          <a:blip r:embed="rId2"/>
          <a:srcRect t="47810" r="27479" b="1"/>
          <a:stretch/>
        </p:blipFill>
        <p:spPr>
          <a:xfrm>
            <a:off x="1261938" y="1926454"/>
            <a:ext cx="10116993" cy="4095343"/>
          </a:xfrm>
          <a:prstGeom prst="rect">
            <a:avLst/>
          </a:prstGeom>
        </p:spPr>
      </p:pic>
    </p:spTree>
    <p:extLst>
      <p:ext uri="{BB962C8B-B14F-4D97-AF65-F5344CB8AC3E}">
        <p14:creationId xmlns:p14="http://schemas.microsoft.com/office/powerpoint/2010/main" val="346096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54A008-BAA0-4068-AF13-9A9F7B22FFD5}"/>
              </a:ext>
            </a:extLst>
          </p:cNvPr>
          <p:cNvSpPr>
            <a:spLocks noGrp="1"/>
          </p:cNvSpPr>
          <p:nvPr>
            <p:ph type="sldNum" sz="quarter" idx="12"/>
          </p:nvPr>
        </p:nvSpPr>
        <p:spPr/>
        <p:txBody>
          <a:bodyPr/>
          <a:lstStyle/>
          <a:p>
            <a:fld id="{67E52358-FED6-D246-9C6E-AEC4ABAAD0D9}" type="slidenum">
              <a:rPr lang="en-US" smtClean="0"/>
              <a:t>18</a:t>
            </a:fld>
            <a:endParaRPr lang="en-US"/>
          </a:p>
        </p:txBody>
      </p:sp>
      <p:sp>
        <p:nvSpPr>
          <p:cNvPr id="3" name="TextBox 2">
            <a:extLst>
              <a:ext uri="{FF2B5EF4-FFF2-40B4-BE49-F238E27FC236}">
                <a16:creationId xmlns:a16="http://schemas.microsoft.com/office/drawing/2014/main" id="{264312BE-CE64-476D-84DA-F7D13E32C388}"/>
              </a:ext>
            </a:extLst>
          </p:cNvPr>
          <p:cNvSpPr txBox="1"/>
          <p:nvPr/>
        </p:nvSpPr>
        <p:spPr>
          <a:xfrm>
            <a:off x="1486249" y="2843868"/>
            <a:ext cx="9696276" cy="446276"/>
          </a:xfrm>
          <a:prstGeom prst="rect">
            <a:avLst/>
          </a:prstGeom>
          <a:noFill/>
        </p:spPr>
        <p:txBody>
          <a:bodyPr wrap="square" rtlCol="0">
            <a:spAutoFit/>
          </a:bodyPr>
          <a:lstStyle/>
          <a:p>
            <a:pPr marL="285750" indent="-285750">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This is the best integration that exists between PIERO and </a:t>
            </a:r>
            <a:r>
              <a:rPr lang="en-US" sz="2300" i="1" dirty="0">
                <a:latin typeface="Calibri Light" panose="020F0302020204030204" pitchFamily="34" charset="0"/>
                <a:cs typeface="Calibri Light" panose="020F0302020204030204" pitchFamily="34" charset="0"/>
              </a:rPr>
              <a:t>any</a:t>
            </a:r>
            <a:r>
              <a:rPr lang="en-US" sz="2300" dirty="0">
                <a:latin typeface="Calibri Light" panose="020F0302020204030204" pitchFamily="34" charset="0"/>
                <a:cs typeface="Calibri Light" panose="020F0302020204030204" pitchFamily="34" charset="0"/>
              </a:rPr>
              <a:t> replay system!</a:t>
            </a:r>
          </a:p>
        </p:txBody>
      </p:sp>
      <p:sp>
        <p:nvSpPr>
          <p:cNvPr id="4" name="TextBox 3">
            <a:extLst>
              <a:ext uri="{FF2B5EF4-FFF2-40B4-BE49-F238E27FC236}">
                <a16:creationId xmlns:a16="http://schemas.microsoft.com/office/drawing/2014/main" id="{1CECD6A0-7127-4B89-8BF3-624690F575EB}"/>
              </a:ext>
            </a:extLst>
          </p:cNvPr>
          <p:cNvSpPr txBox="1"/>
          <p:nvPr/>
        </p:nvSpPr>
        <p:spPr>
          <a:xfrm>
            <a:off x="2916571" y="1375795"/>
            <a:ext cx="6358855" cy="584775"/>
          </a:xfrm>
          <a:prstGeom prst="rect">
            <a:avLst/>
          </a:prstGeom>
          <a:noFill/>
        </p:spPr>
        <p:txBody>
          <a:bodyPr wrap="square" rtlCol="0">
            <a:spAutoFit/>
          </a:bodyPr>
          <a:lstStyle/>
          <a:p>
            <a:pPr algn="ctr"/>
            <a:r>
              <a:rPr lang="en-US" sz="3200" dirty="0"/>
              <a:t>In Conclusion:</a:t>
            </a:r>
          </a:p>
        </p:txBody>
      </p:sp>
    </p:spTree>
    <p:extLst>
      <p:ext uri="{BB962C8B-B14F-4D97-AF65-F5344CB8AC3E}">
        <p14:creationId xmlns:p14="http://schemas.microsoft.com/office/powerpoint/2010/main" val="824566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FDAB9C-A401-430E-8C5D-CC7DF17B9159}"/>
              </a:ext>
            </a:extLst>
          </p:cNvPr>
          <p:cNvSpPr>
            <a:spLocks noGrp="1"/>
          </p:cNvSpPr>
          <p:nvPr>
            <p:ph type="sldNum" sz="quarter" idx="12"/>
          </p:nvPr>
        </p:nvSpPr>
        <p:spPr/>
        <p:txBody>
          <a:bodyPr/>
          <a:lstStyle/>
          <a:p>
            <a:fld id="{67E52358-FED6-D246-9C6E-AEC4ABAAD0D9}" type="slidenum">
              <a:rPr lang="en-US" smtClean="0"/>
              <a:t>19</a:t>
            </a:fld>
            <a:endParaRPr lang="en-US"/>
          </a:p>
        </p:txBody>
      </p:sp>
      <p:sp>
        <p:nvSpPr>
          <p:cNvPr id="3" name="Slide Number Placeholder 1">
            <a:extLst>
              <a:ext uri="{FF2B5EF4-FFF2-40B4-BE49-F238E27FC236}">
                <a16:creationId xmlns:a16="http://schemas.microsoft.com/office/drawing/2014/main" id="{870D890E-F237-4D06-B4E3-F63B199B386D}"/>
              </a:ext>
            </a:extLst>
          </p:cNvPr>
          <p:cNvSpPr txBox="1">
            <a:spLocks/>
          </p:cNvSpPr>
          <p:nvPr/>
        </p:nvSpPr>
        <p:spPr>
          <a:xfrm>
            <a:off x="430427" y="6356350"/>
            <a:ext cx="976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E52358-FED6-D246-9C6E-AEC4ABAAD0D9}" type="slidenum">
              <a:rPr lang="en-US" smtClean="0"/>
              <a:pPr/>
              <a:t>19</a:t>
            </a:fld>
            <a:endParaRPr lang="en-US"/>
          </a:p>
        </p:txBody>
      </p:sp>
      <p:graphicFrame>
        <p:nvGraphicFramePr>
          <p:cNvPr id="4" name="Table 4">
            <a:extLst>
              <a:ext uri="{FF2B5EF4-FFF2-40B4-BE49-F238E27FC236}">
                <a16:creationId xmlns:a16="http://schemas.microsoft.com/office/drawing/2014/main" id="{EE67AEB2-FF1D-4772-9069-9DFC47C778CA}"/>
              </a:ext>
            </a:extLst>
          </p:cNvPr>
          <p:cNvGraphicFramePr>
            <a:graphicFrameLocks noGrp="1"/>
          </p:cNvGraphicFramePr>
          <p:nvPr>
            <p:extLst>
              <p:ext uri="{D42A27DB-BD31-4B8C-83A1-F6EECF244321}">
                <p14:modId xmlns:p14="http://schemas.microsoft.com/office/powerpoint/2010/main" val="2402364693"/>
              </p:ext>
            </p:extLst>
          </p:nvPr>
        </p:nvGraphicFramePr>
        <p:xfrm>
          <a:off x="0" y="5330166"/>
          <a:ext cx="12192000" cy="762000"/>
        </p:xfrm>
        <a:graphic>
          <a:graphicData uri="http://schemas.openxmlformats.org/drawingml/2006/table">
            <a:tbl>
              <a:tblPr firstRow="1" bandRow="1">
                <a:tableStyleId>{9DCAF9ED-07DC-4A11-8D7F-57B35C25682E}</a:tableStyleId>
              </a:tblPr>
              <a:tblGrid>
                <a:gridCol w="4908884">
                  <a:extLst>
                    <a:ext uri="{9D8B030D-6E8A-4147-A177-3AD203B41FA5}">
                      <a16:colId xmlns:a16="http://schemas.microsoft.com/office/drawing/2014/main" val="4215994072"/>
                    </a:ext>
                  </a:extLst>
                </a:gridCol>
                <a:gridCol w="7283116">
                  <a:extLst>
                    <a:ext uri="{9D8B030D-6E8A-4147-A177-3AD203B41FA5}">
                      <a16:colId xmlns:a16="http://schemas.microsoft.com/office/drawing/2014/main" val="328687228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i="1" dirty="0">
                          <a:solidFill>
                            <a:schemeClr val="tx1"/>
                          </a:solidFill>
                          <a:latin typeface="Calibri Light" panose="020F0302020204030204" pitchFamily="34" charset="0"/>
                          <a:cs typeface="Calibri Light" panose="020F0302020204030204" pitchFamily="34" charset="0"/>
                        </a:rPr>
                        <a:t>Happy Selling!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b="0" i="1" dirty="0">
                        <a:solidFill>
                          <a:schemeClr val="bg1"/>
                        </a:solidFill>
                        <a:latin typeface="Calibri Light" panose="020F0302020204030204" pitchFamily="34" charset="0"/>
                        <a:cs typeface="Calibri Light" panose="020F0302020204030204" pitchFamily="34"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4169439363"/>
                  </a:ext>
                </a:extLst>
              </a:tr>
            </a:tbl>
          </a:graphicData>
        </a:graphic>
      </p:graphicFrame>
    </p:spTree>
    <p:extLst>
      <p:ext uri="{BB962C8B-B14F-4D97-AF65-F5344CB8AC3E}">
        <p14:creationId xmlns:p14="http://schemas.microsoft.com/office/powerpoint/2010/main" val="4060742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914400" y="3063244"/>
            <a:ext cx="10363200" cy="145494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r>
              <a:rPr lang="en-US" sz="4267" dirty="0">
                <a:solidFill>
                  <a:prstClr val="white"/>
                </a:solidFill>
                <a:latin typeface="Calibri Light" panose="020F0302020204030204" pitchFamily="34" charset="0"/>
                <a:cs typeface="Calibri Light" panose="020F0302020204030204" pitchFamily="34" charset="0"/>
              </a:rPr>
              <a:t>What’s </a:t>
            </a:r>
            <a:r>
              <a:rPr lang="en-US" sz="4267" dirty="0">
                <a:solidFill>
                  <a:srgbClr val="FF0000"/>
                </a:solidFill>
                <a:latin typeface="Calibri Light" panose="020F0302020204030204" pitchFamily="34" charset="0"/>
                <a:cs typeface="Calibri Light" panose="020F0302020204030204" pitchFamily="34" charset="0"/>
              </a:rPr>
              <a:t>NEW </a:t>
            </a:r>
            <a:r>
              <a:rPr lang="en-US" sz="4267" dirty="0">
                <a:solidFill>
                  <a:prstClr val="white"/>
                </a:solidFill>
                <a:latin typeface="Calibri Light" panose="020F0302020204030204" pitchFamily="34" charset="0"/>
                <a:cs typeface="Calibri Light" panose="020F0302020204030204" pitchFamily="34" charset="0"/>
              </a:rPr>
              <a:t> </a:t>
            </a:r>
            <a:r>
              <a:rPr lang="en-US" sz="6667" baseline="2000" dirty="0">
                <a:solidFill>
                  <a:srgbClr val="FFC000"/>
                </a:solidFill>
                <a:latin typeface="Calibri Light" panose="020F0302020204030204" pitchFamily="34" charset="0"/>
                <a:cs typeface="Calibri Light" panose="020F0302020204030204" pitchFamily="34" charset="0"/>
              </a:rPr>
              <a:t>|</a:t>
            </a:r>
            <a:r>
              <a:rPr lang="en-US" sz="4267" dirty="0">
                <a:solidFill>
                  <a:prstClr val="white"/>
                </a:solidFill>
                <a:latin typeface="Calibri Light" panose="020F0302020204030204" pitchFamily="34" charset="0"/>
                <a:cs typeface="Calibri Light" panose="020F0302020204030204" pitchFamily="34" charset="0"/>
              </a:rPr>
              <a:t>  Abekas Products</a:t>
            </a:r>
          </a:p>
        </p:txBody>
      </p:sp>
    </p:spTree>
    <p:extLst>
      <p:ext uri="{BB962C8B-B14F-4D97-AF65-F5344CB8AC3E}">
        <p14:creationId xmlns:p14="http://schemas.microsoft.com/office/powerpoint/2010/main" val="340121519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00A505-A3E1-4306-BE64-5FA1C1DEB51E}"/>
              </a:ext>
            </a:extLst>
          </p:cNvPr>
          <p:cNvSpPr txBox="1">
            <a:spLocks/>
          </p:cNvSpPr>
          <p:nvPr/>
        </p:nvSpPr>
        <p:spPr>
          <a:xfrm>
            <a:off x="914400" y="4120707"/>
            <a:ext cx="10363200" cy="145494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defRPr/>
            </a:pPr>
            <a:r>
              <a:rPr lang="en-US" sz="4267" dirty="0">
                <a:solidFill>
                  <a:srgbClr val="FFC000"/>
                </a:solidFill>
                <a:latin typeface="Calibri Light" panose="020F0302020204030204" pitchFamily="34" charset="0"/>
                <a:cs typeface="Calibri Light" panose="020F0302020204030204" pitchFamily="34" charset="0"/>
              </a:rPr>
              <a:t>DashBoard Integration with Abekas Servers</a:t>
            </a:r>
          </a:p>
        </p:txBody>
      </p:sp>
      <p:pic>
        <p:nvPicPr>
          <p:cNvPr id="4" name="Picture 3">
            <a:extLst>
              <a:ext uri="{FF2B5EF4-FFF2-40B4-BE49-F238E27FC236}">
                <a16:creationId xmlns:a16="http://schemas.microsoft.com/office/drawing/2014/main" id="{20BEA086-A5B2-4C0E-9EB4-F5AC27D197C4}"/>
              </a:ext>
            </a:extLst>
          </p:cNvPr>
          <p:cNvPicPr>
            <a:picLocks noChangeAspect="1"/>
          </p:cNvPicPr>
          <p:nvPr/>
        </p:nvPicPr>
        <p:blipFill>
          <a:blip r:embed="rId3">
            <a:alphaModFix amt="0"/>
          </a:blip>
          <a:stretch>
            <a:fillRect/>
          </a:stretch>
        </p:blipFill>
        <p:spPr>
          <a:xfrm>
            <a:off x="2710682" y="6883292"/>
            <a:ext cx="6770637" cy="5567689"/>
          </a:xfrm>
          <a:prstGeom prst="rect">
            <a:avLst/>
          </a:prstGeom>
        </p:spPr>
      </p:pic>
      <p:pic>
        <p:nvPicPr>
          <p:cNvPr id="9" name="Picture 8" descr="A picture containing drawing, clock&#10;&#10;Description automatically generated">
            <a:extLst>
              <a:ext uri="{FF2B5EF4-FFF2-40B4-BE49-F238E27FC236}">
                <a16:creationId xmlns:a16="http://schemas.microsoft.com/office/drawing/2014/main" id="{172D9F1F-77AF-4A09-BB2A-BC535BF9B7EB}"/>
              </a:ext>
            </a:extLst>
          </p:cNvPr>
          <p:cNvPicPr>
            <a:picLocks noChangeAspect="1"/>
          </p:cNvPicPr>
          <p:nvPr/>
        </p:nvPicPr>
        <p:blipFill>
          <a:blip r:embed="rId4"/>
          <a:stretch>
            <a:fillRect/>
          </a:stretch>
        </p:blipFill>
        <p:spPr>
          <a:xfrm>
            <a:off x="914418" y="2601254"/>
            <a:ext cx="3051054" cy="865634"/>
          </a:xfrm>
          <a:prstGeom prst="rect">
            <a:avLst/>
          </a:prstGeom>
        </p:spPr>
      </p:pic>
      <p:sp>
        <p:nvSpPr>
          <p:cNvPr id="10" name="Cross 9">
            <a:extLst>
              <a:ext uri="{FF2B5EF4-FFF2-40B4-BE49-F238E27FC236}">
                <a16:creationId xmlns:a16="http://schemas.microsoft.com/office/drawing/2014/main" id="{7D9DC52C-D78A-464A-AD71-D9342CAAD051}"/>
              </a:ext>
            </a:extLst>
          </p:cNvPr>
          <p:cNvSpPr/>
          <p:nvPr/>
        </p:nvSpPr>
        <p:spPr>
          <a:xfrm>
            <a:off x="4523379" y="2558367"/>
            <a:ext cx="836578" cy="865634"/>
          </a:xfrm>
          <a:prstGeom prst="plus">
            <a:avLst>
              <a:gd name="adj" fmla="val 42442"/>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DE5E5BC-A643-4D9C-A218-09AF67D02F5F}"/>
              </a:ext>
            </a:extLst>
          </p:cNvPr>
          <p:cNvPicPr>
            <a:picLocks noChangeAspect="1"/>
          </p:cNvPicPr>
          <p:nvPr/>
        </p:nvPicPr>
        <p:blipFill>
          <a:blip r:embed="rId5"/>
          <a:srcRect/>
          <a:stretch/>
        </p:blipFill>
        <p:spPr>
          <a:xfrm>
            <a:off x="5943035" y="2486660"/>
            <a:ext cx="1136166" cy="934863"/>
          </a:xfrm>
          <a:prstGeom prst="rect">
            <a:avLst/>
          </a:prstGeom>
        </p:spPr>
      </p:pic>
      <p:pic>
        <p:nvPicPr>
          <p:cNvPr id="12" name="Picture 11">
            <a:extLst>
              <a:ext uri="{FF2B5EF4-FFF2-40B4-BE49-F238E27FC236}">
                <a16:creationId xmlns:a16="http://schemas.microsoft.com/office/drawing/2014/main" id="{55A6F28B-EF1A-4C6E-8080-860BCF01816C}"/>
              </a:ext>
            </a:extLst>
          </p:cNvPr>
          <p:cNvPicPr>
            <a:picLocks noChangeAspect="1"/>
          </p:cNvPicPr>
          <p:nvPr/>
        </p:nvPicPr>
        <p:blipFill>
          <a:blip r:embed="rId3"/>
          <a:srcRect/>
          <a:stretch/>
        </p:blipFill>
        <p:spPr>
          <a:xfrm>
            <a:off x="7425538" y="2486660"/>
            <a:ext cx="1139857" cy="937337"/>
          </a:xfrm>
          <a:prstGeom prst="rect">
            <a:avLst/>
          </a:prstGeom>
        </p:spPr>
      </p:pic>
      <p:pic>
        <p:nvPicPr>
          <p:cNvPr id="13" name="Picture 12">
            <a:extLst>
              <a:ext uri="{FF2B5EF4-FFF2-40B4-BE49-F238E27FC236}">
                <a16:creationId xmlns:a16="http://schemas.microsoft.com/office/drawing/2014/main" id="{E54668DF-75F0-457B-A0A5-14300776378F}"/>
              </a:ext>
            </a:extLst>
          </p:cNvPr>
          <p:cNvPicPr>
            <a:picLocks noChangeAspect="1"/>
          </p:cNvPicPr>
          <p:nvPr/>
        </p:nvPicPr>
        <p:blipFill>
          <a:blip r:embed="rId6"/>
          <a:srcRect/>
          <a:stretch/>
        </p:blipFill>
        <p:spPr>
          <a:xfrm>
            <a:off x="8911732" y="2486661"/>
            <a:ext cx="1139173" cy="937337"/>
          </a:xfrm>
          <a:prstGeom prst="rect">
            <a:avLst/>
          </a:prstGeom>
        </p:spPr>
      </p:pic>
      <p:pic>
        <p:nvPicPr>
          <p:cNvPr id="14" name="Picture 13">
            <a:extLst>
              <a:ext uri="{FF2B5EF4-FFF2-40B4-BE49-F238E27FC236}">
                <a16:creationId xmlns:a16="http://schemas.microsoft.com/office/drawing/2014/main" id="{174FBF66-B8B1-4187-895A-D6FE96CACF83}"/>
              </a:ext>
            </a:extLst>
          </p:cNvPr>
          <p:cNvPicPr>
            <a:picLocks noChangeAspect="1"/>
          </p:cNvPicPr>
          <p:nvPr/>
        </p:nvPicPr>
        <p:blipFill>
          <a:blip r:embed="rId7"/>
          <a:srcRect/>
          <a:stretch/>
        </p:blipFill>
        <p:spPr>
          <a:xfrm>
            <a:off x="10397242" y="2486664"/>
            <a:ext cx="1139857" cy="937337"/>
          </a:xfrm>
          <a:prstGeom prst="rect">
            <a:avLst/>
          </a:prstGeom>
        </p:spPr>
      </p:pic>
    </p:spTree>
    <p:extLst>
      <p:ext uri="{BB962C8B-B14F-4D97-AF65-F5344CB8AC3E}">
        <p14:creationId xmlns:p14="http://schemas.microsoft.com/office/powerpoint/2010/main" val="362190969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E25AB34-0606-41CC-9718-D0614874E23B}"/>
              </a:ext>
            </a:extLst>
          </p:cNvPr>
          <p:cNvSpPr txBox="1">
            <a:spLocks/>
          </p:cNvSpPr>
          <p:nvPr/>
        </p:nvSpPr>
        <p:spPr>
          <a:xfrm>
            <a:off x="609600" y="1169199"/>
            <a:ext cx="11582400" cy="4320784"/>
          </a:xfrm>
          <a:prstGeom prst="rect">
            <a:avLst/>
          </a:prstGeom>
        </p:spPr>
        <p:txBody>
          <a:bodyPr rIns="54864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Light" panose="020F0302020204030204" pitchFamily="34" charset="0"/>
                <a:cs typeface="Calibri Light" panose="020F0302020204030204" pitchFamily="34" charset="0"/>
              </a:rPr>
              <a:t>New Abekas OGP Service</a:t>
            </a:r>
          </a:p>
          <a:p>
            <a:r>
              <a:rPr lang="en-US" dirty="0">
                <a:latin typeface="Calibri Light" panose="020F0302020204030204" pitchFamily="34" charset="0"/>
                <a:cs typeface="Calibri Light" panose="020F0302020204030204" pitchFamily="34" charset="0"/>
              </a:rPr>
              <a:t>Natively integrates Abekas API commands </a:t>
            </a:r>
          </a:p>
          <a:p>
            <a:r>
              <a:rPr lang="en-US" dirty="0">
                <a:latin typeface="Calibri Light" panose="020F0302020204030204" pitchFamily="34" charset="0"/>
                <a:cs typeface="Calibri Light" panose="020F0302020204030204" pitchFamily="34" charset="0"/>
              </a:rPr>
              <a:t>Provides access to control panels </a:t>
            </a:r>
          </a:p>
          <a:p>
            <a:pPr lvl="1"/>
            <a:r>
              <a:rPr lang="en-US" dirty="0">
                <a:latin typeface="Calibri Light" panose="020F0302020204030204" pitchFamily="34" charset="0"/>
                <a:cs typeface="Calibri Light" panose="020F0302020204030204" pitchFamily="34" charset="0"/>
              </a:rPr>
              <a:t>MiraTouch Horse Racing panel</a:t>
            </a:r>
          </a:p>
          <a:p>
            <a:pPr lvl="1"/>
            <a:r>
              <a:rPr lang="en-US" dirty="0">
                <a:latin typeface="Calibri Light" panose="020F0302020204030204" pitchFamily="34" charset="0"/>
                <a:cs typeface="Calibri Light" panose="020F0302020204030204" pitchFamily="34" charset="0"/>
              </a:rPr>
              <a:t>Tria / Mira Explorer panel</a:t>
            </a:r>
          </a:p>
          <a:p>
            <a:pPr marL="0" indent="0">
              <a:buNone/>
            </a:pPr>
            <a:endParaRPr lang="en-US" dirty="0">
              <a:latin typeface="Calibri Light" panose="020F0302020204030204" pitchFamily="34" charset="0"/>
              <a:cs typeface="Calibri Light" panose="020F0302020204030204" pitchFamily="34" charset="0"/>
            </a:endParaRPr>
          </a:p>
        </p:txBody>
      </p:sp>
      <p:sp>
        <p:nvSpPr>
          <p:cNvPr id="3" name="Title 1">
            <a:extLst>
              <a:ext uri="{FF2B5EF4-FFF2-40B4-BE49-F238E27FC236}">
                <a16:creationId xmlns:a16="http://schemas.microsoft.com/office/drawing/2014/main" id="{6B2CD238-FDE1-486D-AC11-BEDCF9C2B200}"/>
              </a:ext>
            </a:extLst>
          </p:cNvPr>
          <p:cNvSpPr txBox="1">
            <a:spLocks/>
          </p:cNvSpPr>
          <p:nvPr/>
        </p:nvSpPr>
        <p:spPr>
          <a:xfrm>
            <a:off x="7504781" y="242501"/>
            <a:ext cx="4437283" cy="729812"/>
          </a:xfrm>
          <a:prstGeom prst="rect">
            <a:avLst/>
          </a:prstGeom>
        </p:spPr>
        <p:txBody>
          <a:bodyP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latin typeface="Calibri Light" panose="020F0302020204030204" pitchFamily="34" charset="0"/>
                <a:cs typeface="Calibri Light" panose="020F0302020204030204" pitchFamily="34" charset="0"/>
              </a:rPr>
              <a:t>Tria and Mira DashBoard Integration</a:t>
            </a:r>
          </a:p>
        </p:txBody>
      </p:sp>
    </p:spTree>
    <p:extLst>
      <p:ext uri="{BB962C8B-B14F-4D97-AF65-F5344CB8AC3E}">
        <p14:creationId xmlns:p14="http://schemas.microsoft.com/office/powerpoint/2010/main" val="178878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E25AB34-0606-41CC-9718-D0614874E23B}"/>
              </a:ext>
            </a:extLst>
          </p:cNvPr>
          <p:cNvSpPr txBox="1">
            <a:spLocks/>
          </p:cNvSpPr>
          <p:nvPr/>
        </p:nvSpPr>
        <p:spPr>
          <a:xfrm>
            <a:off x="556332" y="-703991"/>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Light" panose="020F0302020204030204" pitchFamily="34" charset="0"/>
                <a:cs typeface="Calibri Light" panose="020F0302020204030204" pitchFamily="34" charset="0"/>
              </a:rPr>
              <a:t>MiraTouch Horse Racing </a:t>
            </a:r>
          </a:p>
          <a:p>
            <a:pPr marL="0" indent="0">
              <a:buNone/>
            </a:pPr>
            <a:endParaRPr lang="en-US" dirty="0">
              <a:latin typeface="Calibri Light" panose="020F0302020204030204" pitchFamily="34" charset="0"/>
              <a:cs typeface="Calibri Light" panose="020F0302020204030204" pitchFamily="34" charset="0"/>
            </a:endParaRPr>
          </a:p>
        </p:txBody>
      </p:sp>
      <p:sp>
        <p:nvSpPr>
          <p:cNvPr id="3" name="Title 1">
            <a:extLst>
              <a:ext uri="{FF2B5EF4-FFF2-40B4-BE49-F238E27FC236}">
                <a16:creationId xmlns:a16="http://schemas.microsoft.com/office/drawing/2014/main" id="{6B2CD238-FDE1-486D-AC11-BEDCF9C2B200}"/>
              </a:ext>
            </a:extLst>
          </p:cNvPr>
          <p:cNvSpPr txBox="1">
            <a:spLocks/>
          </p:cNvSpPr>
          <p:nvPr/>
        </p:nvSpPr>
        <p:spPr>
          <a:xfrm>
            <a:off x="7265085" y="177710"/>
            <a:ext cx="4750132" cy="729812"/>
          </a:xfrm>
          <a:prstGeom prst="rect">
            <a:avLst/>
          </a:prstGeom>
        </p:spPr>
        <p:txBody>
          <a:bodyP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latin typeface="Calibri Light" panose="020F0302020204030204" pitchFamily="34" charset="0"/>
                <a:cs typeface="Calibri Light" panose="020F0302020204030204" pitchFamily="34" charset="0"/>
              </a:rPr>
              <a:t>Tria and Mira DashBoard Integration</a:t>
            </a:r>
          </a:p>
        </p:txBody>
      </p:sp>
      <p:pic>
        <p:nvPicPr>
          <p:cNvPr id="5" name="Picture 4">
            <a:extLst>
              <a:ext uri="{FF2B5EF4-FFF2-40B4-BE49-F238E27FC236}">
                <a16:creationId xmlns:a16="http://schemas.microsoft.com/office/drawing/2014/main" id="{2AC1492C-215A-4F15-914B-925359FAB7EA}"/>
              </a:ext>
            </a:extLst>
          </p:cNvPr>
          <p:cNvPicPr>
            <a:picLocks noChangeAspect="1"/>
          </p:cNvPicPr>
          <p:nvPr/>
        </p:nvPicPr>
        <p:blipFill>
          <a:blip r:embed="rId2"/>
          <a:srcRect/>
          <a:stretch/>
        </p:blipFill>
        <p:spPr>
          <a:xfrm>
            <a:off x="2003087" y="1543574"/>
            <a:ext cx="8136606" cy="4576841"/>
          </a:xfrm>
          <a:prstGeom prst="rect">
            <a:avLst/>
          </a:prstGeom>
        </p:spPr>
      </p:pic>
    </p:spTree>
    <p:extLst>
      <p:ext uri="{BB962C8B-B14F-4D97-AF65-F5344CB8AC3E}">
        <p14:creationId xmlns:p14="http://schemas.microsoft.com/office/powerpoint/2010/main" val="316548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E25AB34-0606-41CC-9718-D0614874E23B}"/>
              </a:ext>
            </a:extLst>
          </p:cNvPr>
          <p:cNvSpPr txBox="1">
            <a:spLocks/>
          </p:cNvSpPr>
          <p:nvPr/>
        </p:nvSpPr>
        <p:spPr>
          <a:xfrm>
            <a:off x="556332" y="-1047940"/>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Light" panose="020F0302020204030204" pitchFamily="34" charset="0"/>
                <a:cs typeface="Calibri Light" panose="020F0302020204030204" pitchFamily="34" charset="0"/>
              </a:rPr>
              <a:t>New Tria/Mira Explorer panel with enhanced functionality and features </a:t>
            </a:r>
          </a:p>
        </p:txBody>
      </p:sp>
      <p:sp>
        <p:nvSpPr>
          <p:cNvPr id="3" name="Title 1">
            <a:extLst>
              <a:ext uri="{FF2B5EF4-FFF2-40B4-BE49-F238E27FC236}">
                <a16:creationId xmlns:a16="http://schemas.microsoft.com/office/drawing/2014/main" id="{6B2CD238-FDE1-486D-AC11-BEDCF9C2B200}"/>
              </a:ext>
            </a:extLst>
          </p:cNvPr>
          <p:cNvSpPr txBox="1">
            <a:spLocks/>
          </p:cNvSpPr>
          <p:nvPr/>
        </p:nvSpPr>
        <p:spPr>
          <a:xfrm>
            <a:off x="7265085" y="177710"/>
            <a:ext cx="4750132" cy="729812"/>
          </a:xfrm>
          <a:prstGeom prst="rect">
            <a:avLst/>
          </a:prstGeom>
        </p:spPr>
        <p:txBody>
          <a:bodyP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latin typeface="Calibri Light" panose="020F0302020204030204" pitchFamily="34" charset="0"/>
                <a:cs typeface="Calibri Light" panose="020F0302020204030204" pitchFamily="34" charset="0"/>
              </a:rPr>
              <a:t>Tria and Mira DashBoard Integration</a:t>
            </a:r>
          </a:p>
        </p:txBody>
      </p:sp>
      <p:pic>
        <p:nvPicPr>
          <p:cNvPr id="6" name="Picture 5" descr="A screenshot of a computer screen&#10;&#10;Description automatically generated">
            <a:extLst>
              <a:ext uri="{FF2B5EF4-FFF2-40B4-BE49-F238E27FC236}">
                <a16:creationId xmlns:a16="http://schemas.microsoft.com/office/drawing/2014/main" id="{4460AE42-8BB8-4040-9098-84B8B7C1BB78}"/>
              </a:ext>
            </a:extLst>
          </p:cNvPr>
          <p:cNvPicPr>
            <a:picLocks noChangeAspect="1"/>
          </p:cNvPicPr>
          <p:nvPr/>
        </p:nvPicPr>
        <p:blipFill rotWithShape="1">
          <a:blip r:embed="rId2"/>
          <a:srcRect l="13486" t="9786"/>
          <a:stretch/>
        </p:blipFill>
        <p:spPr>
          <a:xfrm>
            <a:off x="2015597" y="1476462"/>
            <a:ext cx="8224451" cy="4824124"/>
          </a:xfrm>
          <a:prstGeom prst="rect">
            <a:avLst/>
          </a:prstGeom>
        </p:spPr>
      </p:pic>
    </p:spTree>
    <p:extLst>
      <p:ext uri="{BB962C8B-B14F-4D97-AF65-F5344CB8AC3E}">
        <p14:creationId xmlns:p14="http://schemas.microsoft.com/office/powerpoint/2010/main" val="149822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E25AB34-0606-41CC-9718-D0614874E23B}"/>
              </a:ext>
            </a:extLst>
          </p:cNvPr>
          <p:cNvSpPr txBox="1">
            <a:spLocks/>
          </p:cNvSpPr>
          <p:nvPr/>
        </p:nvSpPr>
        <p:spPr>
          <a:xfrm>
            <a:off x="556332" y="-972439"/>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Light" panose="020F0302020204030204" pitchFamily="34" charset="0"/>
                <a:cs typeface="Calibri Light" panose="020F0302020204030204" pitchFamily="34" charset="0"/>
              </a:rPr>
              <a:t>New Tria/Mira Explorer panel with enhanced functionality and features </a:t>
            </a:r>
          </a:p>
        </p:txBody>
      </p:sp>
      <p:sp>
        <p:nvSpPr>
          <p:cNvPr id="3" name="Title 1">
            <a:extLst>
              <a:ext uri="{FF2B5EF4-FFF2-40B4-BE49-F238E27FC236}">
                <a16:creationId xmlns:a16="http://schemas.microsoft.com/office/drawing/2014/main" id="{6B2CD238-FDE1-486D-AC11-BEDCF9C2B200}"/>
              </a:ext>
            </a:extLst>
          </p:cNvPr>
          <p:cNvSpPr txBox="1">
            <a:spLocks/>
          </p:cNvSpPr>
          <p:nvPr/>
        </p:nvSpPr>
        <p:spPr>
          <a:xfrm>
            <a:off x="7265085" y="177710"/>
            <a:ext cx="4750132" cy="729812"/>
          </a:xfrm>
          <a:prstGeom prst="rect">
            <a:avLst/>
          </a:prstGeom>
        </p:spPr>
        <p:txBody>
          <a:bodyP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latin typeface="Calibri Light" panose="020F0302020204030204" pitchFamily="34" charset="0"/>
                <a:cs typeface="Calibri Light" panose="020F0302020204030204" pitchFamily="34" charset="0"/>
              </a:rPr>
              <a:t>Tria and Mira DashBoard Integration</a:t>
            </a:r>
          </a:p>
        </p:txBody>
      </p:sp>
      <p:pic>
        <p:nvPicPr>
          <p:cNvPr id="5" name="Picture 4">
            <a:extLst>
              <a:ext uri="{FF2B5EF4-FFF2-40B4-BE49-F238E27FC236}">
                <a16:creationId xmlns:a16="http://schemas.microsoft.com/office/drawing/2014/main" id="{2AC1492C-215A-4F15-914B-925359FAB7EA}"/>
              </a:ext>
            </a:extLst>
          </p:cNvPr>
          <p:cNvPicPr>
            <a:picLocks noChangeAspect="1"/>
          </p:cNvPicPr>
          <p:nvPr/>
        </p:nvPicPr>
        <p:blipFill rotWithShape="1">
          <a:blip r:embed="rId2"/>
          <a:srcRect t="3044"/>
          <a:stretch/>
        </p:blipFill>
        <p:spPr>
          <a:xfrm>
            <a:off x="1845577" y="1484851"/>
            <a:ext cx="8499765" cy="4635564"/>
          </a:xfrm>
          <a:prstGeom prst="rect">
            <a:avLst/>
          </a:prstGeom>
        </p:spPr>
      </p:pic>
    </p:spTree>
    <p:extLst>
      <p:ext uri="{BB962C8B-B14F-4D97-AF65-F5344CB8AC3E}">
        <p14:creationId xmlns:p14="http://schemas.microsoft.com/office/powerpoint/2010/main" val="315609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E25AB34-0606-41CC-9718-D0614874E23B}"/>
              </a:ext>
            </a:extLst>
          </p:cNvPr>
          <p:cNvSpPr txBox="1">
            <a:spLocks/>
          </p:cNvSpPr>
          <p:nvPr/>
        </p:nvSpPr>
        <p:spPr>
          <a:xfrm>
            <a:off x="556332" y="-98082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Light" panose="020F0302020204030204" pitchFamily="34" charset="0"/>
                <a:cs typeface="Calibri Light" panose="020F0302020204030204" pitchFamily="34" charset="0"/>
              </a:rPr>
              <a:t>Control multiple servers from one control panel</a:t>
            </a:r>
          </a:p>
        </p:txBody>
      </p:sp>
      <p:sp>
        <p:nvSpPr>
          <p:cNvPr id="3" name="Title 1">
            <a:extLst>
              <a:ext uri="{FF2B5EF4-FFF2-40B4-BE49-F238E27FC236}">
                <a16:creationId xmlns:a16="http://schemas.microsoft.com/office/drawing/2014/main" id="{6B2CD238-FDE1-486D-AC11-BEDCF9C2B200}"/>
              </a:ext>
            </a:extLst>
          </p:cNvPr>
          <p:cNvSpPr txBox="1">
            <a:spLocks/>
          </p:cNvSpPr>
          <p:nvPr/>
        </p:nvSpPr>
        <p:spPr>
          <a:xfrm>
            <a:off x="7265085" y="177710"/>
            <a:ext cx="4750132" cy="729812"/>
          </a:xfrm>
          <a:prstGeom prst="rect">
            <a:avLst/>
          </a:prstGeom>
        </p:spPr>
        <p:txBody>
          <a:bodyP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latin typeface="Calibri Light" panose="020F0302020204030204" pitchFamily="34" charset="0"/>
                <a:cs typeface="Calibri Light" panose="020F0302020204030204" pitchFamily="34" charset="0"/>
              </a:rPr>
              <a:t>Tria and Mira DashBoard Integration</a:t>
            </a:r>
          </a:p>
        </p:txBody>
      </p:sp>
      <p:pic>
        <p:nvPicPr>
          <p:cNvPr id="5" name="Picture 4">
            <a:extLst>
              <a:ext uri="{FF2B5EF4-FFF2-40B4-BE49-F238E27FC236}">
                <a16:creationId xmlns:a16="http://schemas.microsoft.com/office/drawing/2014/main" id="{2AC1492C-215A-4F15-914B-925359FAB7EA}"/>
              </a:ext>
            </a:extLst>
          </p:cNvPr>
          <p:cNvPicPr>
            <a:picLocks noChangeAspect="1"/>
          </p:cNvPicPr>
          <p:nvPr/>
        </p:nvPicPr>
        <p:blipFill rotWithShape="1">
          <a:blip r:embed="rId2"/>
          <a:srcRect t="3131"/>
          <a:stretch/>
        </p:blipFill>
        <p:spPr>
          <a:xfrm>
            <a:off x="2016665" y="1542019"/>
            <a:ext cx="8402462" cy="4578395"/>
          </a:xfrm>
          <a:prstGeom prst="rect">
            <a:avLst/>
          </a:prstGeom>
        </p:spPr>
      </p:pic>
    </p:spTree>
    <p:extLst>
      <p:ext uri="{BB962C8B-B14F-4D97-AF65-F5344CB8AC3E}">
        <p14:creationId xmlns:p14="http://schemas.microsoft.com/office/powerpoint/2010/main" val="96074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E25AB34-0606-41CC-9718-D0614874E23B}"/>
              </a:ext>
            </a:extLst>
          </p:cNvPr>
          <p:cNvSpPr txBox="1">
            <a:spLocks/>
          </p:cNvSpPr>
          <p:nvPr/>
        </p:nvSpPr>
        <p:spPr>
          <a:xfrm>
            <a:off x="609600" y="447082"/>
            <a:ext cx="8282730" cy="1381718"/>
          </a:xfrm>
          <a:prstGeom prst="rect">
            <a:avLst/>
          </a:prstGeom>
        </p:spPr>
        <p:txBody>
          <a:bodyPr rIns="54864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Light" panose="020F0302020204030204" pitchFamily="34" charset="0"/>
                <a:cs typeface="Calibri Light" panose="020F0302020204030204" pitchFamily="34" charset="0"/>
              </a:rPr>
              <a:t>Everything in Explorer is its own widget!  </a:t>
            </a:r>
          </a:p>
          <a:p>
            <a:pPr marL="0" indent="0">
              <a:lnSpc>
                <a:spcPct val="100000"/>
              </a:lnSpc>
              <a:spcBef>
                <a:spcPts val="1200"/>
              </a:spcBef>
              <a:buNone/>
            </a:pPr>
            <a:endParaRPr lang="en-US" sz="3200" dirty="0">
              <a:latin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6B2CD238-FDE1-486D-AC11-BEDCF9C2B200}"/>
              </a:ext>
            </a:extLst>
          </p:cNvPr>
          <p:cNvSpPr txBox="1">
            <a:spLocks/>
          </p:cNvSpPr>
          <p:nvPr/>
        </p:nvSpPr>
        <p:spPr>
          <a:xfrm>
            <a:off x="7052021" y="260257"/>
            <a:ext cx="4844324" cy="729812"/>
          </a:xfrm>
          <a:prstGeom prst="rect">
            <a:avLst/>
          </a:prstGeom>
        </p:spPr>
        <p:txBody>
          <a:bodyP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latin typeface="Calibri Light" panose="020F0302020204030204" pitchFamily="34" charset="0"/>
                <a:cs typeface="Calibri Light" panose="020F0302020204030204" pitchFamily="34" charset="0"/>
              </a:rPr>
              <a:t>Tria and Mira DashBoard Integration</a:t>
            </a:r>
          </a:p>
        </p:txBody>
      </p:sp>
      <p:pic>
        <p:nvPicPr>
          <p:cNvPr id="11" name="Picture 10" descr="A screen shot of a computer&#10;&#10;Description automatically generated">
            <a:extLst>
              <a:ext uri="{FF2B5EF4-FFF2-40B4-BE49-F238E27FC236}">
                <a16:creationId xmlns:a16="http://schemas.microsoft.com/office/drawing/2014/main" id="{17741EBE-EA79-48DA-B017-A1D9F8E9584F}"/>
              </a:ext>
            </a:extLst>
          </p:cNvPr>
          <p:cNvPicPr>
            <a:picLocks noChangeAspect="1"/>
          </p:cNvPicPr>
          <p:nvPr/>
        </p:nvPicPr>
        <p:blipFill rotWithShape="1">
          <a:blip r:embed="rId2"/>
          <a:srcRect r="7282" b="35290"/>
          <a:stretch/>
        </p:blipFill>
        <p:spPr>
          <a:xfrm>
            <a:off x="1997249" y="1325460"/>
            <a:ext cx="7582980" cy="4898785"/>
          </a:xfrm>
          <a:prstGeom prst="rect">
            <a:avLst/>
          </a:prstGeom>
        </p:spPr>
      </p:pic>
    </p:spTree>
    <p:extLst>
      <p:ext uri="{BB962C8B-B14F-4D97-AF65-F5344CB8AC3E}">
        <p14:creationId xmlns:p14="http://schemas.microsoft.com/office/powerpoint/2010/main" val="253540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rporate Glow">
  <a:themeElements>
    <a:clrScheme name="Custom 1">
      <a:dk1>
        <a:srgbClr val="000000"/>
      </a:dk1>
      <a:lt1>
        <a:srgbClr val="FFFFFF"/>
      </a:lt1>
      <a:dk2>
        <a:srgbClr val="707070"/>
      </a:dk2>
      <a:lt2>
        <a:srgbClr val="E7E6E6"/>
      </a:lt2>
      <a:accent1>
        <a:srgbClr val="DA281C"/>
      </a:accent1>
      <a:accent2>
        <a:srgbClr val="000000"/>
      </a:accent2>
      <a:accent3>
        <a:srgbClr val="A2A2A2"/>
      </a:accent3>
      <a:accent4>
        <a:srgbClr val="000000"/>
      </a:accent4>
      <a:accent5>
        <a:srgbClr val="505050"/>
      </a:accent5>
      <a:accent6>
        <a:srgbClr val="FFFFFF"/>
      </a:accent6>
      <a:hlink>
        <a:srgbClr val="EF382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A3D4A76-0139-AE49-B70F-E0F10FC2B36A}" vid="{531B36E1-F9E7-2349-954B-10E173979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2040dae-10ce-4e11-86b6-99ad97436b8d">
      <UserInfo>
        <DisplayName>James Peltzer</DisplayName>
        <AccountId>126</AccountId>
        <AccountType/>
      </UserInfo>
      <UserInfo>
        <DisplayName>Ben Gatien</DisplayName>
        <AccountId>597</AccountId>
        <AccountType/>
      </UserInfo>
    </SharedWithUsers>
    <TaxCatchAll xmlns="37b4511a-0cfd-4933-844b-b1662b6861a7" xsi:nil="true"/>
    <lcf76f155ced4ddcb4097134ff3c332f xmlns="162995b1-9e75-4ed5-a7e8-c87fea76cf4b">
      <Terms xmlns="http://schemas.microsoft.com/office/infopath/2007/PartnerControls"/>
    </lcf76f155ced4ddcb4097134ff3c332f>
    <PublishingExpirationDate xmlns="http://schemas.microsoft.com/sharepoint/v3" xsi:nil="true"/>
    <_Flow_SignoffStatus xmlns="162995b1-9e75-4ed5-a7e8-c87fea76cf4b" xsi:nil="true"/>
    <PublishingStartDate xmlns="http://schemas.microsoft.com/sharepoint/v3" xsi:nil="true"/>
    <Date xmlns="162995b1-9e75-4ed5-a7e8-c87fea76cf4b" xsi:nil="true"/>
    <PublicationLevel xmlns="162995b1-9e75-4ed5-a7e8-c87fea76cf4b" xsi:nil="true"/>
    <LastProcessedDate xmlns="162995b1-9e75-4ed5-a7e8-c87fea76cf4b">2025-07-28T20:36:25+00:00</LastProcessedDate>
    <PrimeLastClassified xmlns="52040dae-10ce-4e11-86b6-99ad97436b8d" xsi:nil="true"/>
    <PrimeClassificationStatus xmlns="52040dae-10ce-4e11-86b6-99ad97436b8d" xsi:nil="true"/>
    <PrimeClassificationStatusDetails xmlns="52040dae-10ce-4e11-86b6-99ad97436b8d" xsi:nil="true"/>
    <PrimeCorrectedByUser xmlns="52040dae-10ce-4e11-86b6-99ad97436b8d" xsi:nil="true"/>
    <ExternalURL xmlns="162995b1-9e75-4ed5-a7e8-c87fea76cf4b">
      <Url>https://documentation.rossvideo.com/files/Webinars/Documents/Switchers%20and%20Servers/RossLive_Servers%201.pptx</Url>
      <Description>https://documentation.rossvideo.com/files/Webinars/Documents/Switchers%20and%20Servers/RossLive_Servers%201.pptx</Description>
    </ExternalURL>
    <CleanTitle xmlns="162995b1-9e75-4ed5-a7e8-c87fea76cf4b">RossLive Servers 1</CleanTitle>
    <Version_x0023_ xmlns="162995b1-9e75-4ed5-a7e8-c87fea76cf4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9A1A1DB2BF414EA82C4A7AEA8336AB" ma:contentTypeVersion="35" ma:contentTypeDescription="Create a new document." ma:contentTypeScope="" ma:versionID="29bb0b8c004b473b6e737cdef1777096">
  <xsd:schema xmlns:xsd="http://www.w3.org/2001/XMLSchema" xmlns:xs="http://www.w3.org/2001/XMLSchema" xmlns:p="http://schemas.microsoft.com/office/2006/metadata/properties" xmlns:ns1="http://schemas.microsoft.com/sharepoint/v3" xmlns:ns2="162995b1-9e75-4ed5-a7e8-c87fea76cf4b" xmlns:ns3="37b4511a-0cfd-4933-844b-b1662b6861a7" xmlns:ns4="52040dae-10ce-4e11-86b6-99ad97436b8d" targetNamespace="http://schemas.microsoft.com/office/2006/metadata/properties" ma:root="true" ma:fieldsID="04b3efdbaf83c3c40c1b4c8ed77ad8ea" ns1:_="" ns2:_="" ns3:_="" ns4:_="">
    <xsd:import namespace="http://schemas.microsoft.com/sharepoint/v3"/>
    <xsd:import namespace="162995b1-9e75-4ed5-a7e8-c87fea76cf4b"/>
    <xsd:import namespace="37b4511a-0cfd-4933-844b-b1662b6861a7"/>
    <xsd:import namespace="52040dae-10ce-4e11-86b6-99ad97436b8d"/>
    <xsd:element name="properties">
      <xsd:complexType>
        <xsd:sequence>
          <xsd:element name="documentManagement">
            <xsd:complexType>
              <xsd:all>
                <xsd:element ref="ns1:PublishingStartDate" minOccurs="0"/>
                <xsd:element ref="ns1:PublishingExpirationDate" minOccurs="0"/>
                <xsd:element ref="ns2:_Flow_SignoffStatus" minOccurs="0"/>
                <xsd:element ref="ns2:Date" minOccurs="0"/>
                <xsd:element ref="ns2:PublicationLevel" minOccurs="0"/>
                <xsd:element ref="ns2:ExternalURL" minOccurs="0"/>
                <xsd:element ref="ns2:CleanTitle" minOccurs="0"/>
                <xsd:element ref="ns2:LastProcessedDate" minOccurs="0"/>
                <xsd:element ref="ns2:Version_x0023_"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4:PrimeClassificationStatus" minOccurs="0"/>
                <xsd:element ref="ns4:PrimeClassificationStatusDetails" minOccurs="0"/>
                <xsd:element ref="ns4:PrimeCorrectedByUser" minOccurs="0"/>
                <xsd:element ref="ns4:SharedWithUsers" minOccurs="0"/>
                <xsd:element ref="ns4:PrimeLastClassifie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2995b1-9e75-4ed5-a7e8-c87fea76cf4b" elementFormDefault="qualified">
    <xsd:import namespace="http://schemas.microsoft.com/office/2006/documentManagement/types"/>
    <xsd:import namespace="http://schemas.microsoft.com/office/infopath/2007/PartnerControls"/>
    <xsd:element name="_Flow_SignoffStatus" ma:index="4" nillable="true" ma:displayName="Sign-off status" ma:internalName="Sign_x002d_off_x0020_status" ma:readOnly="false">
      <xsd:simpleType>
        <xsd:restriction base="dms:Text"/>
      </xsd:simpleType>
    </xsd:element>
    <xsd:element name="Date" ma:index="6" nillable="true" ma:displayName="Date" ma:format="DateOnly" ma:internalName="Date" ma:readOnly="false">
      <xsd:simpleType>
        <xsd:restriction base="dms:DateTime"/>
      </xsd:simpleType>
    </xsd:element>
    <xsd:element name="PublicationLevel" ma:index="7" nillable="true" ma:displayName="PublicationLevel" ma:default="PublicWeb" ma:description="This column determines if a document can be published on the public website (PublicWeb) and be cited by RRL's RossBot, or if the RossBot can merely use the data in the document, but not cite it." ma:format="Dropdown" ma:internalName="PublicationLevel" ma:readOnly="false">
      <xsd:simpleType>
        <xsd:restriction base="dms:Choice">
          <xsd:enumeration value="PublicWeb"/>
          <xsd:enumeration value="AIReadable"/>
          <xsd:enumeration value="Private"/>
        </xsd:restriction>
      </xsd:simpleType>
    </xsd:element>
    <xsd:element name="ExternalURL" ma:index="8" nillable="true" ma:displayName="External URL" ma:format="Hyperlink" ma:internalName="External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leanTitle" ma:index="9" nillable="true" ma:displayName="Clean Title" ma:format="Dropdown" ma:internalName="CleanTitle">
      <xsd:simpleType>
        <xsd:restriction base="dms:Text">
          <xsd:maxLength value="255"/>
        </xsd:restriction>
      </xsd:simpleType>
    </xsd:element>
    <xsd:element name="LastProcessedDate" ma:index="10" nillable="true" ma:displayName="Last Processed Date" ma:description="in UTC" ma:format="DateTime" ma:internalName="LastProcessedDate" ma:readOnly="false">
      <xsd:simpleType>
        <xsd:restriction base="dms:DateTime"/>
      </xsd:simpleType>
    </xsd:element>
    <xsd:element name="Version_x0023_" ma:index="11" nillable="true" ma:displayName="Version #" ma:format="Dropdown" ma:internalName="Version_x0023_" ma:readOnly="false">
      <xsd:simpleType>
        <xsd:restriction base="dms:Text">
          <xsd:maxLength value="255"/>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hidden="true" ma:internalName="MediaServiceAutoTags" ma:readOnly="true">
      <xsd:simpleType>
        <xsd:restriction base="dms:Text"/>
      </xsd:simpleType>
    </xsd:element>
    <xsd:element name="MediaServiceLocation" ma:index="16" nillable="true" ma:displayName="MediaServiceLocation" ma:description="" ma:hidden="true" ma:internalName="MediaServiceLocation" ma:readOnly="true">
      <xsd:simpleType>
        <xsd:restriction base="dms:Text"/>
      </xsd:simpleType>
    </xsd:element>
    <xsd:element name="MediaServiceOCR" ma:index="17" nillable="true" ma:displayName="MediaServiceOCR" ma:hidden="true" ma:internalName="MediaServiceOCR"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MediaLengthInSeconds" ma:index="23" nillable="true" ma:displayName="Length (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146bea-2002-4642-9cb1-732fae3209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b4511a-0cfd-4933-844b-b1662b6861a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56597fc-a6b0-4d00-b368-c4ed4e1222a0}" ma:internalName="TaxCatchAll" ma:readOnly="false" ma:showField="CatchAllData" ma:web="37b4511a-0cfd-4933-844b-b1662b6861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040dae-10ce-4e11-86b6-99ad97436b8d" elementFormDefault="qualified">
    <xsd:import namespace="http://schemas.microsoft.com/office/2006/documentManagement/types"/>
    <xsd:import namespace="http://schemas.microsoft.com/office/infopath/2007/PartnerControls"/>
    <xsd:element name="PrimeClassificationStatus" ma:index="31" nillable="true" ma:displayName="Processing status" ma:hidden="true" ma:internalName="PrimeClassificationStatus" ma:readOnly="false">
      <xsd:simpleType>
        <xsd:restriction base="dms:Text"/>
      </xsd:simpleType>
    </xsd:element>
    <xsd:element name="PrimeClassificationStatusDetails" ma:index="32" nillable="true" ma:displayName="Processing details" ma:hidden="true" ma:internalName="PrimeClassificationStatusDetails" ma:readOnly="false">
      <xsd:simpleType>
        <xsd:restriction base="dms:Note"/>
      </xsd:simpleType>
    </xsd:element>
    <xsd:element name="PrimeCorrectedByUser" ma:index="33" nillable="true" ma:displayName="Corrected" ma:hidden="true" ma:internalName="PrimeCorrectedByUser" ma:readOnly="false">
      <xsd:simpleType>
        <xsd:restriction base="dms:Boolean"/>
      </xsd:simpleType>
    </xsd:element>
    <xsd:element name="SharedWithUsers" ma:index="36"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imeLastClassified" ma:index="37" nillable="true" ma:displayName="Processed" ma:hidden="true" ma:internalName="PrimeLastClassified" ma:readOnly="false">
      <xsd:simpleType>
        <xsd:restriction base="dms:DateTime"/>
      </xsd:simpleType>
    </xsd:element>
    <xsd:element name="SharedWithDetails" ma:index="38" nillable="true" ma:displayName="Shared With Details" ma:description=""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17C8A7-4B4B-4260-8F07-90D2AB76283A}">
  <ds:schemaRefs>
    <ds:schemaRef ds:uri="http://schemas.microsoft.com/office/2006/metadata/properties"/>
    <ds:schemaRef ds:uri="http://schemas.microsoft.com/office/infopath/2007/PartnerControls"/>
    <ds:schemaRef ds:uri="http://schemas.microsoft.com/sharepoint/v3"/>
    <ds:schemaRef ds:uri="39d35cf4-fa20-49d0-9701-1c5e3cce90bb"/>
  </ds:schemaRefs>
</ds:datastoreItem>
</file>

<file path=customXml/itemProps2.xml><?xml version="1.0" encoding="utf-8"?>
<ds:datastoreItem xmlns:ds="http://schemas.openxmlformats.org/officeDocument/2006/customXml" ds:itemID="{9928659C-2310-417D-BD44-CABAC0954EC2}">
  <ds:schemaRefs>
    <ds:schemaRef ds:uri="http://schemas.microsoft.com/sharepoint/v3/contenttype/forms"/>
  </ds:schemaRefs>
</ds:datastoreItem>
</file>

<file path=customXml/itemProps3.xml><?xml version="1.0" encoding="utf-8"?>
<ds:datastoreItem xmlns:ds="http://schemas.openxmlformats.org/officeDocument/2006/customXml" ds:itemID="{B59FE488-4F92-4A16-A6A7-BB164DA9D2CA}"/>
</file>

<file path=docProps/app.xml><?xml version="1.0" encoding="utf-8"?>
<Properties xmlns="http://schemas.openxmlformats.org/officeDocument/2006/extended-properties" xmlns:vt="http://schemas.openxmlformats.org/officeDocument/2006/docPropsVTypes">
  <Template/>
  <TotalTime>977</TotalTime>
  <Words>320</Words>
  <Application>Microsoft Office PowerPoint</Application>
  <PresentationFormat>Widescreen</PresentationFormat>
  <Paragraphs>62</Paragraphs>
  <Slides>19</Slides>
  <Notes>3</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Corporate Glow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Shaylene Silver</dc:creator>
  <cp:lastModifiedBy>Michael Kljucaric</cp:lastModifiedBy>
  <cp:revision>31</cp:revision>
  <dcterms:created xsi:type="dcterms:W3CDTF">2020-04-07T19:27:55Z</dcterms:created>
  <dcterms:modified xsi:type="dcterms:W3CDTF">2020-04-16T20:53:46Z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0x010100F49A1A1DB2BF414EA82C4A7AEA8336AB</vt:lpwstr>
  </property>
  <property fmtid="{D5CDD505-2E9C-101B-9397-08002B2CF9AE}" pid="3" name="MediaServiceImageTags">
    <vt:lpwstr/>
  </property>
  <property fmtid="{D5CDD505-2E9C-101B-9397-08002B2CF9AE}" pid="4" name="AccessLEvel">
    <vt:lpwstr>Public</vt:lpwstr>
  </property>
</Properties>
</file>