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21"/>
  </p:notesMasterIdLst>
  <p:sldIdLst>
    <p:sldId id="258" r:id="rId5"/>
    <p:sldId id="275" r:id="rId6"/>
    <p:sldId id="265" r:id="rId7"/>
    <p:sldId id="272" r:id="rId8"/>
    <p:sldId id="266" r:id="rId9"/>
    <p:sldId id="267" r:id="rId10"/>
    <p:sldId id="269" r:id="rId11"/>
    <p:sldId id="270" r:id="rId12"/>
    <p:sldId id="261" r:id="rId13"/>
    <p:sldId id="273" r:id="rId14"/>
    <p:sldId id="262" r:id="rId15"/>
    <p:sldId id="263" r:id="rId16"/>
    <p:sldId id="264" r:id="rId17"/>
    <p:sldId id="271" r:id="rId18"/>
    <p:sldId id="268"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94" autoAdjust="0"/>
    <p:restoredTop sz="94643"/>
  </p:normalViewPr>
  <p:slideViewPr>
    <p:cSldViewPr snapToGrid="0" snapToObjects="1">
      <p:cViewPr varScale="1">
        <p:scale>
          <a:sx n="128" d="100"/>
          <a:sy n="128" d="100"/>
        </p:scale>
        <p:origin x="8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6564F-7BD3-E74B-9817-2CF6D1F7B54B}" type="datetimeFigureOut">
              <a:rPr lang="en-US" smtClean="0"/>
              <a:t>4/16/20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EC157-01FF-9443-B2A6-F13FAEDD59C2}" type="slidenum">
              <a:rPr lang="en-US" smtClean="0"/>
              <a:t>‹#›</a:t>
            </a:fld>
            <a:endParaRPr lang="en-US"/>
          </a:p>
        </p:txBody>
      </p:sp>
    </p:spTree>
    <p:extLst>
      <p:ext uri="{BB962C8B-B14F-4D97-AF65-F5344CB8AC3E}">
        <p14:creationId xmlns:p14="http://schemas.microsoft.com/office/powerpoint/2010/main" val="223019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FEC157-01FF-9443-B2A6-F13FAEDD59C2}" type="slidenum">
              <a:rPr lang="en-US" smtClean="0"/>
              <a:t>13</a:t>
            </a:fld>
            <a:endParaRPr lang="en-US"/>
          </a:p>
        </p:txBody>
      </p:sp>
    </p:spTree>
    <p:extLst>
      <p:ext uri="{BB962C8B-B14F-4D97-AF65-F5344CB8AC3E}">
        <p14:creationId xmlns:p14="http://schemas.microsoft.com/office/powerpoint/2010/main" val="26772618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626151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able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F3F51A64-D188-494A-9F4D-F9360335806C}"/>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85E13689-E392-FB46-953A-2CCF334D0A72}"/>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59375397-7A40-3549-A3CE-007C5263066E}"/>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1509DB3A-B33B-B64E-82A5-D012DE136040}"/>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98BDBE83-66AB-E34D-9E6F-2B0E4909250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203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83627DEB-3DE8-2A47-934A-3C89C3AEABEB}"/>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EF287533-3F98-1347-8621-7711551F5413}"/>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68951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7D4D86F6-4DCD-E247-B917-EC9985708D6F}"/>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6FA8505C-0987-3C45-8BBC-490D1714CF82}"/>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F9B2EDA8-1634-5E40-95BC-58B698C4790F}"/>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08291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Table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5" name="Text Placeholder 6">
            <a:extLst>
              <a:ext uri="{FF2B5EF4-FFF2-40B4-BE49-F238E27FC236}">
                <a16:creationId xmlns:a16="http://schemas.microsoft.com/office/drawing/2014/main" id="{41C37A25-F416-CA40-8CEB-2BD8DDF96FC2}"/>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6" name="Content Placeholder 7">
            <a:extLst>
              <a:ext uri="{FF2B5EF4-FFF2-40B4-BE49-F238E27FC236}">
                <a16:creationId xmlns:a16="http://schemas.microsoft.com/office/drawing/2014/main" id="{8B9C0466-BD78-EE4F-B01D-969FE75E7154}"/>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itle 1">
            <a:extLst>
              <a:ext uri="{FF2B5EF4-FFF2-40B4-BE49-F238E27FC236}">
                <a16:creationId xmlns:a16="http://schemas.microsoft.com/office/drawing/2014/main" id="{BF0DEC93-227A-6446-B72A-433106EC80FC}"/>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8" name="Text Placeholder 6">
            <a:extLst>
              <a:ext uri="{FF2B5EF4-FFF2-40B4-BE49-F238E27FC236}">
                <a16:creationId xmlns:a16="http://schemas.microsoft.com/office/drawing/2014/main" id="{CFDD1AA0-09DF-E740-A0B3-86BCE0878DC1}"/>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9" name="Content Placeholder 7">
            <a:extLst>
              <a:ext uri="{FF2B5EF4-FFF2-40B4-BE49-F238E27FC236}">
                <a16:creationId xmlns:a16="http://schemas.microsoft.com/office/drawing/2014/main" id="{2942737D-F158-954B-B21C-7AA092EE2FCC}"/>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8930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2D3F1CA8-ECD2-F740-96E3-298F78C1D983}"/>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F34E49BC-4E9C-3C42-8C6A-9E086BA096E8}"/>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52271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2 Content Ligh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0943A0B0-A249-F546-AD75-328DB273B99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21F533C6-5569-104E-B0C3-6A39F4B4A79B}"/>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9D39C731-911D-BF49-AA5C-950D67F13A80}"/>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866035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Table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97751F20-56F3-AE44-9B70-419C2D7AEE56}"/>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D6AAF4C7-A974-DA4C-820B-F0B459206F00}"/>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2C62EAE5-5B71-224D-BCD4-696432CA1E4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987A0772-8391-FF40-AC79-89AA7C5B9CAD}"/>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DE89B888-7393-3E4E-83DF-0DC09AEADD89}"/>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70953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On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22735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94106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age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57108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On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833303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761632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Content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31979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02547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6691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Cov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885196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Cover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760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40E57A9E-6C12-5B47-ADF6-290819240DE8}"/>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7" name="Content Placeholder 2">
            <a:extLst>
              <a:ext uri="{FF2B5EF4-FFF2-40B4-BE49-F238E27FC236}">
                <a16:creationId xmlns:a16="http://schemas.microsoft.com/office/drawing/2014/main" id="{116884DE-526D-194B-BE56-4E938B6B6DCB}"/>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8" name="Content Placeholder 2">
            <a:extLst>
              <a:ext uri="{FF2B5EF4-FFF2-40B4-BE49-F238E27FC236}">
                <a16:creationId xmlns:a16="http://schemas.microsoft.com/office/drawing/2014/main" id="{6E0FFC92-D149-514B-B734-D2994AD22025}"/>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86F8BE1C-5B9A-CD48-9B53-FBED1E5B0881}"/>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633358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6" y="924195"/>
            <a:ext cx="10625506"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1948996"/>
            <a:ext cx="10625508"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3284339"/>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2756828"/>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229868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Title 1">
            <a:extLst>
              <a:ext uri="{FF2B5EF4-FFF2-40B4-BE49-F238E27FC236}">
                <a16:creationId xmlns:a16="http://schemas.microsoft.com/office/drawing/2014/main" id="{CC49B2FB-19D5-054A-A065-B3CA5B89813F}"/>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0" name="Content Placeholder 2">
            <a:extLst>
              <a:ext uri="{FF2B5EF4-FFF2-40B4-BE49-F238E27FC236}">
                <a16:creationId xmlns:a16="http://schemas.microsoft.com/office/drawing/2014/main" id="{9346EC3E-8AEF-674B-9706-479AE8B1B3F2}"/>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53938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649E0D90-41EB-3444-98DE-FDE8074F073B}"/>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73D6339C-C508-A342-AD60-9CFDDE17C237}"/>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651764F6-B18B-9C4A-AEE1-69397BA1E9E7}"/>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26019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Table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11" name="Text Placeholder 6">
            <a:extLst>
              <a:ext uri="{FF2B5EF4-FFF2-40B4-BE49-F238E27FC236}">
                <a16:creationId xmlns:a16="http://schemas.microsoft.com/office/drawing/2014/main" id="{8C8D3DE9-6464-374D-B195-FB7501D1E9EA}"/>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2784DAE1-2DF6-9C4B-AEC7-1AA882C913C7}"/>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BCF61C52-0702-824F-9152-54C0FC5C50F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6" name="Text Placeholder 6">
            <a:extLst>
              <a:ext uri="{FF2B5EF4-FFF2-40B4-BE49-F238E27FC236}">
                <a16:creationId xmlns:a16="http://schemas.microsoft.com/office/drawing/2014/main" id="{55067FFD-1B33-DE47-90CE-32D55457EDD6}"/>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21E3296B-BC37-544B-AACB-E7B14B1B1A9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927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CBD0C049-2906-E24D-BC76-6DE9C823F312}"/>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83200D54-580F-FC40-8C1D-9E423E85902A}"/>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7147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2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4195378F-1B59-4C49-A46C-7E214E74292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8D2C899-F87B-454F-9865-DFAAB4B38A95}"/>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6CC4C820-CAA5-B64E-869C-F69057E6DAFA}"/>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128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C13F5-C46A-F146-9F10-0413475D0FD2}"/>
              </a:ext>
            </a:extLst>
          </p:cNvPr>
          <p:cNvSpPr>
            <a:spLocks noGrp="1"/>
          </p:cNvSpPr>
          <p:nvPr>
            <p:ph type="title"/>
          </p:nvPr>
        </p:nvSpPr>
        <p:spPr>
          <a:xfrm>
            <a:off x="430427" y="255723"/>
            <a:ext cx="11312800" cy="879838"/>
          </a:xfrm>
          <a:prstGeom prst="rect">
            <a:avLst/>
          </a:prstGeom>
        </p:spPr>
        <p:txBody>
          <a:bodyPr vert="horz" lIns="91440" tIns="45720" rIns="91440" bIns="45720" rtlCol="0" anchor="ctr">
            <a:normAutofit/>
          </a:bodyPr>
          <a:lstStyle/>
          <a:p>
            <a:r>
              <a:rPr lang="en-US" dirty="0"/>
              <a:t>I AM A HEADER</a:t>
            </a:r>
          </a:p>
        </p:txBody>
      </p:sp>
      <p:sp>
        <p:nvSpPr>
          <p:cNvPr id="3" name="Text Placeholder 2">
            <a:extLst>
              <a:ext uri="{FF2B5EF4-FFF2-40B4-BE49-F238E27FC236}">
                <a16:creationId xmlns:a16="http://schemas.microsoft.com/office/drawing/2014/main" id="{543CDA6F-DB3B-1642-97E2-8FAFC8C8FE19}"/>
              </a:ext>
            </a:extLst>
          </p:cNvPr>
          <p:cNvSpPr>
            <a:spLocks noGrp="1"/>
          </p:cNvSpPr>
          <p:nvPr>
            <p:ph type="body" idx="1"/>
          </p:nvPr>
        </p:nvSpPr>
        <p:spPr>
          <a:xfrm>
            <a:off x="430427" y="1489230"/>
            <a:ext cx="11312800" cy="4458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64910F7-61D3-E144-A984-9CE90CA4CCC5}"/>
              </a:ext>
            </a:extLst>
          </p:cNvPr>
          <p:cNvSpPr>
            <a:spLocks noGrp="1"/>
          </p:cNvSpPr>
          <p:nvPr>
            <p:ph type="sldNum" sz="quarter" idx="4"/>
          </p:nvPr>
        </p:nvSpPr>
        <p:spPr>
          <a:xfrm>
            <a:off x="430427" y="6356350"/>
            <a:ext cx="976342" cy="365125"/>
          </a:xfrm>
          <a:prstGeom prst="rect">
            <a:avLst/>
          </a:prstGeom>
        </p:spPr>
        <p:txBody>
          <a:bodyPr vert="horz" lIns="91440" tIns="45720" rIns="91440" bIns="45720" rtlCol="0" anchor="ctr"/>
          <a:lstStyle>
            <a:lvl1pPr algn="l">
              <a:defRPr sz="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7E52358-FED6-D246-9C6E-AEC4ABAAD0D9}" type="slidenum">
              <a:rPr lang="en-US" smtClean="0"/>
              <a:pPr/>
              <a:t>‹#›</a:t>
            </a:fld>
            <a:endParaRPr lang="en-US"/>
          </a:p>
        </p:txBody>
      </p:sp>
    </p:spTree>
    <p:extLst>
      <p:ext uri="{BB962C8B-B14F-4D97-AF65-F5344CB8AC3E}">
        <p14:creationId xmlns:p14="http://schemas.microsoft.com/office/powerpoint/2010/main" val="981297281"/>
      </p:ext>
    </p:extLst>
  </p:cSld>
  <p:clrMap bg1="lt1" tx1="dk1" bg2="lt2" tx2="dk2" accent1="accent1" accent2="accent2" accent3="accent3" accent4="accent4" accent5="accent5" accent6="accent6" hlink="hlink" folHlink="folHlink"/>
  <p:sldLayoutIdLst>
    <p:sldLayoutId id="2147483745" r:id="rId1"/>
    <p:sldLayoutId id="2147483683" r:id="rId2"/>
    <p:sldLayoutId id="2147483732" r:id="rId3"/>
    <p:sldLayoutId id="2147483747" r:id="rId4"/>
    <p:sldLayoutId id="2147483685" r:id="rId5"/>
    <p:sldLayoutId id="2147483739" r:id="rId6"/>
    <p:sldLayoutId id="2147483741" r:id="rId7"/>
    <p:sldLayoutId id="2147483727" r:id="rId8"/>
    <p:sldLayoutId id="2147483742" r:id="rId9"/>
    <p:sldLayoutId id="2147483743" r:id="rId10"/>
    <p:sldLayoutId id="2147483686" r:id="rId11"/>
    <p:sldLayoutId id="2147483687" r:id="rId12"/>
    <p:sldLayoutId id="2147483688" r:id="rId13"/>
    <p:sldLayoutId id="2147483734" r:id="rId14"/>
    <p:sldLayoutId id="2147483735" r:id="rId15"/>
    <p:sldLayoutId id="2147483736" r:id="rId16"/>
    <p:sldLayoutId id="2147483748" r:id="rId17"/>
    <p:sldLayoutId id="2147483749" r:id="rId18"/>
    <p:sldLayoutId id="2147483750" r:id="rId19"/>
    <p:sldLayoutId id="2147483744" r:id="rId20"/>
    <p:sldLayoutId id="2147483728" r:id="rId21"/>
    <p:sldLayoutId id="2147483691" r:id="rId22"/>
    <p:sldLayoutId id="2147483738" r:id="rId23"/>
    <p:sldLayoutId id="2147483746" r:id="rId24"/>
    <p:sldLayoutId id="2147483751" r:id="rId25"/>
  </p:sldLayoutIdLst>
  <p:hf hdr="0" ftr="0" dt="0"/>
  <p:txStyles>
    <p:title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058A2B-D6FF-A340-AB7E-1E1646E9513E}"/>
              </a:ext>
            </a:extLst>
          </p:cNvPr>
          <p:cNvSpPr>
            <a:spLocks noGrp="1"/>
          </p:cNvSpPr>
          <p:nvPr>
            <p:ph type="sldNum" sz="quarter" idx="12"/>
          </p:nvPr>
        </p:nvSpPr>
        <p:spPr/>
        <p:txBody>
          <a:bodyPr/>
          <a:lstStyle/>
          <a:p>
            <a:fld id="{67E52358-FED6-D246-9C6E-AEC4ABAAD0D9}" type="slidenum">
              <a:rPr lang="en-US" smtClean="0"/>
              <a:t>1</a:t>
            </a:fld>
            <a:endParaRPr lang="en-US"/>
          </a:p>
        </p:txBody>
      </p:sp>
    </p:spTree>
    <p:extLst>
      <p:ext uri="{BB962C8B-B14F-4D97-AF65-F5344CB8AC3E}">
        <p14:creationId xmlns:p14="http://schemas.microsoft.com/office/powerpoint/2010/main" val="2428461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CED86-41C4-684B-8ADE-839CE623C517}"/>
              </a:ext>
            </a:extLst>
          </p:cNvPr>
          <p:cNvSpPr>
            <a:spLocks noGrp="1"/>
          </p:cNvSpPr>
          <p:nvPr>
            <p:ph type="sldNum" sz="quarter" idx="12"/>
          </p:nvPr>
        </p:nvSpPr>
        <p:spPr/>
        <p:txBody>
          <a:bodyPr/>
          <a:lstStyle/>
          <a:p>
            <a:fld id="{67E52358-FED6-D246-9C6E-AEC4ABAAD0D9}" type="slidenum">
              <a:rPr lang="en-US" smtClean="0"/>
              <a:t>10</a:t>
            </a:fld>
            <a:endParaRPr lang="en-US"/>
          </a:p>
        </p:txBody>
      </p:sp>
      <p:sp>
        <p:nvSpPr>
          <p:cNvPr id="3" name="Title 2">
            <a:extLst>
              <a:ext uri="{FF2B5EF4-FFF2-40B4-BE49-F238E27FC236}">
                <a16:creationId xmlns:a16="http://schemas.microsoft.com/office/drawing/2014/main" id="{50FDFBAB-AC79-C347-8545-A6DA0ACCE3F1}"/>
              </a:ext>
            </a:extLst>
          </p:cNvPr>
          <p:cNvSpPr>
            <a:spLocks noGrp="1"/>
          </p:cNvSpPr>
          <p:nvPr>
            <p:ph type="title"/>
          </p:nvPr>
        </p:nvSpPr>
        <p:spPr>
          <a:xfrm>
            <a:off x="439599" y="297215"/>
            <a:ext cx="11312801" cy="894557"/>
          </a:xfrm>
        </p:spPr>
        <p:txBody>
          <a:bodyPr/>
          <a:lstStyle/>
          <a:p>
            <a:r>
              <a:rPr lang="en-US" sz="3600" dirty="0"/>
              <a:t>Carbonite Ultra v4.0</a:t>
            </a:r>
            <a:endParaRPr lang="en-US" dirty="0"/>
          </a:p>
        </p:txBody>
      </p:sp>
      <p:sp>
        <p:nvSpPr>
          <p:cNvPr id="4" name="Content Placeholder 3">
            <a:extLst>
              <a:ext uri="{FF2B5EF4-FFF2-40B4-BE49-F238E27FC236}">
                <a16:creationId xmlns:a16="http://schemas.microsoft.com/office/drawing/2014/main" id="{9AFFC0B2-1D90-A340-B35D-3B769E04A68D}"/>
              </a:ext>
            </a:extLst>
          </p:cNvPr>
          <p:cNvSpPr>
            <a:spLocks noGrp="1"/>
          </p:cNvSpPr>
          <p:nvPr>
            <p:ph idx="1"/>
          </p:nvPr>
        </p:nvSpPr>
        <p:spPr/>
        <p:txBody>
          <a:bodyPr>
            <a:normAutofit/>
          </a:bodyPr>
          <a:lstStyle/>
          <a:p>
            <a:pPr marL="0" indent="0">
              <a:buNone/>
            </a:pPr>
            <a:r>
              <a:rPr lang="en-US" dirty="0">
                <a:latin typeface="+mj-lt"/>
              </a:rPr>
              <a:t>NOW WITH AUDIO!!!</a:t>
            </a:r>
          </a:p>
          <a:p>
            <a:pPr marL="0" indent="0">
              <a:buNone/>
            </a:pPr>
            <a:endParaRPr lang="en-US" dirty="0">
              <a:latin typeface="+mj-lt"/>
            </a:endParaRPr>
          </a:p>
          <a:p>
            <a:pPr marL="0" indent="0">
              <a:buNone/>
            </a:pPr>
            <a:r>
              <a:rPr lang="en-US" dirty="0">
                <a:latin typeface="+mj-lt"/>
              </a:rPr>
              <a:t>Audio Mixer License</a:t>
            </a:r>
          </a:p>
          <a:p>
            <a:pPr lvl="1"/>
            <a:r>
              <a:rPr lang="en-US" dirty="0">
                <a:latin typeface="+mj-lt"/>
              </a:rPr>
              <a:t>List $2000.00</a:t>
            </a:r>
          </a:p>
          <a:p>
            <a:pPr lvl="1"/>
            <a:r>
              <a:rPr lang="en-US" dirty="0">
                <a:latin typeface="+mj-lt"/>
              </a:rPr>
              <a:t>Included with the purchase of a RAVE ABU</a:t>
            </a:r>
          </a:p>
          <a:p>
            <a:pPr marL="0" indent="0">
              <a:buNone/>
            </a:pPr>
            <a:r>
              <a:rPr lang="en-US" dirty="0">
                <a:latin typeface="+mj-lt"/>
              </a:rPr>
              <a:t>With Standard I/O</a:t>
            </a:r>
          </a:p>
          <a:p>
            <a:pPr lvl="1"/>
            <a:r>
              <a:rPr lang="en-US" dirty="0">
                <a:latin typeface="+mj-lt"/>
              </a:rPr>
              <a:t>8 Sample Rate Converters (SRC)</a:t>
            </a:r>
          </a:p>
          <a:p>
            <a:pPr marL="0" indent="0">
              <a:buNone/>
            </a:pPr>
            <a:r>
              <a:rPr lang="en-US" dirty="0">
                <a:latin typeface="+mj-lt"/>
              </a:rPr>
              <a:t>With Plus I/O</a:t>
            </a:r>
          </a:p>
          <a:p>
            <a:pPr lvl="1"/>
            <a:r>
              <a:rPr lang="en-US" dirty="0">
                <a:latin typeface="+mj-lt"/>
              </a:rPr>
              <a:t>24 SRC with Plus I/O (when turned on FSFC reduced to 26, 24 in – 2 out)</a:t>
            </a:r>
          </a:p>
          <a:p>
            <a:pPr marL="0" indent="0">
              <a:buNone/>
            </a:pPr>
            <a:endParaRPr lang="en-US" dirty="0"/>
          </a:p>
        </p:txBody>
      </p:sp>
      <p:pic>
        <p:nvPicPr>
          <p:cNvPr id="6" name="Picture 5" descr="A picture containing clock, computer&#10;&#10;Description automatically generated">
            <a:extLst>
              <a:ext uri="{FF2B5EF4-FFF2-40B4-BE49-F238E27FC236}">
                <a16:creationId xmlns:a16="http://schemas.microsoft.com/office/drawing/2014/main" id="{61731944-CA53-1841-A9F5-F85EC6CD5A6D}"/>
              </a:ext>
            </a:extLst>
          </p:cNvPr>
          <p:cNvPicPr>
            <a:picLocks noChangeAspect="1"/>
          </p:cNvPicPr>
          <p:nvPr/>
        </p:nvPicPr>
        <p:blipFill>
          <a:blip r:embed="rId2"/>
          <a:stretch>
            <a:fillRect/>
          </a:stretch>
        </p:blipFill>
        <p:spPr>
          <a:xfrm>
            <a:off x="7191513" y="0"/>
            <a:ext cx="5000487" cy="2812774"/>
          </a:xfrm>
          <a:prstGeom prst="rect">
            <a:avLst/>
          </a:prstGeom>
        </p:spPr>
      </p:pic>
    </p:spTree>
    <p:extLst>
      <p:ext uri="{BB962C8B-B14F-4D97-AF65-F5344CB8AC3E}">
        <p14:creationId xmlns:p14="http://schemas.microsoft.com/office/powerpoint/2010/main" val="614950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CED86-41C4-684B-8ADE-839CE623C517}"/>
              </a:ext>
            </a:extLst>
          </p:cNvPr>
          <p:cNvSpPr>
            <a:spLocks noGrp="1"/>
          </p:cNvSpPr>
          <p:nvPr>
            <p:ph type="sldNum" sz="quarter" idx="12"/>
          </p:nvPr>
        </p:nvSpPr>
        <p:spPr/>
        <p:txBody>
          <a:bodyPr/>
          <a:lstStyle/>
          <a:p>
            <a:fld id="{67E52358-FED6-D246-9C6E-AEC4ABAAD0D9}" type="slidenum">
              <a:rPr lang="en-US" smtClean="0"/>
              <a:t>11</a:t>
            </a:fld>
            <a:endParaRPr lang="en-US"/>
          </a:p>
        </p:txBody>
      </p:sp>
      <p:sp>
        <p:nvSpPr>
          <p:cNvPr id="3" name="Title 2">
            <a:extLst>
              <a:ext uri="{FF2B5EF4-FFF2-40B4-BE49-F238E27FC236}">
                <a16:creationId xmlns:a16="http://schemas.microsoft.com/office/drawing/2014/main" id="{50FDFBAB-AC79-C347-8545-A6DA0ACCE3F1}"/>
              </a:ext>
            </a:extLst>
          </p:cNvPr>
          <p:cNvSpPr>
            <a:spLocks noGrp="1"/>
          </p:cNvSpPr>
          <p:nvPr>
            <p:ph type="title"/>
          </p:nvPr>
        </p:nvSpPr>
        <p:spPr>
          <a:xfrm>
            <a:off x="430426" y="259970"/>
            <a:ext cx="11312801" cy="894557"/>
          </a:xfrm>
        </p:spPr>
        <p:txBody>
          <a:bodyPr/>
          <a:lstStyle/>
          <a:p>
            <a:r>
              <a:rPr lang="en-US" sz="3600" dirty="0"/>
              <a:t>Carbonite Ultra v4.0</a:t>
            </a:r>
            <a:endParaRPr lang="en-US" dirty="0"/>
          </a:p>
        </p:txBody>
      </p:sp>
      <p:sp>
        <p:nvSpPr>
          <p:cNvPr id="4" name="Content Placeholder 3">
            <a:extLst>
              <a:ext uri="{FF2B5EF4-FFF2-40B4-BE49-F238E27FC236}">
                <a16:creationId xmlns:a16="http://schemas.microsoft.com/office/drawing/2014/main" id="{9AFFC0B2-1D90-A340-B35D-3B769E04A68D}"/>
              </a:ext>
            </a:extLst>
          </p:cNvPr>
          <p:cNvSpPr>
            <a:spLocks noGrp="1"/>
          </p:cNvSpPr>
          <p:nvPr>
            <p:ph idx="1"/>
          </p:nvPr>
        </p:nvSpPr>
        <p:spPr>
          <a:xfrm>
            <a:off x="430426" y="1488986"/>
            <a:ext cx="11312801" cy="5369014"/>
          </a:xfrm>
        </p:spPr>
        <p:txBody>
          <a:bodyPr>
            <a:normAutofit/>
          </a:bodyPr>
          <a:lstStyle/>
          <a:p>
            <a:pPr marL="0" indent="0">
              <a:buNone/>
            </a:pPr>
            <a:r>
              <a:rPr lang="en-US" sz="3000" dirty="0">
                <a:latin typeface="+mj-lt"/>
              </a:rPr>
              <a:t>New 3D Borders with Lighting and Shadows for DVE’s !!!</a:t>
            </a:r>
          </a:p>
          <a:p>
            <a:endParaRPr lang="en-US" sz="3000" dirty="0">
              <a:latin typeface="+mj-lt"/>
            </a:endParaRPr>
          </a:p>
          <a:p>
            <a:r>
              <a:rPr lang="en-US" sz="3000" dirty="0">
                <a:latin typeface="+mj-lt"/>
              </a:rPr>
              <a:t>Perspective look for 2 box shots</a:t>
            </a:r>
          </a:p>
          <a:p>
            <a:r>
              <a:rPr lang="en-US" sz="3000" dirty="0">
                <a:latin typeface="+mj-lt"/>
              </a:rPr>
              <a:t>Complete Creative Control</a:t>
            </a:r>
          </a:p>
          <a:p>
            <a:r>
              <a:rPr lang="en-US" sz="3000" dirty="0">
                <a:latin typeface="+mj-lt"/>
              </a:rPr>
              <a:t>Transparency, Bevels, Tubular, Glass looks</a:t>
            </a:r>
          </a:p>
          <a:p>
            <a:r>
              <a:rPr lang="en-US" sz="3000" dirty="0">
                <a:latin typeface="+mj-lt"/>
              </a:rPr>
              <a:t>Drop Shadow tracks lighting and has independent softness </a:t>
            </a:r>
          </a:p>
          <a:p>
            <a:r>
              <a:rPr lang="en-US" sz="3000" dirty="0">
                <a:latin typeface="+mj-lt"/>
              </a:rPr>
              <a:t>All included in Mem’s, Effect Dissolves and CC’s</a:t>
            </a:r>
          </a:p>
          <a:p>
            <a:r>
              <a:rPr lang="en-US" sz="3000" dirty="0">
                <a:latin typeface="+mj-lt"/>
              </a:rPr>
              <a:t>Free with 4.0</a:t>
            </a:r>
          </a:p>
          <a:p>
            <a:pPr marL="0" indent="0">
              <a:buNone/>
            </a:pPr>
            <a:endParaRPr lang="en-US" dirty="0"/>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383178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CED86-41C4-684B-8ADE-839CE623C517}"/>
              </a:ext>
            </a:extLst>
          </p:cNvPr>
          <p:cNvSpPr>
            <a:spLocks noGrp="1"/>
          </p:cNvSpPr>
          <p:nvPr>
            <p:ph type="sldNum" sz="quarter" idx="12"/>
          </p:nvPr>
        </p:nvSpPr>
        <p:spPr/>
        <p:txBody>
          <a:bodyPr/>
          <a:lstStyle/>
          <a:p>
            <a:fld id="{67E52358-FED6-D246-9C6E-AEC4ABAAD0D9}" type="slidenum">
              <a:rPr lang="en-US" smtClean="0"/>
              <a:t>12</a:t>
            </a:fld>
            <a:endParaRPr lang="en-US"/>
          </a:p>
        </p:txBody>
      </p:sp>
      <p:sp>
        <p:nvSpPr>
          <p:cNvPr id="3" name="Title 2">
            <a:extLst>
              <a:ext uri="{FF2B5EF4-FFF2-40B4-BE49-F238E27FC236}">
                <a16:creationId xmlns:a16="http://schemas.microsoft.com/office/drawing/2014/main" id="{50FDFBAB-AC79-C347-8545-A6DA0ACCE3F1}"/>
              </a:ext>
            </a:extLst>
          </p:cNvPr>
          <p:cNvSpPr>
            <a:spLocks noGrp="1"/>
          </p:cNvSpPr>
          <p:nvPr>
            <p:ph type="title"/>
          </p:nvPr>
        </p:nvSpPr>
        <p:spPr>
          <a:xfrm>
            <a:off x="430426" y="259970"/>
            <a:ext cx="11312801" cy="894557"/>
          </a:xfrm>
        </p:spPr>
        <p:txBody>
          <a:bodyPr/>
          <a:lstStyle/>
          <a:p>
            <a:r>
              <a:rPr lang="en-US" sz="3600" dirty="0"/>
              <a:t>Carbonite Ultra v4.0</a:t>
            </a:r>
            <a:endParaRPr lang="en-US" dirty="0"/>
          </a:p>
        </p:txBody>
      </p:sp>
      <p:sp>
        <p:nvSpPr>
          <p:cNvPr id="4" name="Content Placeholder 3">
            <a:extLst>
              <a:ext uri="{FF2B5EF4-FFF2-40B4-BE49-F238E27FC236}">
                <a16:creationId xmlns:a16="http://schemas.microsoft.com/office/drawing/2014/main" id="{9AFFC0B2-1D90-A340-B35D-3B769E04A68D}"/>
              </a:ext>
            </a:extLst>
          </p:cNvPr>
          <p:cNvSpPr>
            <a:spLocks noGrp="1"/>
          </p:cNvSpPr>
          <p:nvPr>
            <p:ph idx="1"/>
          </p:nvPr>
        </p:nvSpPr>
        <p:spPr/>
        <p:txBody>
          <a:bodyPr>
            <a:normAutofit lnSpcReduction="10000"/>
          </a:bodyPr>
          <a:lstStyle/>
          <a:p>
            <a:pPr marL="0" indent="0">
              <a:buNone/>
            </a:pPr>
            <a:r>
              <a:rPr lang="en-US" dirty="0">
                <a:latin typeface="+mn-lt"/>
              </a:rPr>
              <a:t>New Features</a:t>
            </a:r>
          </a:p>
          <a:p>
            <a:pPr marL="0" indent="0">
              <a:buNone/>
            </a:pPr>
            <a:endParaRPr lang="en-US" dirty="0">
              <a:latin typeface="+mn-lt"/>
            </a:endParaRPr>
          </a:p>
          <a:p>
            <a:pPr marL="0" indent="0">
              <a:buNone/>
            </a:pPr>
            <a:r>
              <a:rPr lang="en-US" dirty="0">
                <a:latin typeface="+mn-lt"/>
              </a:rPr>
              <a:t>By Popular Demand - New Frame Rates</a:t>
            </a:r>
          </a:p>
          <a:p>
            <a:r>
              <a:rPr lang="en-US" dirty="0">
                <a:latin typeface="+mn-lt"/>
              </a:rPr>
              <a:t>Now all possible SMPTE rates supported</a:t>
            </a:r>
          </a:p>
          <a:p>
            <a:r>
              <a:rPr lang="en-US" dirty="0">
                <a:latin typeface="+mn-lt"/>
              </a:rPr>
              <a:t>HD and UHD formats included</a:t>
            </a:r>
          </a:p>
          <a:p>
            <a:r>
              <a:rPr lang="en-US" dirty="0">
                <a:latin typeface="+mn-lt"/>
              </a:rPr>
              <a:t>UHD now w/ 23.98, 24 &amp; 29.97</a:t>
            </a:r>
          </a:p>
          <a:p>
            <a:r>
              <a:rPr lang="en-US" dirty="0">
                <a:latin typeface="+mn-lt"/>
              </a:rPr>
              <a:t>Free with 4.0</a:t>
            </a:r>
          </a:p>
          <a:p>
            <a:pPr marL="0" indent="0">
              <a:buNone/>
            </a:pPr>
            <a:endParaRPr lang="en-US" dirty="0"/>
          </a:p>
          <a:p>
            <a:pPr marL="0" indent="0">
              <a:buNone/>
            </a:pPr>
            <a:r>
              <a:rPr lang="en-US" dirty="0"/>
              <a:t>      </a:t>
            </a:r>
          </a:p>
          <a:p>
            <a:pPr marL="0" indent="0">
              <a:buNone/>
            </a:pPr>
            <a:endParaRPr lang="en-US" dirty="0"/>
          </a:p>
        </p:txBody>
      </p:sp>
      <p:pic>
        <p:nvPicPr>
          <p:cNvPr id="6" name="Picture 5" descr="A picture containing building, side, standing, game&#10;&#10;Description automatically generated">
            <a:extLst>
              <a:ext uri="{FF2B5EF4-FFF2-40B4-BE49-F238E27FC236}">
                <a16:creationId xmlns:a16="http://schemas.microsoft.com/office/drawing/2014/main" id="{51E0DEDE-43A7-574E-81EB-99BEF6A96682}"/>
              </a:ext>
            </a:extLst>
          </p:cNvPr>
          <p:cNvPicPr>
            <a:picLocks noChangeAspect="1"/>
          </p:cNvPicPr>
          <p:nvPr/>
        </p:nvPicPr>
        <p:blipFill>
          <a:blip r:embed="rId2"/>
          <a:stretch>
            <a:fillRect/>
          </a:stretch>
        </p:blipFill>
        <p:spPr>
          <a:xfrm>
            <a:off x="7474184" y="1695889"/>
            <a:ext cx="4717816" cy="3517072"/>
          </a:xfrm>
          <a:prstGeom prst="rect">
            <a:avLst/>
          </a:prstGeom>
        </p:spPr>
      </p:pic>
    </p:spTree>
    <p:extLst>
      <p:ext uri="{BB962C8B-B14F-4D97-AF65-F5344CB8AC3E}">
        <p14:creationId xmlns:p14="http://schemas.microsoft.com/office/powerpoint/2010/main" val="2266410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CED86-41C4-684B-8ADE-839CE623C517}"/>
              </a:ext>
            </a:extLst>
          </p:cNvPr>
          <p:cNvSpPr>
            <a:spLocks noGrp="1"/>
          </p:cNvSpPr>
          <p:nvPr>
            <p:ph type="sldNum" sz="quarter" idx="12"/>
          </p:nvPr>
        </p:nvSpPr>
        <p:spPr/>
        <p:txBody>
          <a:bodyPr/>
          <a:lstStyle/>
          <a:p>
            <a:fld id="{67E52358-FED6-D246-9C6E-AEC4ABAAD0D9}" type="slidenum">
              <a:rPr lang="en-US" smtClean="0"/>
              <a:t>13</a:t>
            </a:fld>
            <a:endParaRPr lang="en-US"/>
          </a:p>
        </p:txBody>
      </p:sp>
      <p:sp>
        <p:nvSpPr>
          <p:cNvPr id="3" name="Title 2">
            <a:extLst>
              <a:ext uri="{FF2B5EF4-FFF2-40B4-BE49-F238E27FC236}">
                <a16:creationId xmlns:a16="http://schemas.microsoft.com/office/drawing/2014/main" id="{50FDFBAB-AC79-C347-8545-A6DA0ACCE3F1}"/>
              </a:ext>
            </a:extLst>
          </p:cNvPr>
          <p:cNvSpPr>
            <a:spLocks noGrp="1"/>
          </p:cNvSpPr>
          <p:nvPr>
            <p:ph type="title"/>
          </p:nvPr>
        </p:nvSpPr>
        <p:spPr>
          <a:xfrm>
            <a:off x="430426" y="259970"/>
            <a:ext cx="11312801" cy="894557"/>
          </a:xfrm>
        </p:spPr>
        <p:txBody>
          <a:bodyPr/>
          <a:lstStyle/>
          <a:p>
            <a:r>
              <a:rPr lang="en-US" sz="3600" dirty="0"/>
              <a:t>Carbonite Ultra v4.0</a:t>
            </a:r>
            <a:endParaRPr lang="en-US" dirty="0"/>
          </a:p>
        </p:txBody>
      </p:sp>
      <p:sp>
        <p:nvSpPr>
          <p:cNvPr id="4" name="Content Placeholder 3">
            <a:extLst>
              <a:ext uri="{FF2B5EF4-FFF2-40B4-BE49-F238E27FC236}">
                <a16:creationId xmlns:a16="http://schemas.microsoft.com/office/drawing/2014/main" id="{9AFFC0B2-1D90-A340-B35D-3B769E04A68D}"/>
              </a:ext>
            </a:extLst>
          </p:cNvPr>
          <p:cNvSpPr>
            <a:spLocks noGrp="1"/>
          </p:cNvSpPr>
          <p:nvPr>
            <p:ph idx="1"/>
          </p:nvPr>
        </p:nvSpPr>
        <p:spPr/>
        <p:txBody>
          <a:bodyPr>
            <a:normAutofit lnSpcReduction="10000"/>
          </a:bodyPr>
          <a:lstStyle/>
          <a:p>
            <a:pPr marL="0" indent="0">
              <a:buNone/>
            </a:pPr>
            <a:r>
              <a:rPr lang="en-US" dirty="0">
                <a:latin typeface="+mj-lt"/>
              </a:rPr>
              <a:t>New Features</a:t>
            </a:r>
          </a:p>
          <a:p>
            <a:pPr marL="0" indent="0">
              <a:buNone/>
            </a:pPr>
            <a:endParaRPr lang="en-US" dirty="0">
              <a:latin typeface="+mj-lt"/>
            </a:endParaRPr>
          </a:p>
          <a:p>
            <a:pPr marL="0" indent="0">
              <a:buNone/>
            </a:pPr>
            <a:r>
              <a:rPr lang="en-US" dirty="0">
                <a:latin typeface="+mj-lt"/>
              </a:rPr>
              <a:t>New Processing Features</a:t>
            </a:r>
          </a:p>
          <a:p>
            <a:r>
              <a:rPr lang="en-US" dirty="0">
                <a:latin typeface="+mj-lt"/>
              </a:rPr>
              <a:t>HDR&lt;&gt;SDR and WCG conversion (like UHD)</a:t>
            </a:r>
          </a:p>
          <a:p>
            <a:r>
              <a:rPr lang="en-US" dirty="0">
                <a:latin typeface="+mj-lt"/>
              </a:rPr>
              <a:t>HLG &amp; PQ Supported</a:t>
            </a:r>
          </a:p>
          <a:p>
            <a:r>
              <a:rPr lang="en-US" dirty="0">
                <a:latin typeface="+mj-lt"/>
              </a:rPr>
              <a:t>Adjustable Input Delay for all inputs (in Plus I/O version, 8 in std ver.)</a:t>
            </a:r>
          </a:p>
          <a:p>
            <a:pPr lvl="1"/>
            <a:r>
              <a:rPr lang="en-US" dirty="0">
                <a:latin typeface="+mj-lt"/>
              </a:rPr>
              <a:t>Add from 1 to 13 frames of delay to any / all inputs</a:t>
            </a:r>
          </a:p>
          <a:p>
            <a:pPr lvl="1"/>
            <a:r>
              <a:rPr lang="en-US" dirty="0">
                <a:latin typeface="+mj-lt"/>
              </a:rPr>
              <a:t>Great for VS/AR applications</a:t>
            </a:r>
          </a:p>
          <a:p>
            <a:pPr lvl="1"/>
            <a:endParaRPr lang="en-US" dirty="0">
              <a:latin typeface="+mj-lt"/>
            </a:endParaRPr>
          </a:p>
          <a:p>
            <a:pPr marL="0" indent="0">
              <a:buNone/>
            </a:pPr>
            <a:r>
              <a:rPr lang="en-US" dirty="0">
                <a:latin typeface="+mj-lt"/>
              </a:rPr>
              <a:t>V 4.0 Available May/June 2020</a:t>
            </a:r>
          </a:p>
        </p:txBody>
      </p:sp>
      <p:pic>
        <p:nvPicPr>
          <p:cNvPr id="6" name="Picture 5" descr="A picture containing clock, computer&#10;&#10;Description automatically generated">
            <a:extLst>
              <a:ext uri="{FF2B5EF4-FFF2-40B4-BE49-F238E27FC236}">
                <a16:creationId xmlns:a16="http://schemas.microsoft.com/office/drawing/2014/main" id="{61731944-CA53-1841-A9F5-F85EC6CD5A6D}"/>
              </a:ext>
            </a:extLst>
          </p:cNvPr>
          <p:cNvPicPr>
            <a:picLocks noChangeAspect="1"/>
          </p:cNvPicPr>
          <p:nvPr/>
        </p:nvPicPr>
        <p:blipFill>
          <a:blip r:embed="rId3"/>
          <a:stretch>
            <a:fillRect/>
          </a:stretch>
        </p:blipFill>
        <p:spPr>
          <a:xfrm>
            <a:off x="7191513" y="0"/>
            <a:ext cx="5000487" cy="2812774"/>
          </a:xfrm>
          <a:prstGeom prst="rect">
            <a:avLst/>
          </a:prstGeom>
        </p:spPr>
      </p:pic>
    </p:spTree>
    <p:extLst>
      <p:ext uri="{BB962C8B-B14F-4D97-AF65-F5344CB8AC3E}">
        <p14:creationId xmlns:p14="http://schemas.microsoft.com/office/powerpoint/2010/main" val="3316367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CED86-41C4-684B-8ADE-839CE623C517}"/>
              </a:ext>
            </a:extLst>
          </p:cNvPr>
          <p:cNvSpPr>
            <a:spLocks noGrp="1"/>
          </p:cNvSpPr>
          <p:nvPr>
            <p:ph type="sldNum" sz="quarter" idx="12"/>
          </p:nvPr>
        </p:nvSpPr>
        <p:spPr/>
        <p:txBody>
          <a:bodyPr/>
          <a:lstStyle/>
          <a:p>
            <a:fld id="{67E52358-FED6-D246-9C6E-AEC4ABAAD0D9}" type="slidenum">
              <a:rPr lang="en-US" smtClean="0"/>
              <a:t>14</a:t>
            </a:fld>
            <a:endParaRPr lang="en-US"/>
          </a:p>
        </p:txBody>
      </p:sp>
      <p:sp>
        <p:nvSpPr>
          <p:cNvPr id="3" name="Title 2">
            <a:extLst>
              <a:ext uri="{FF2B5EF4-FFF2-40B4-BE49-F238E27FC236}">
                <a16:creationId xmlns:a16="http://schemas.microsoft.com/office/drawing/2014/main" id="{50FDFBAB-AC79-C347-8545-A6DA0ACCE3F1}"/>
              </a:ext>
            </a:extLst>
          </p:cNvPr>
          <p:cNvSpPr>
            <a:spLocks noGrp="1"/>
          </p:cNvSpPr>
          <p:nvPr>
            <p:ph type="title"/>
          </p:nvPr>
        </p:nvSpPr>
        <p:spPr>
          <a:xfrm>
            <a:off x="430426" y="259970"/>
            <a:ext cx="11312801" cy="894557"/>
          </a:xfrm>
        </p:spPr>
        <p:txBody>
          <a:bodyPr/>
          <a:lstStyle/>
          <a:p>
            <a:r>
              <a:rPr lang="en-US" sz="3600" dirty="0"/>
              <a:t>And Now…</a:t>
            </a:r>
            <a:endParaRPr lang="en-US" dirty="0"/>
          </a:p>
        </p:txBody>
      </p:sp>
      <p:sp>
        <p:nvSpPr>
          <p:cNvPr id="4" name="Content Placeholder 3">
            <a:extLst>
              <a:ext uri="{FF2B5EF4-FFF2-40B4-BE49-F238E27FC236}">
                <a16:creationId xmlns:a16="http://schemas.microsoft.com/office/drawing/2014/main" id="{9AFFC0B2-1D90-A340-B35D-3B769E04A68D}"/>
              </a:ext>
            </a:extLst>
          </p:cNvPr>
          <p:cNvSpPr>
            <a:spLocks noGrp="1"/>
          </p:cNvSpPr>
          <p:nvPr>
            <p:ph idx="1"/>
          </p:nvPr>
        </p:nvSpPr>
        <p:spPr>
          <a:xfrm>
            <a:off x="448772" y="2741317"/>
            <a:ext cx="11312801" cy="4458318"/>
          </a:xfrm>
        </p:spPr>
        <p:txBody>
          <a:bodyPr>
            <a:normAutofit/>
          </a:bodyPr>
          <a:lstStyle/>
          <a:p>
            <a:pPr marL="0" indent="0" algn="ctr">
              <a:spcBef>
                <a:spcPts val="1900"/>
              </a:spcBef>
              <a:buNone/>
            </a:pPr>
            <a:r>
              <a:rPr lang="en-US" sz="4000" dirty="0">
                <a:latin typeface="+mj-lt"/>
              </a:rPr>
              <a:t>New Solo Pricing</a:t>
            </a:r>
          </a:p>
        </p:txBody>
      </p:sp>
    </p:spTree>
    <p:extLst>
      <p:ext uri="{BB962C8B-B14F-4D97-AF65-F5344CB8AC3E}">
        <p14:creationId xmlns:p14="http://schemas.microsoft.com/office/powerpoint/2010/main" val="720897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CED86-41C4-684B-8ADE-839CE623C517}"/>
              </a:ext>
            </a:extLst>
          </p:cNvPr>
          <p:cNvSpPr>
            <a:spLocks noGrp="1"/>
          </p:cNvSpPr>
          <p:nvPr>
            <p:ph type="sldNum" sz="quarter" idx="12"/>
          </p:nvPr>
        </p:nvSpPr>
        <p:spPr/>
        <p:txBody>
          <a:bodyPr/>
          <a:lstStyle/>
          <a:p>
            <a:fld id="{67E52358-FED6-D246-9C6E-AEC4ABAAD0D9}" type="slidenum">
              <a:rPr lang="en-US" smtClean="0"/>
              <a:t>15</a:t>
            </a:fld>
            <a:endParaRPr lang="en-US"/>
          </a:p>
        </p:txBody>
      </p:sp>
      <p:sp>
        <p:nvSpPr>
          <p:cNvPr id="3" name="Title 2">
            <a:extLst>
              <a:ext uri="{FF2B5EF4-FFF2-40B4-BE49-F238E27FC236}">
                <a16:creationId xmlns:a16="http://schemas.microsoft.com/office/drawing/2014/main" id="{50FDFBAB-AC79-C347-8545-A6DA0ACCE3F1}"/>
              </a:ext>
            </a:extLst>
          </p:cNvPr>
          <p:cNvSpPr>
            <a:spLocks noGrp="1"/>
          </p:cNvSpPr>
          <p:nvPr>
            <p:ph type="title"/>
          </p:nvPr>
        </p:nvSpPr>
        <p:spPr>
          <a:xfrm>
            <a:off x="430426" y="259970"/>
            <a:ext cx="11312801" cy="894557"/>
          </a:xfrm>
        </p:spPr>
        <p:txBody>
          <a:bodyPr/>
          <a:lstStyle/>
          <a:p>
            <a:r>
              <a:rPr lang="en-US" sz="3600" dirty="0"/>
              <a:t>Carbonite Solo</a:t>
            </a:r>
            <a:endParaRPr lang="en-US" dirty="0"/>
          </a:p>
        </p:txBody>
      </p:sp>
      <p:sp>
        <p:nvSpPr>
          <p:cNvPr id="4" name="Content Placeholder 3">
            <a:extLst>
              <a:ext uri="{FF2B5EF4-FFF2-40B4-BE49-F238E27FC236}">
                <a16:creationId xmlns:a16="http://schemas.microsoft.com/office/drawing/2014/main" id="{9AFFC0B2-1D90-A340-B35D-3B769E04A68D}"/>
              </a:ext>
            </a:extLst>
          </p:cNvPr>
          <p:cNvSpPr>
            <a:spLocks noGrp="1"/>
          </p:cNvSpPr>
          <p:nvPr>
            <p:ph idx="1"/>
          </p:nvPr>
        </p:nvSpPr>
        <p:spPr/>
        <p:txBody>
          <a:bodyPr>
            <a:normAutofit fontScale="62500" lnSpcReduction="20000"/>
          </a:bodyPr>
          <a:lstStyle/>
          <a:p>
            <a:pPr marL="0" indent="0">
              <a:spcBef>
                <a:spcPts val="1900"/>
              </a:spcBef>
              <a:buNone/>
            </a:pPr>
            <a:r>
              <a:rPr lang="en-US" sz="5100" dirty="0">
                <a:latin typeface="+mn-lt"/>
              </a:rPr>
              <a:t>Carbonite Solo Price Reset</a:t>
            </a:r>
            <a:endParaRPr lang="en-US" sz="5100" dirty="0">
              <a:latin typeface="+mn-lt"/>
              <a:sym typeface="Wingdings" pitchFamily="2" charset="2"/>
            </a:endParaRPr>
          </a:p>
          <a:p>
            <a:pPr marL="0" indent="0">
              <a:spcBef>
                <a:spcPts val="1900"/>
              </a:spcBef>
              <a:buNone/>
            </a:pPr>
            <a:r>
              <a:rPr lang="en-US" sz="3800" dirty="0">
                <a:latin typeface="+mn-lt"/>
                <a:sym typeface="Wingdings" pitchFamily="2" charset="2"/>
              </a:rPr>
              <a:t>New Lower Pricing with Fixed Maximum Discount</a:t>
            </a:r>
          </a:p>
          <a:p>
            <a:pPr>
              <a:spcBef>
                <a:spcPts val="1900"/>
              </a:spcBef>
            </a:pPr>
            <a:r>
              <a:rPr lang="en-US" sz="3800" dirty="0">
                <a:latin typeface="+mn-lt"/>
                <a:sym typeface="Wingdings" pitchFamily="2" charset="2"/>
              </a:rPr>
              <a:t>CBF-109  </a:t>
            </a:r>
            <a:r>
              <a:rPr lang="en-US" sz="3800" dirty="0">
                <a:solidFill>
                  <a:schemeClr val="accent1">
                    <a:lumMod val="75000"/>
                  </a:schemeClr>
                </a:solidFill>
                <a:latin typeface="+mn-lt"/>
                <a:sym typeface="Wingdings" pitchFamily="2" charset="2"/>
              </a:rPr>
              <a:t>$3,999</a:t>
            </a:r>
          </a:p>
          <a:p>
            <a:pPr>
              <a:spcBef>
                <a:spcPts val="1900"/>
              </a:spcBef>
            </a:pPr>
            <a:r>
              <a:rPr lang="en-US" sz="3800" dirty="0">
                <a:latin typeface="+mn-lt"/>
                <a:sym typeface="Wingdings" pitchFamily="2" charset="2"/>
              </a:rPr>
              <a:t>CBF-113  </a:t>
            </a:r>
            <a:r>
              <a:rPr lang="en-US" sz="3800" dirty="0">
                <a:solidFill>
                  <a:schemeClr val="accent1">
                    <a:lumMod val="75000"/>
                  </a:schemeClr>
                </a:solidFill>
                <a:latin typeface="+mn-lt"/>
                <a:sym typeface="Wingdings" pitchFamily="2" charset="2"/>
              </a:rPr>
              <a:t>$4,999</a:t>
            </a:r>
          </a:p>
          <a:p>
            <a:pPr>
              <a:spcBef>
                <a:spcPts val="1900"/>
              </a:spcBef>
            </a:pPr>
            <a:r>
              <a:rPr lang="en-US" sz="3800" dirty="0">
                <a:latin typeface="+mn-lt"/>
                <a:sym typeface="Wingdings" pitchFamily="2" charset="2"/>
              </a:rPr>
              <a:t>Solo-9      </a:t>
            </a:r>
            <a:r>
              <a:rPr lang="en-US" sz="3800" dirty="0">
                <a:solidFill>
                  <a:schemeClr val="accent1">
                    <a:lumMod val="75000"/>
                  </a:schemeClr>
                </a:solidFill>
                <a:latin typeface="+mn-lt"/>
                <a:sym typeface="Wingdings" pitchFamily="2" charset="2"/>
              </a:rPr>
              <a:t>$5,999</a:t>
            </a:r>
          </a:p>
          <a:p>
            <a:pPr>
              <a:spcBef>
                <a:spcPts val="1900"/>
              </a:spcBef>
            </a:pPr>
            <a:r>
              <a:rPr lang="en-US" sz="3800" dirty="0">
                <a:latin typeface="+mn-lt"/>
                <a:sym typeface="Wingdings" pitchFamily="2" charset="2"/>
              </a:rPr>
              <a:t>Solo-13    </a:t>
            </a:r>
            <a:r>
              <a:rPr lang="en-US" sz="3800" dirty="0">
                <a:solidFill>
                  <a:schemeClr val="accent1">
                    <a:lumMod val="75000"/>
                  </a:schemeClr>
                </a:solidFill>
                <a:latin typeface="+mn-lt"/>
                <a:sym typeface="Wingdings" pitchFamily="2" charset="2"/>
              </a:rPr>
              <a:t>$6,999</a:t>
            </a:r>
          </a:p>
          <a:p>
            <a:pPr>
              <a:spcBef>
                <a:spcPts val="1900"/>
              </a:spcBef>
            </a:pPr>
            <a:r>
              <a:rPr lang="en-US" sz="3800" dirty="0">
                <a:latin typeface="+mn-lt"/>
                <a:sym typeface="Wingdings" pitchFamily="2" charset="2"/>
              </a:rPr>
              <a:t>CB9 – Panel – No change (still $4,899)</a:t>
            </a:r>
          </a:p>
          <a:p>
            <a:pPr marL="0" indent="0">
              <a:spcBef>
                <a:spcPts val="1900"/>
              </a:spcBef>
              <a:buNone/>
            </a:pPr>
            <a:r>
              <a:rPr lang="en-US" sz="3800" dirty="0">
                <a:solidFill>
                  <a:schemeClr val="accent1">
                    <a:lumMod val="75000"/>
                  </a:schemeClr>
                </a:solidFill>
                <a:latin typeface="+mn-lt"/>
                <a:sym typeface="Wingdings" pitchFamily="2" charset="2"/>
              </a:rPr>
              <a:t>Maximum Discount set at 25% - strictly enforced</a:t>
            </a:r>
          </a:p>
          <a:p>
            <a:pPr marL="0" indent="0">
              <a:spcBef>
                <a:spcPts val="1900"/>
              </a:spcBef>
              <a:buNone/>
            </a:pPr>
            <a:r>
              <a:rPr lang="en-US" sz="3800" dirty="0">
                <a:latin typeface="+mn-lt"/>
                <a:sym typeface="Wingdings" pitchFamily="2" charset="2"/>
              </a:rPr>
              <a:t>To be published on our website with release of new pricelist</a:t>
            </a:r>
          </a:p>
          <a:p>
            <a:pPr marL="0" indent="0">
              <a:spcBef>
                <a:spcPts val="1900"/>
              </a:spcBef>
              <a:buNone/>
            </a:pPr>
            <a:endParaRPr lang="en-US" dirty="0">
              <a:latin typeface="+mj-lt"/>
            </a:endParaRPr>
          </a:p>
        </p:txBody>
      </p:sp>
      <p:pic>
        <p:nvPicPr>
          <p:cNvPr id="5" name="Picture 4" descr="A picture containing indoor, sitting, keyboard, remote&#10;&#10;Description automatically generated">
            <a:extLst>
              <a:ext uri="{FF2B5EF4-FFF2-40B4-BE49-F238E27FC236}">
                <a16:creationId xmlns:a16="http://schemas.microsoft.com/office/drawing/2014/main" id="{BB438416-866B-724C-B7DC-7480287A2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5609" y="1775169"/>
            <a:ext cx="6576391" cy="3700316"/>
          </a:xfrm>
          <a:prstGeom prst="rect">
            <a:avLst/>
          </a:prstGeom>
        </p:spPr>
      </p:pic>
    </p:spTree>
    <p:extLst>
      <p:ext uri="{BB962C8B-B14F-4D97-AF65-F5344CB8AC3E}">
        <p14:creationId xmlns:p14="http://schemas.microsoft.com/office/powerpoint/2010/main" val="1741094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CED86-41C4-684B-8ADE-839CE623C517}"/>
              </a:ext>
            </a:extLst>
          </p:cNvPr>
          <p:cNvSpPr>
            <a:spLocks noGrp="1"/>
          </p:cNvSpPr>
          <p:nvPr>
            <p:ph type="sldNum" sz="quarter" idx="12"/>
          </p:nvPr>
        </p:nvSpPr>
        <p:spPr/>
        <p:txBody>
          <a:bodyPr/>
          <a:lstStyle/>
          <a:p>
            <a:fld id="{67E52358-FED6-D246-9C6E-AEC4ABAAD0D9}" type="slidenum">
              <a:rPr lang="en-US" smtClean="0"/>
              <a:t>16</a:t>
            </a:fld>
            <a:endParaRPr lang="en-US"/>
          </a:p>
        </p:txBody>
      </p:sp>
      <p:sp>
        <p:nvSpPr>
          <p:cNvPr id="3" name="Title 2">
            <a:extLst>
              <a:ext uri="{FF2B5EF4-FFF2-40B4-BE49-F238E27FC236}">
                <a16:creationId xmlns:a16="http://schemas.microsoft.com/office/drawing/2014/main" id="{50FDFBAB-AC79-C347-8545-A6DA0ACCE3F1}"/>
              </a:ext>
            </a:extLst>
          </p:cNvPr>
          <p:cNvSpPr>
            <a:spLocks noGrp="1"/>
          </p:cNvSpPr>
          <p:nvPr>
            <p:ph type="title"/>
          </p:nvPr>
        </p:nvSpPr>
        <p:spPr>
          <a:xfrm>
            <a:off x="430426" y="259970"/>
            <a:ext cx="11312801" cy="894557"/>
          </a:xfrm>
        </p:spPr>
        <p:txBody>
          <a:bodyPr/>
          <a:lstStyle/>
          <a:p>
            <a:r>
              <a:rPr lang="en-US" sz="3600" dirty="0"/>
              <a:t>And Now…</a:t>
            </a:r>
            <a:endParaRPr lang="en-US" dirty="0"/>
          </a:p>
        </p:txBody>
      </p:sp>
      <p:sp>
        <p:nvSpPr>
          <p:cNvPr id="4" name="Content Placeholder 3">
            <a:extLst>
              <a:ext uri="{FF2B5EF4-FFF2-40B4-BE49-F238E27FC236}">
                <a16:creationId xmlns:a16="http://schemas.microsoft.com/office/drawing/2014/main" id="{9AFFC0B2-1D90-A340-B35D-3B769E04A68D}"/>
              </a:ext>
            </a:extLst>
          </p:cNvPr>
          <p:cNvSpPr>
            <a:spLocks noGrp="1"/>
          </p:cNvSpPr>
          <p:nvPr>
            <p:ph idx="1"/>
          </p:nvPr>
        </p:nvSpPr>
        <p:spPr>
          <a:xfrm>
            <a:off x="448772" y="2741317"/>
            <a:ext cx="11312801" cy="4458318"/>
          </a:xfrm>
        </p:spPr>
        <p:txBody>
          <a:bodyPr>
            <a:normAutofit/>
          </a:bodyPr>
          <a:lstStyle/>
          <a:p>
            <a:pPr marL="0" indent="0" algn="ctr">
              <a:spcBef>
                <a:spcPts val="1900"/>
              </a:spcBef>
              <a:buNone/>
            </a:pPr>
            <a:r>
              <a:rPr lang="en-US" sz="4000" dirty="0">
                <a:latin typeface="+mj-lt"/>
              </a:rPr>
              <a:t>Back to…</a:t>
            </a:r>
          </a:p>
        </p:txBody>
      </p:sp>
    </p:spTree>
    <p:extLst>
      <p:ext uri="{BB962C8B-B14F-4D97-AF65-F5344CB8AC3E}">
        <p14:creationId xmlns:p14="http://schemas.microsoft.com/office/powerpoint/2010/main" val="2509074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CC911B-82AA-704B-A55C-4234F599FD8B}"/>
              </a:ext>
            </a:extLst>
          </p:cNvPr>
          <p:cNvSpPr>
            <a:spLocks noGrp="1"/>
          </p:cNvSpPr>
          <p:nvPr>
            <p:ph type="sldNum" sz="quarter" idx="12"/>
          </p:nvPr>
        </p:nvSpPr>
        <p:spPr/>
        <p:txBody>
          <a:bodyPr/>
          <a:lstStyle/>
          <a:p>
            <a:fld id="{67E52358-FED6-D246-9C6E-AEC4ABAAD0D9}" type="slidenum">
              <a:rPr lang="en-US" smtClean="0"/>
              <a:t>2</a:t>
            </a:fld>
            <a:endParaRPr lang="en-US"/>
          </a:p>
        </p:txBody>
      </p:sp>
      <p:pic>
        <p:nvPicPr>
          <p:cNvPr id="4" name="Picture 3">
            <a:extLst>
              <a:ext uri="{FF2B5EF4-FFF2-40B4-BE49-F238E27FC236}">
                <a16:creationId xmlns:a16="http://schemas.microsoft.com/office/drawing/2014/main" id="{3A3BB41C-E740-FB4C-B015-853243737DBA}"/>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609084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CED86-41C4-684B-8ADE-839CE623C517}"/>
              </a:ext>
            </a:extLst>
          </p:cNvPr>
          <p:cNvSpPr>
            <a:spLocks noGrp="1"/>
          </p:cNvSpPr>
          <p:nvPr>
            <p:ph type="sldNum" sz="quarter" idx="12"/>
          </p:nvPr>
        </p:nvSpPr>
        <p:spPr/>
        <p:txBody>
          <a:bodyPr/>
          <a:lstStyle/>
          <a:p>
            <a:fld id="{67E52358-FED6-D246-9C6E-AEC4ABAAD0D9}" type="slidenum">
              <a:rPr lang="en-US" smtClean="0"/>
              <a:t>3</a:t>
            </a:fld>
            <a:endParaRPr lang="en-US"/>
          </a:p>
        </p:txBody>
      </p:sp>
      <p:sp>
        <p:nvSpPr>
          <p:cNvPr id="3" name="Title 2">
            <a:extLst>
              <a:ext uri="{FF2B5EF4-FFF2-40B4-BE49-F238E27FC236}">
                <a16:creationId xmlns:a16="http://schemas.microsoft.com/office/drawing/2014/main" id="{50FDFBAB-AC79-C347-8545-A6DA0ACCE3F1}"/>
              </a:ext>
            </a:extLst>
          </p:cNvPr>
          <p:cNvSpPr>
            <a:spLocks noGrp="1"/>
          </p:cNvSpPr>
          <p:nvPr>
            <p:ph type="title"/>
          </p:nvPr>
        </p:nvSpPr>
        <p:spPr>
          <a:xfrm>
            <a:off x="430426" y="259970"/>
            <a:ext cx="11312801" cy="894557"/>
          </a:xfrm>
        </p:spPr>
        <p:txBody>
          <a:bodyPr/>
          <a:lstStyle/>
          <a:p>
            <a:r>
              <a:rPr lang="en-US" sz="3600" dirty="0"/>
              <a:t>Ultrix - Acuity </a:t>
            </a:r>
            <a:endParaRPr lang="en-US" dirty="0"/>
          </a:p>
        </p:txBody>
      </p:sp>
      <p:sp>
        <p:nvSpPr>
          <p:cNvPr id="4" name="Content Placeholder 3">
            <a:extLst>
              <a:ext uri="{FF2B5EF4-FFF2-40B4-BE49-F238E27FC236}">
                <a16:creationId xmlns:a16="http://schemas.microsoft.com/office/drawing/2014/main" id="{9AFFC0B2-1D90-A340-B35D-3B769E04A68D}"/>
              </a:ext>
            </a:extLst>
          </p:cNvPr>
          <p:cNvSpPr>
            <a:spLocks noGrp="1"/>
          </p:cNvSpPr>
          <p:nvPr>
            <p:ph idx="1"/>
          </p:nvPr>
        </p:nvSpPr>
        <p:spPr/>
        <p:txBody>
          <a:bodyPr>
            <a:normAutofit fontScale="92500" lnSpcReduction="20000"/>
          </a:bodyPr>
          <a:lstStyle/>
          <a:p>
            <a:pPr marL="0" indent="0">
              <a:spcBef>
                <a:spcPts val="1900"/>
              </a:spcBef>
              <a:buNone/>
            </a:pPr>
            <a:r>
              <a:rPr lang="en-US" dirty="0">
                <a:latin typeface="+mj-lt"/>
              </a:rPr>
              <a:t>The WHY…</a:t>
            </a:r>
          </a:p>
          <a:p>
            <a:pPr marL="0" indent="0">
              <a:spcBef>
                <a:spcPts val="1900"/>
              </a:spcBef>
              <a:buNone/>
            </a:pPr>
            <a:r>
              <a:rPr lang="en-US" dirty="0">
                <a:latin typeface="+mj-lt"/>
              </a:rPr>
              <a:t>Freedom to Choose Transport / Connectivity Scheme</a:t>
            </a:r>
          </a:p>
          <a:p>
            <a:pPr>
              <a:spcBef>
                <a:spcPts val="1900"/>
              </a:spcBef>
            </a:pPr>
            <a:r>
              <a:rPr lang="en-US" dirty="0">
                <a:latin typeface="+mj-lt"/>
              </a:rPr>
              <a:t>Future Proof Your Investment</a:t>
            </a:r>
          </a:p>
          <a:p>
            <a:pPr>
              <a:spcBef>
                <a:spcPts val="1900"/>
              </a:spcBef>
            </a:pPr>
            <a:r>
              <a:rPr lang="en-US" dirty="0">
                <a:latin typeface="+mj-lt"/>
              </a:rPr>
              <a:t>Deploy 1.5G, 3G, 12G - SDI, ST 2110 IP or make it a Hybrid</a:t>
            </a:r>
          </a:p>
          <a:p>
            <a:pPr>
              <a:spcBef>
                <a:spcPts val="1900"/>
              </a:spcBef>
            </a:pPr>
            <a:r>
              <a:rPr lang="en-US" dirty="0">
                <a:latin typeface="+mj-lt"/>
              </a:rPr>
              <a:t>Take advantage of all Ultrix Features</a:t>
            </a:r>
          </a:p>
          <a:p>
            <a:pPr lvl="1">
              <a:spcBef>
                <a:spcPts val="1900"/>
              </a:spcBef>
            </a:pPr>
            <a:r>
              <a:rPr lang="en-US" dirty="0">
                <a:latin typeface="+mj-lt"/>
              </a:rPr>
              <a:t>Size</a:t>
            </a:r>
          </a:p>
          <a:p>
            <a:pPr lvl="1">
              <a:spcBef>
                <a:spcPts val="1900"/>
              </a:spcBef>
            </a:pPr>
            <a:r>
              <a:rPr lang="en-US" dirty="0">
                <a:latin typeface="+mj-lt"/>
              </a:rPr>
              <a:t>MultiViewers</a:t>
            </a:r>
          </a:p>
          <a:p>
            <a:pPr lvl="1">
              <a:spcBef>
                <a:spcPts val="1900"/>
              </a:spcBef>
            </a:pPr>
            <a:r>
              <a:rPr lang="en-US" dirty="0">
                <a:latin typeface="+mj-lt"/>
              </a:rPr>
              <a:t>Audio</a:t>
            </a:r>
          </a:p>
          <a:p>
            <a:pPr lvl="1">
              <a:spcBef>
                <a:spcPts val="1900"/>
              </a:spcBef>
            </a:pPr>
            <a:r>
              <a:rPr lang="en-US" dirty="0">
                <a:latin typeface="+mj-lt"/>
              </a:rPr>
              <a:t>Other stuff Todd will talk about </a:t>
            </a:r>
            <a:r>
              <a:rPr lang="en-US" dirty="0">
                <a:latin typeface="+mj-lt"/>
                <a:sym typeface="Wingdings" pitchFamily="2" charset="2"/>
              </a:rPr>
              <a:t></a:t>
            </a:r>
            <a:endParaRPr lang="en-US" dirty="0">
              <a:latin typeface="+mj-lt"/>
            </a:endParaRPr>
          </a:p>
          <a:p>
            <a:pPr marL="457200" lvl="1" indent="0">
              <a:spcBef>
                <a:spcPts val="1900"/>
              </a:spcBef>
              <a:buNone/>
            </a:pPr>
            <a:endParaRPr lang="en-US" dirty="0">
              <a:latin typeface="+mj-lt"/>
            </a:endParaRPr>
          </a:p>
          <a:p>
            <a:pPr marL="0" indent="0">
              <a:spcBef>
                <a:spcPts val="1900"/>
              </a:spcBef>
              <a:buNone/>
            </a:pPr>
            <a:endParaRPr lang="en-US" dirty="0">
              <a:latin typeface="+mj-lt"/>
            </a:endParaRPr>
          </a:p>
        </p:txBody>
      </p:sp>
      <p:sp>
        <p:nvSpPr>
          <p:cNvPr id="7" name="TextBox 6">
            <a:extLst>
              <a:ext uri="{FF2B5EF4-FFF2-40B4-BE49-F238E27FC236}">
                <a16:creationId xmlns:a16="http://schemas.microsoft.com/office/drawing/2014/main" id="{8B394B3C-F978-B344-886E-605FC1D1C6FE}"/>
              </a:ext>
            </a:extLst>
          </p:cNvPr>
          <p:cNvSpPr txBox="1"/>
          <p:nvPr/>
        </p:nvSpPr>
        <p:spPr>
          <a:xfrm>
            <a:off x="7898880" y="325920"/>
            <a:ext cx="4047955" cy="98488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FF0000"/>
                </a:solidFill>
                <a:effectLst/>
                <a:uFill>
                  <a:solidFill>
                    <a:srgbClr val="000000"/>
                  </a:solidFill>
                </a:uFill>
                <a:latin typeface="+mn-lt"/>
                <a:ea typeface="Times New Roman"/>
                <a:cs typeface="Times New Roman"/>
                <a:sym typeface="Times New Roman"/>
              </a:rPr>
              <a:t>NOT TO BE SHARED</a:t>
            </a:r>
          </a:p>
          <a:p>
            <a:pPr marL="0" marR="0" indent="0" algn="ctr" defTabSz="457200" rtl="0" fontAlgn="auto" latinLnBrk="0" hangingPunct="0">
              <a:lnSpc>
                <a:spcPct val="100000"/>
              </a:lnSpc>
              <a:spcBef>
                <a:spcPts val="0"/>
              </a:spcBef>
              <a:spcAft>
                <a:spcPts val="0"/>
              </a:spcAft>
              <a:buClrTx/>
              <a:buSzTx/>
              <a:buFontTx/>
              <a:buNone/>
              <a:tabLst/>
            </a:pPr>
            <a:r>
              <a:rPr lang="en-US" sz="1600" dirty="0">
                <a:solidFill>
                  <a:srgbClr val="FF0000"/>
                </a:solidFill>
                <a:latin typeface="+mn-lt"/>
              </a:rPr>
              <a:t>This is only for discussion under NDA</a:t>
            </a:r>
          </a:p>
          <a:p>
            <a:pPr marL="0" marR="0" indent="0" algn="ctr" defTabSz="457200" rtl="0" fontAlgn="auto" latinLnBrk="0" hangingPunct="0">
              <a:lnSpc>
                <a:spcPct val="100000"/>
              </a:lnSpc>
              <a:spcBef>
                <a:spcPts val="0"/>
              </a:spcBef>
              <a:spcAft>
                <a:spcPts val="0"/>
              </a:spcAft>
              <a:buClrTx/>
              <a:buSzTx/>
              <a:buFontTx/>
              <a:buNone/>
              <a:tabLst/>
            </a:pPr>
            <a:r>
              <a:rPr lang="en-US" sz="1600" dirty="0">
                <a:solidFill>
                  <a:srgbClr val="FF0000"/>
                </a:solidFill>
              </a:rPr>
              <a:t>With Senior Management Approval</a:t>
            </a:r>
            <a:endParaRPr lang="en-US" sz="1600" dirty="0">
              <a:solidFill>
                <a:srgbClr val="FF0000"/>
              </a:solidFill>
              <a:latin typeface="+mn-lt"/>
            </a:endParaRPr>
          </a:p>
        </p:txBody>
      </p:sp>
    </p:spTree>
    <p:extLst>
      <p:ext uri="{BB962C8B-B14F-4D97-AF65-F5344CB8AC3E}">
        <p14:creationId xmlns:p14="http://schemas.microsoft.com/office/powerpoint/2010/main" val="1063655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CED86-41C4-684B-8ADE-839CE623C517}"/>
              </a:ext>
            </a:extLst>
          </p:cNvPr>
          <p:cNvSpPr>
            <a:spLocks noGrp="1"/>
          </p:cNvSpPr>
          <p:nvPr>
            <p:ph type="sldNum" sz="quarter" idx="12"/>
          </p:nvPr>
        </p:nvSpPr>
        <p:spPr/>
        <p:txBody>
          <a:bodyPr/>
          <a:lstStyle/>
          <a:p>
            <a:fld id="{67E52358-FED6-D246-9C6E-AEC4ABAAD0D9}" type="slidenum">
              <a:rPr lang="en-US" smtClean="0"/>
              <a:t>4</a:t>
            </a:fld>
            <a:endParaRPr lang="en-US"/>
          </a:p>
        </p:txBody>
      </p:sp>
      <p:sp>
        <p:nvSpPr>
          <p:cNvPr id="3" name="Title 2">
            <a:extLst>
              <a:ext uri="{FF2B5EF4-FFF2-40B4-BE49-F238E27FC236}">
                <a16:creationId xmlns:a16="http://schemas.microsoft.com/office/drawing/2014/main" id="{50FDFBAB-AC79-C347-8545-A6DA0ACCE3F1}"/>
              </a:ext>
            </a:extLst>
          </p:cNvPr>
          <p:cNvSpPr>
            <a:spLocks noGrp="1"/>
          </p:cNvSpPr>
          <p:nvPr>
            <p:ph type="title"/>
          </p:nvPr>
        </p:nvSpPr>
        <p:spPr>
          <a:xfrm>
            <a:off x="430426" y="259970"/>
            <a:ext cx="11312801" cy="894557"/>
          </a:xfrm>
        </p:spPr>
        <p:txBody>
          <a:bodyPr/>
          <a:lstStyle/>
          <a:p>
            <a:r>
              <a:rPr lang="en-US" sz="3600" dirty="0"/>
              <a:t>Ultrix - Acuity</a:t>
            </a:r>
            <a:endParaRPr lang="en-US" dirty="0"/>
          </a:p>
        </p:txBody>
      </p:sp>
      <p:sp>
        <p:nvSpPr>
          <p:cNvPr id="4" name="Content Placeholder 3">
            <a:extLst>
              <a:ext uri="{FF2B5EF4-FFF2-40B4-BE49-F238E27FC236}">
                <a16:creationId xmlns:a16="http://schemas.microsoft.com/office/drawing/2014/main" id="{9AFFC0B2-1D90-A340-B35D-3B769E04A68D}"/>
              </a:ext>
            </a:extLst>
          </p:cNvPr>
          <p:cNvSpPr>
            <a:spLocks noGrp="1"/>
          </p:cNvSpPr>
          <p:nvPr>
            <p:ph idx="1"/>
          </p:nvPr>
        </p:nvSpPr>
        <p:spPr/>
        <p:txBody>
          <a:bodyPr>
            <a:normAutofit/>
          </a:bodyPr>
          <a:lstStyle/>
          <a:p>
            <a:pPr marL="0" indent="0">
              <a:spcBef>
                <a:spcPts val="1900"/>
              </a:spcBef>
              <a:buNone/>
            </a:pPr>
            <a:r>
              <a:rPr lang="en-US" dirty="0">
                <a:latin typeface="+mj-lt"/>
              </a:rPr>
              <a:t>What is it …</a:t>
            </a:r>
          </a:p>
          <a:p>
            <a:pPr>
              <a:spcBef>
                <a:spcPts val="1900"/>
              </a:spcBef>
            </a:pPr>
            <a:r>
              <a:rPr lang="en-US" dirty="0">
                <a:latin typeface="+mj-lt"/>
              </a:rPr>
              <a:t>New Software Defined Production Engines</a:t>
            </a:r>
          </a:p>
          <a:p>
            <a:pPr>
              <a:spcBef>
                <a:spcPts val="1900"/>
              </a:spcBef>
            </a:pPr>
            <a:r>
              <a:rPr lang="en-US" dirty="0">
                <a:latin typeface="+mj-lt"/>
              </a:rPr>
              <a:t>Ultrix Acuity Frame CPU Card</a:t>
            </a:r>
          </a:p>
          <a:p>
            <a:pPr>
              <a:spcBef>
                <a:spcPts val="1900"/>
              </a:spcBef>
            </a:pPr>
            <a:r>
              <a:rPr lang="en-US" dirty="0">
                <a:latin typeface="+mj-lt"/>
              </a:rPr>
              <a:t>Up to 4 HD/UHD MEs </a:t>
            </a:r>
          </a:p>
          <a:p>
            <a:pPr>
              <a:spcBef>
                <a:spcPts val="1900"/>
              </a:spcBef>
            </a:pPr>
            <a:r>
              <a:rPr lang="en-US" dirty="0">
                <a:latin typeface="+mj-lt"/>
              </a:rPr>
              <a:t>Up to 80 x 80 + 8 Aux Ports with 4 MEs installed</a:t>
            </a:r>
          </a:p>
          <a:p>
            <a:pPr>
              <a:spcBef>
                <a:spcPts val="1900"/>
              </a:spcBef>
            </a:pPr>
            <a:r>
              <a:rPr lang="en-US" dirty="0">
                <a:latin typeface="+mj-lt"/>
              </a:rPr>
              <a:t>Additional Power Connectors for full Redundancy</a:t>
            </a:r>
          </a:p>
          <a:p>
            <a:pPr>
              <a:spcBef>
                <a:spcPts val="1900"/>
              </a:spcBef>
            </a:pPr>
            <a:r>
              <a:rPr lang="en-US" dirty="0">
                <a:latin typeface="+mj-lt"/>
              </a:rPr>
              <a:t>Uses Existing Acuity Panels and Menus</a:t>
            </a:r>
          </a:p>
        </p:txBody>
      </p:sp>
      <p:sp>
        <p:nvSpPr>
          <p:cNvPr id="7" name="TextBox 6">
            <a:extLst>
              <a:ext uri="{FF2B5EF4-FFF2-40B4-BE49-F238E27FC236}">
                <a16:creationId xmlns:a16="http://schemas.microsoft.com/office/drawing/2014/main" id="{8B394B3C-F978-B344-886E-605FC1D1C6FE}"/>
              </a:ext>
            </a:extLst>
          </p:cNvPr>
          <p:cNvSpPr txBox="1"/>
          <p:nvPr/>
        </p:nvSpPr>
        <p:spPr>
          <a:xfrm>
            <a:off x="7898880" y="325920"/>
            <a:ext cx="4047955" cy="98488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FF0000"/>
                </a:solidFill>
                <a:effectLst/>
                <a:uFill>
                  <a:solidFill>
                    <a:srgbClr val="000000"/>
                  </a:solidFill>
                </a:uFill>
                <a:latin typeface="+mn-lt"/>
                <a:ea typeface="Times New Roman"/>
                <a:cs typeface="Times New Roman"/>
                <a:sym typeface="Times New Roman"/>
              </a:rPr>
              <a:t>NOT TO BE SHARED</a:t>
            </a:r>
          </a:p>
          <a:p>
            <a:pPr marL="0" marR="0" indent="0" algn="ctr" defTabSz="457200" rtl="0" fontAlgn="auto" latinLnBrk="0" hangingPunct="0">
              <a:lnSpc>
                <a:spcPct val="100000"/>
              </a:lnSpc>
              <a:spcBef>
                <a:spcPts val="0"/>
              </a:spcBef>
              <a:spcAft>
                <a:spcPts val="0"/>
              </a:spcAft>
              <a:buClrTx/>
              <a:buSzTx/>
              <a:buFontTx/>
              <a:buNone/>
              <a:tabLst/>
            </a:pPr>
            <a:r>
              <a:rPr lang="en-US" sz="1600" dirty="0">
                <a:solidFill>
                  <a:srgbClr val="FF0000"/>
                </a:solidFill>
                <a:latin typeface="+mn-lt"/>
              </a:rPr>
              <a:t>This is only for discussion under NDA</a:t>
            </a:r>
          </a:p>
          <a:p>
            <a:pPr marL="0" marR="0" indent="0" algn="ctr" defTabSz="457200" rtl="0" fontAlgn="auto" latinLnBrk="0" hangingPunct="0">
              <a:lnSpc>
                <a:spcPct val="100000"/>
              </a:lnSpc>
              <a:spcBef>
                <a:spcPts val="0"/>
              </a:spcBef>
              <a:spcAft>
                <a:spcPts val="0"/>
              </a:spcAft>
              <a:buClrTx/>
              <a:buSzTx/>
              <a:buFontTx/>
              <a:buNone/>
              <a:tabLst/>
            </a:pPr>
            <a:r>
              <a:rPr lang="en-US" sz="1600" dirty="0">
                <a:solidFill>
                  <a:srgbClr val="FF0000"/>
                </a:solidFill>
              </a:rPr>
              <a:t>With Senior Management Approval</a:t>
            </a:r>
            <a:endParaRPr lang="en-US" sz="1600" dirty="0">
              <a:solidFill>
                <a:srgbClr val="FF0000"/>
              </a:solidFill>
              <a:latin typeface="+mn-lt"/>
            </a:endParaRPr>
          </a:p>
        </p:txBody>
      </p:sp>
      <p:pic>
        <p:nvPicPr>
          <p:cNvPr id="6" name="Picture 5" descr="A close up of a computer&#10;&#10;Description automatically generated">
            <a:extLst>
              <a:ext uri="{FF2B5EF4-FFF2-40B4-BE49-F238E27FC236}">
                <a16:creationId xmlns:a16="http://schemas.microsoft.com/office/drawing/2014/main" id="{922C6FC4-290D-5E48-A921-B605ABE4A2F3}"/>
              </a:ext>
            </a:extLst>
          </p:cNvPr>
          <p:cNvPicPr>
            <a:picLocks noChangeAspect="1"/>
          </p:cNvPicPr>
          <p:nvPr/>
        </p:nvPicPr>
        <p:blipFill>
          <a:blip r:embed="rId2"/>
          <a:stretch>
            <a:fillRect/>
          </a:stretch>
        </p:blipFill>
        <p:spPr>
          <a:xfrm>
            <a:off x="6588175" y="1332711"/>
            <a:ext cx="6269194" cy="3522593"/>
          </a:xfrm>
          <a:prstGeom prst="rect">
            <a:avLst/>
          </a:prstGeom>
        </p:spPr>
      </p:pic>
    </p:spTree>
    <p:extLst>
      <p:ext uri="{BB962C8B-B14F-4D97-AF65-F5344CB8AC3E}">
        <p14:creationId xmlns:p14="http://schemas.microsoft.com/office/powerpoint/2010/main" val="3770393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CED86-41C4-684B-8ADE-839CE623C517}"/>
              </a:ext>
            </a:extLst>
          </p:cNvPr>
          <p:cNvSpPr>
            <a:spLocks noGrp="1"/>
          </p:cNvSpPr>
          <p:nvPr>
            <p:ph type="sldNum" sz="quarter" idx="12"/>
          </p:nvPr>
        </p:nvSpPr>
        <p:spPr/>
        <p:txBody>
          <a:bodyPr/>
          <a:lstStyle/>
          <a:p>
            <a:fld id="{67E52358-FED6-D246-9C6E-AEC4ABAAD0D9}" type="slidenum">
              <a:rPr lang="en-US" smtClean="0"/>
              <a:t>5</a:t>
            </a:fld>
            <a:endParaRPr lang="en-US"/>
          </a:p>
        </p:txBody>
      </p:sp>
      <p:sp>
        <p:nvSpPr>
          <p:cNvPr id="3" name="Title 2">
            <a:extLst>
              <a:ext uri="{FF2B5EF4-FFF2-40B4-BE49-F238E27FC236}">
                <a16:creationId xmlns:a16="http://schemas.microsoft.com/office/drawing/2014/main" id="{50FDFBAB-AC79-C347-8545-A6DA0ACCE3F1}"/>
              </a:ext>
            </a:extLst>
          </p:cNvPr>
          <p:cNvSpPr>
            <a:spLocks noGrp="1"/>
          </p:cNvSpPr>
          <p:nvPr>
            <p:ph type="title"/>
          </p:nvPr>
        </p:nvSpPr>
        <p:spPr>
          <a:xfrm>
            <a:off x="430426" y="259970"/>
            <a:ext cx="11312801" cy="894557"/>
          </a:xfrm>
        </p:spPr>
        <p:txBody>
          <a:bodyPr/>
          <a:lstStyle/>
          <a:p>
            <a:r>
              <a:rPr lang="en-US" sz="3600" dirty="0"/>
              <a:t>Ultrix - Acuity</a:t>
            </a:r>
            <a:endParaRPr lang="en-US" dirty="0"/>
          </a:p>
        </p:txBody>
      </p:sp>
      <p:sp>
        <p:nvSpPr>
          <p:cNvPr id="4" name="Content Placeholder 3">
            <a:extLst>
              <a:ext uri="{FF2B5EF4-FFF2-40B4-BE49-F238E27FC236}">
                <a16:creationId xmlns:a16="http://schemas.microsoft.com/office/drawing/2014/main" id="{9AFFC0B2-1D90-A340-B35D-3B769E04A68D}"/>
              </a:ext>
            </a:extLst>
          </p:cNvPr>
          <p:cNvSpPr>
            <a:spLocks noGrp="1"/>
          </p:cNvSpPr>
          <p:nvPr>
            <p:ph idx="1"/>
          </p:nvPr>
        </p:nvSpPr>
        <p:spPr/>
        <p:txBody>
          <a:bodyPr>
            <a:normAutofit/>
          </a:bodyPr>
          <a:lstStyle/>
          <a:p>
            <a:pPr marL="0" indent="0">
              <a:spcBef>
                <a:spcPts val="1900"/>
              </a:spcBef>
              <a:buNone/>
            </a:pPr>
            <a:r>
              <a:rPr lang="en-US" dirty="0">
                <a:latin typeface="+mj-lt"/>
              </a:rPr>
              <a:t>What is it …</a:t>
            </a:r>
          </a:p>
          <a:p>
            <a:pPr>
              <a:spcBef>
                <a:spcPts val="1900"/>
              </a:spcBef>
            </a:pPr>
            <a:r>
              <a:rPr lang="en-US" dirty="0">
                <a:latin typeface="+mn-lt"/>
              </a:rPr>
              <a:t>Hybrid I/O connectivity – 2110 and SDI</a:t>
            </a:r>
          </a:p>
          <a:p>
            <a:pPr>
              <a:spcBef>
                <a:spcPts val="1900"/>
              </a:spcBef>
            </a:pPr>
            <a:r>
              <a:rPr lang="en-US" dirty="0">
                <a:latin typeface="+mn-lt"/>
              </a:rPr>
              <a:t>Full 12G Signal Architecture</a:t>
            </a:r>
          </a:p>
          <a:p>
            <a:pPr>
              <a:spcBef>
                <a:spcPts val="1900"/>
              </a:spcBef>
            </a:pPr>
            <a:r>
              <a:rPr lang="en-US" dirty="0">
                <a:latin typeface="+mn-lt"/>
              </a:rPr>
              <a:t>Ultrix MultiViewers</a:t>
            </a:r>
          </a:p>
          <a:p>
            <a:pPr>
              <a:spcBef>
                <a:spcPts val="1900"/>
              </a:spcBef>
            </a:pPr>
            <a:r>
              <a:rPr lang="en-US" dirty="0">
                <a:latin typeface="+mn-lt"/>
              </a:rPr>
              <a:t>6 keys, 6 DVE per UHD ME </a:t>
            </a:r>
          </a:p>
          <a:p>
            <a:pPr>
              <a:spcBef>
                <a:spcPts val="1900"/>
              </a:spcBef>
            </a:pPr>
            <a:r>
              <a:rPr lang="en-US" dirty="0">
                <a:latin typeface="+mn-lt"/>
              </a:rPr>
              <a:t>Optional 3D DVE UHD, 4 in HD</a:t>
            </a:r>
          </a:p>
          <a:p>
            <a:pPr>
              <a:spcBef>
                <a:spcPts val="1900"/>
              </a:spcBef>
            </a:pPr>
            <a:r>
              <a:rPr lang="en-US" dirty="0">
                <a:latin typeface="+mn-lt"/>
              </a:rPr>
              <a:t>Fancy 3D Borders on 2D DVE</a:t>
            </a:r>
          </a:p>
          <a:p>
            <a:pPr>
              <a:spcBef>
                <a:spcPts val="1900"/>
              </a:spcBef>
            </a:pPr>
            <a:endParaRPr lang="en-US" dirty="0">
              <a:latin typeface="+mj-lt"/>
            </a:endParaRPr>
          </a:p>
        </p:txBody>
      </p:sp>
      <p:sp>
        <p:nvSpPr>
          <p:cNvPr id="5" name="TextBox 4">
            <a:extLst>
              <a:ext uri="{FF2B5EF4-FFF2-40B4-BE49-F238E27FC236}">
                <a16:creationId xmlns:a16="http://schemas.microsoft.com/office/drawing/2014/main" id="{1ACE8E21-B5CF-BD44-838B-124D40AD3E2F}"/>
              </a:ext>
            </a:extLst>
          </p:cNvPr>
          <p:cNvSpPr txBox="1"/>
          <p:nvPr/>
        </p:nvSpPr>
        <p:spPr>
          <a:xfrm>
            <a:off x="7898880" y="325920"/>
            <a:ext cx="4047955" cy="98488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algn="ctr" defTabSz="457200" hangingPunct="0"/>
            <a:r>
              <a:rPr lang="en-US" sz="1600" dirty="0">
                <a:solidFill>
                  <a:srgbClr val="FF0000"/>
                </a:solidFill>
                <a:uFill>
                  <a:solidFill>
                    <a:srgbClr val="000000"/>
                  </a:solidFill>
                </a:uFill>
                <a:ea typeface="Times New Roman"/>
                <a:cs typeface="Times New Roman"/>
                <a:sym typeface="Times New Roman"/>
              </a:rPr>
              <a:t>NOT TO BE SHARED</a:t>
            </a:r>
          </a:p>
          <a:p>
            <a:pPr algn="ctr" defTabSz="457200" hangingPunct="0"/>
            <a:r>
              <a:rPr lang="en-US" sz="1600" dirty="0">
                <a:solidFill>
                  <a:srgbClr val="FF0000"/>
                </a:solidFill>
              </a:rPr>
              <a:t>This is only for discussion under NDA</a:t>
            </a:r>
          </a:p>
          <a:p>
            <a:pPr algn="ctr" defTabSz="457200" hangingPunct="0"/>
            <a:r>
              <a:rPr lang="en-US" sz="1600" dirty="0">
                <a:solidFill>
                  <a:srgbClr val="FF0000"/>
                </a:solidFill>
              </a:rPr>
              <a:t>With Senior Management Approval</a:t>
            </a:r>
          </a:p>
        </p:txBody>
      </p:sp>
      <p:pic>
        <p:nvPicPr>
          <p:cNvPr id="7" name="Picture 6" descr="A screen shot of a computer&#10;&#10;Description automatically generated">
            <a:extLst>
              <a:ext uri="{FF2B5EF4-FFF2-40B4-BE49-F238E27FC236}">
                <a16:creationId xmlns:a16="http://schemas.microsoft.com/office/drawing/2014/main" id="{2F9FC0B4-B048-8742-A8F5-0E70774C751C}"/>
              </a:ext>
            </a:extLst>
          </p:cNvPr>
          <p:cNvPicPr>
            <a:picLocks noChangeAspect="1"/>
          </p:cNvPicPr>
          <p:nvPr/>
        </p:nvPicPr>
        <p:blipFill>
          <a:blip r:embed="rId2"/>
          <a:stretch>
            <a:fillRect/>
          </a:stretch>
        </p:blipFill>
        <p:spPr>
          <a:xfrm>
            <a:off x="5396947" y="2765364"/>
            <a:ext cx="7301395" cy="4102575"/>
          </a:xfrm>
          <a:prstGeom prst="rect">
            <a:avLst/>
          </a:prstGeom>
        </p:spPr>
      </p:pic>
    </p:spTree>
    <p:extLst>
      <p:ext uri="{BB962C8B-B14F-4D97-AF65-F5344CB8AC3E}">
        <p14:creationId xmlns:p14="http://schemas.microsoft.com/office/powerpoint/2010/main" val="3019639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CED86-41C4-684B-8ADE-839CE623C517}"/>
              </a:ext>
            </a:extLst>
          </p:cNvPr>
          <p:cNvSpPr>
            <a:spLocks noGrp="1"/>
          </p:cNvSpPr>
          <p:nvPr>
            <p:ph type="sldNum" sz="quarter" idx="12"/>
          </p:nvPr>
        </p:nvSpPr>
        <p:spPr/>
        <p:txBody>
          <a:bodyPr/>
          <a:lstStyle/>
          <a:p>
            <a:fld id="{67E52358-FED6-D246-9C6E-AEC4ABAAD0D9}" type="slidenum">
              <a:rPr lang="en-US" smtClean="0"/>
              <a:t>6</a:t>
            </a:fld>
            <a:endParaRPr lang="en-US"/>
          </a:p>
        </p:txBody>
      </p:sp>
      <p:sp>
        <p:nvSpPr>
          <p:cNvPr id="3" name="Title 2">
            <a:extLst>
              <a:ext uri="{FF2B5EF4-FFF2-40B4-BE49-F238E27FC236}">
                <a16:creationId xmlns:a16="http://schemas.microsoft.com/office/drawing/2014/main" id="{50FDFBAB-AC79-C347-8545-A6DA0ACCE3F1}"/>
              </a:ext>
            </a:extLst>
          </p:cNvPr>
          <p:cNvSpPr>
            <a:spLocks noGrp="1"/>
          </p:cNvSpPr>
          <p:nvPr>
            <p:ph type="title"/>
          </p:nvPr>
        </p:nvSpPr>
        <p:spPr>
          <a:xfrm>
            <a:off x="430426" y="259970"/>
            <a:ext cx="11312801" cy="894557"/>
          </a:xfrm>
        </p:spPr>
        <p:txBody>
          <a:bodyPr/>
          <a:lstStyle/>
          <a:p>
            <a:r>
              <a:rPr lang="en-US" sz="3600" dirty="0"/>
              <a:t>Ultrix - Acuity</a:t>
            </a:r>
            <a:endParaRPr lang="en-US" dirty="0"/>
          </a:p>
        </p:txBody>
      </p:sp>
      <p:sp>
        <p:nvSpPr>
          <p:cNvPr id="4" name="Content Placeholder 3">
            <a:extLst>
              <a:ext uri="{FF2B5EF4-FFF2-40B4-BE49-F238E27FC236}">
                <a16:creationId xmlns:a16="http://schemas.microsoft.com/office/drawing/2014/main" id="{9AFFC0B2-1D90-A340-B35D-3B769E04A68D}"/>
              </a:ext>
            </a:extLst>
          </p:cNvPr>
          <p:cNvSpPr>
            <a:spLocks noGrp="1"/>
          </p:cNvSpPr>
          <p:nvPr>
            <p:ph idx="1"/>
          </p:nvPr>
        </p:nvSpPr>
        <p:spPr/>
        <p:txBody>
          <a:bodyPr>
            <a:normAutofit/>
          </a:bodyPr>
          <a:lstStyle/>
          <a:p>
            <a:pPr marL="0" indent="0">
              <a:spcBef>
                <a:spcPts val="1900"/>
              </a:spcBef>
              <a:buNone/>
            </a:pPr>
            <a:r>
              <a:rPr lang="en-US" dirty="0">
                <a:latin typeface="+mj-lt"/>
              </a:rPr>
              <a:t>What is it …</a:t>
            </a:r>
            <a:endParaRPr lang="en-US" dirty="0">
              <a:latin typeface="+mn-lt"/>
            </a:endParaRPr>
          </a:p>
          <a:p>
            <a:pPr>
              <a:spcBef>
                <a:spcPts val="1900"/>
              </a:spcBef>
            </a:pPr>
            <a:r>
              <a:rPr lang="en-US" dirty="0">
                <a:latin typeface="+mn-lt"/>
              </a:rPr>
              <a:t>4 Key/Fill </a:t>
            </a:r>
            <a:r>
              <a:rPr lang="en-US" dirty="0" err="1">
                <a:latin typeface="+mn-lt"/>
              </a:rPr>
              <a:t>Mediastores</a:t>
            </a:r>
            <a:r>
              <a:rPr lang="en-US" dirty="0">
                <a:latin typeface="+mn-lt"/>
              </a:rPr>
              <a:t> per ME</a:t>
            </a:r>
          </a:p>
          <a:p>
            <a:pPr>
              <a:spcBef>
                <a:spcPts val="1900"/>
              </a:spcBef>
            </a:pPr>
            <a:r>
              <a:rPr lang="en-US" dirty="0">
                <a:latin typeface="+mn-lt"/>
              </a:rPr>
              <a:t>Operationally – It’s Acuity</a:t>
            </a:r>
          </a:p>
          <a:p>
            <a:pPr>
              <a:spcBef>
                <a:spcPts val="1900"/>
              </a:spcBef>
            </a:pPr>
            <a:r>
              <a:rPr lang="en-US" dirty="0" err="1">
                <a:latin typeface="+mn-lt"/>
              </a:rPr>
              <a:t>Caprica</a:t>
            </a:r>
            <a:r>
              <a:rPr lang="en-US" dirty="0">
                <a:latin typeface="+mn-lt"/>
              </a:rPr>
              <a:t> / Overdrive Compatible</a:t>
            </a:r>
          </a:p>
          <a:p>
            <a:pPr>
              <a:spcBef>
                <a:spcPts val="1900"/>
              </a:spcBef>
            </a:pPr>
            <a:endParaRPr lang="en-US" dirty="0">
              <a:latin typeface="+mn-lt"/>
            </a:endParaRPr>
          </a:p>
          <a:p>
            <a:pPr marL="0" indent="0">
              <a:spcBef>
                <a:spcPts val="1900"/>
              </a:spcBef>
              <a:buNone/>
            </a:pPr>
            <a:r>
              <a:rPr lang="en-US" dirty="0">
                <a:solidFill>
                  <a:srgbClr val="FF0000"/>
                </a:solidFill>
                <a:latin typeface="+mn-lt"/>
              </a:rPr>
              <a:t>To Be Announced in September 2020 </a:t>
            </a:r>
          </a:p>
          <a:p>
            <a:pPr>
              <a:spcBef>
                <a:spcPts val="1900"/>
              </a:spcBef>
            </a:pPr>
            <a:endParaRPr lang="en-US" dirty="0">
              <a:latin typeface="+mj-lt"/>
            </a:endParaRPr>
          </a:p>
        </p:txBody>
      </p:sp>
      <p:sp>
        <p:nvSpPr>
          <p:cNvPr id="5" name="TextBox 4">
            <a:extLst>
              <a:ext uri="{FF2B5EF4-FFF2-40B4-BE49-F238E27FC236}">
                <a16:creationId xmlns:a16="http://schemas.microsoft.com/office/drawing/2014/main" id="{F421FF7A-4601-9A46-98C6-6C70C16DD773}"/>
              </a:ext>
            </a:extLst>
          </p:cNvPr>
          <p:cNvSpPr txBox="1"/>
          <p:nvPr/>
        </p:nvSpPr>
        <p:spPr>
          <a:xfrm>
            <a:off x="7898880" y="325920"/>
            <a:ext cx="4047955" cy="98488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algn="ctr" defTabSz="457200" hangingPunct="0"/>
            <a:r>
              <a:rPr lang="en-US" sz="1600" dirty="0">
                <a:solidFill>
                  <a:srgbClr val="FF0000"/>
                </a:solidFill>
                <a:uFill>
                  <a:solidFill>
                    <a:srgbClr val="000000"/>
                  </a:solidFill>
                </a:uFill>
                <a:ea typeface="Times New Roman"/>
                <a:cs typeface="Times New Roman"/>
                <a:sym typeface="Times New Roman"/>
              </a:rPr>
              <a:t>NOT TO BE SHARED</a:t>
            </a:r>
          </a:p>
          <a:p>
            <a:pPr algn="ctr" defTabSz="457200" hangingPunct="0"/>
            <a:r>
              <a:rPr lang="en-US" sz="1600" dirty="0">
                <a:solidFill>
                  <a:srgbClr val="FF0000"/>
                </a:solidFill>
              </a:rPr>
              <a:t>This is only for discussion under NDA</a:t>
            </a:r>
          </a:p>
          <a:p>
            <a:pPr algn="ctr" defTabSz="457200" hangingPunct="0"/>
            <a:r>
              <a:rPr lang="en-US" sz="1600" dirty="0">
                <a:solidFill>
                  <a:srgbClr val="FF0000"/>
                </a:solidFill>
              </a:rPr>
              <a:t>With Senior Management Approval</a:t>
            </a:r>
          </a:p>
        </p:txBody>
      </p:sp>
      <p:pic>
        <p:nvPicPr>
          <p:cNvPr id="7" name="Picture 6" descr="A close up of a device&#10;&#10;Description automatically generated">
            <a:extLst>
              <a:ext uri="{FF2B5EF4-FFF2-40B4-BE49-F238E27FC236}">
                <a16:creationId xmlns:a16="http://schemas.microsoft.com/office/drawing/2014/main" id="{708300AF-CFD8-1144-ADEB-722632BC9181}"/>
              </a:ext>
            </a:extLst>
          </p:cNvPr>
          <p:cNvPicPr>
            <a:picLocks noChangeAspect="1"/>
          </p:cNvPicPr>
          <p:nvPr/>
        </p:nvPicPr>
        <p:blipFill>
          <a:blip r:embed="rId2"/>
          <a:stretch>
            <a:fillRect/>
          </a:stretch>
        </p:blipFill>
        <p:spPr>
          <a:xfrm>
            <a:off x="5467073" y="818361"/>
            <a:ext cx="7797800" cy="4381500"/>
          </a:xfrm>
          <a:prstGeom prst="rect">
            <a:avLst/>
          </a:prstGeom>
        </p:spPr>
      </p:pic>
    </p:spTree>
    <p:extLst>
      <p:ext uri="{BB962C8B-B14F-4D97-AF65-F5344CB8AC3E}">
        <p14:creationId xmlns:p14="http://schemas.microsoft.com/office/powerpoint/2010/main" val="2086455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CED86-41C4-684B-8ADE-839CE623C517}"/>
              </a:ext>
            </a:extLst>
          </p:cNvPr>
          <p:cNvSpPr>
            <a:spLocks noGrp="1"/>
          </p:cNvSpPr>
          <p:nvPr>
            <p:ph type="sldNum" sz="quarter" idx="12"/>
          </p:nvPr>
        </p:nvSpPr>
        <p:spPr/>
        <p:txBody>
          <a:bodyPr/>
          <a:lstStyle/>
          <a:p>
            <a:fld id="{67E52358-FED6-D246-9C6E-AEC4ABAAD0D9}" type="slidenum">
              <a:rPr lang="en-US" smtClean="0"/>
              <a:t>7</a:t>
            </a:fld>
            <a:endParaRPr lang="en-US"/>
          </a:p>
        </p:txBody>
      </p:sp>
      <p:sp>
        <p:nvSpPr>
          <p:cNvPr id="3" name="Title 2">
            <a:extLst>
              <a:ext uri="{FF2B5EF4-FFF2-40B4-BE49-F238E27FC236}">
                <a16:creationId xmlns:a16="http://schemas.microsoft.com/office/drawing/2014/main" id="{50FDFBAB-AC79-C347-8545-A6DA0ACCE3F1}"/>
              </a:ext>
            </a:extLst>
          </p:cNvPr>
          <p:cNvSpPr>
            <a:spLocks noGrp="1"/>
          </p:cNvSpPr>
          <p:nvPr>
            <p:ph type="title"/>
          </p:nvPr>
        </p:nvSpPr>
        <p:spPr>
          <a:xfrm>
            <a:off x="430426" y="259970"/>
            <a:ext cx="11312801" cy="894557"/>
          </a:xfrm>
        </p:spPr>
        <p:txBody>
          <a:bodyPr/>
          <a:lstStyle/>
          <a:p>
            <a:r>
              <a:rPr lang="en-US" sz="3600" dirty="0"/>
              <a:t>And Now…</a:t>
            </a:r>
            <a:endParaRPr lang="en-US" dirty="0"/>
          </a:p>
        </p:txBody>
      </p:sp>
      <p:sp>
        <p:nvSpPr>
          <p:cNvPr id="4" name="Content Placeholder 3">
            <a:extLst>
              <a:ext uri="{FF2B5EF4-FFF2-40B4-BE49-F238E27FC236}">
                <a16:creationId xmlns:a16="http://schemas.microsoft.com/office/drawing/2014/main" id="{9AFFC0B2-1D90-A340-B35D-3B769E04A68D}"/>
              </a:ext>
            </a:extLst>
          </p:cNvPr>
          <p:cNvSpPr>
            <a:spLocks noGrp="1"/>
          </p:cNvSpPr>
          <p:nvPr>
            <p:ph idx="1"/>
          </p:nvPr>
        </p:nvSpPr>
        <p:spPr/>
        <p:txBody>
          <a:bodyPr>
            <a:normAutofit/>
          </a:bodyPr>
          <a:lstStyle/>
          <a:p>
            <a:pPr marL="0" indent="0" algn="ctr">
              <a:spcBef>
                <a:spcPts val="1900"/>
              </a:spcBef>
              <a:buNone/>
            </a:pPr>
            <a:r>
              <a:rPr lang="en-US" sz="4000" dirty="0">
                <a:latin typeface="+mj-lt"/>
              </a:rPr>
              <a:t>Over to Mr. Douglas Johnson who </a:t>
            </a:r>
          </a:p>
          <a:p>
            <a:pPr marL="0" indent="0" algn="ctr">
              <a:spcBef>
                <a:spcPts val="1900"/>
              </a:spcBef>
              <a:buNone/>
            </a:pPr>
            <a:r>
              <a:rPr lang="en-US" sz="4000" dirty="0">
                <a:latin typeface="+mj-lt"/>
              </a:rPr>
              <a:t>has some exciting new product announcements</a:t>
            </a:r>
          </a:p>
          <a:p>
            <a:pPr marL="0" indent="0" algn="ctr">
              <a:spcBef>
                <a:spcPts val="1900"/>
              </a:spcBef>
              <a:buNone/>
            </a:pPr>
            <a:r>
              <a:rPr lang="en-US" sz="4000" dirty="0">
                <a:latin typeface="+mj-lt"/>
              </a:rPr>
              <a:t>(Read – New sales opportunities $$$)</a:t>
            </a:r>
          </a:p>
        </p:txBody>
      </p:sp>
    </p:spTree>
    <p:extLst>
      <p:ext uri="{BB962C8B-B14F-4D97-AF65-F5344CB8AC3E}">
        <p14:creationId xmlns:p14="http://schemas.microsoft.com/office/powerpoint/2010/main" val="3005606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CED86-41C4-684B-8ADE-839CE623C517}"/>
              </a:ext>
            </a:extLst>
          </p:cNvPr>
          <p:cNvSpPr>
            <a:spLocks noGrp="1"/>
          </p:cNvSpPr>
          <p:nvPr>
            <p:ph type="sldNum" sz="quarter" idx="12"/>
          </p:nvPr>
        </p:nvSpPr>
        <p:spPr/>
        <p:txBody>
          <a:bodyPr/>
          <a:lstStyle/>
          <a:p>
            <a:fld id="{67E52358-FED6-D246-9C6E-AEC4ABAAD0D9}" type="slidenum">
              <a:rPr lang="en-US" smtClean="0"/>
              <a:t>8</a:t>
            </a:fld>
            <a:endParaRPr lang="en-US"/>
          </a:p>
        </p:txBody>
      </p:sp>
      <p:sp>
        <p:nvSpPr>
          <p:cNvPr id="3" name="Title 2">
            <a:extLst>
              <a:ext uri="{FF2B5EF4-FFF2-40B4-BE49-F238E27FC236}">
                <a16:creationId xmlns:a16="http://schemas.microsoft.com/office/drawing/2014/main" id="{50FDFBAB-AC79-C347-8545-A6DA0ACCE3F1}"/>
              </a:ext>
            </a:extLst>
          </p:cNvPr>
          <p:cNvSpPr>
            <a:spLocks noGrp="1"/>
          </p:cNvSpPr>
          <p:nvPr>
            <p:ph type="title"/>
          </p:nvPr>
        </p:nvSpPr>
        <p:spPr>
          <a:xfrm>
            <a:off x="430426" y="259970"/>
            <a:ext cx="11312801" cy="894557"/>
          </a:xfrm>
        </p:spPr>
        <p:txBody>
          <a:bodyPr/>
          <a:lstStyle/>
          <a:p>
            <a:r>
              <a:rPr lang="en-US" sz="3600" dirty="0"/>
              <a:t>And Now…</a:t>
            </a:r>
            <a:endParaRPr lang="en-US" dirty="0"/>
          </a:p>
        </p:txBody>
      </p:sp>
      <p:sp>
        <p:nvSpPr>
          <p:cNvPr id="4" name="Content Placeholder 3">
            <a:extLst>
              <a:ext uri="{FF2B5EF4-FFF2-40B4-BE49-F238E27FC236}">
                <a16:creationId xmlns:a16="http://schemas.microsoft.com/office/drawing/2014/main" id="{9AFFC0B2-1D90-A340-B35D-3B769E04A68D}"/>
              </a:ext>
            </a:extLst>
          </p:cNvPr>
          <p:cNvSpPr>
            <a:spLocks noGrp="1"/>
          </p:cNvSpPr>
          <p:nvPr>
            <p:ph idx="1"/>
          </p:nvPr>
        </p:nvSpPr>
        <p:spPr>
          <a:xfrm>
            <a:off x="448772" y="2741317"/>
            <a:ext cx="11312801" cy="4458318"/>
          </a:xfrm>
        </p:spPr>
        <p:txBody>
          <a:bodyPr>
            <a:normAutofit/>
          </a:bodyPr>
          <a:lstStyle/>
          <a:p>
            <a:pPr marL="0" indent="0" algn="ctr">
              <a:spcBef>
                <a:spcPts val="1900"/>
              </a:spcBef>
              <a:buNone/>
            </a:pPr>
            <a:r>
              <a:rPr lang="en-US" sz="4000" dirty="0">
                <a:latin typeface="+mj-lt"/>
              </a:rPr>
              <a:t>Ultra V4.0</a:t>
            </a:r>
          </a:p>
        </p:txBody>
      </p:sp>
    </p:spTree>
    <p:extLst>
      <p:ext uri="{BB962C8B-B14F-4D97-AF65-F5344CB8AC3E}">
        <p14:creationId xmlns:p14="http://schemas.microsoft.com/office/powerpoint/2010/main" val="4020141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CED86-41C4-684B-8ADE-839CE623C517}"/>
              </a:ext>
            </a:extLst>
          </p:cNvPr>
          <p:cNvSpPr>
            <a:spLocks noGrp="1"/>
          </p:cNvSpPr>
          <p:nvPr>
            <p:ph type="sldNum" sz="quarter" idx="12"/>
          </p:nvPr>
        </p:nvSpPr>
        <p:spPr/>
        <p:txBody>
          <a:bodyPr/>
          <a:lstStyle/>
          <a:p>
            <a:fld id="{67E52358-FED6-D246-9C6E-AEC4ABAAD0D9}" type="slidenum">
              <a:rPr lang="en-US" smtClean="0"/>
              <a:t>9</a:t>
            </a:fld>
            <a:endParaRPr lang="en-US"/>
          </a:p>
        </p:txBody>
      </p:sp>
      <p:sp>
        <p:nvSpPr>
          <p:cNvPr id="3" name="Title 2">
            <a:extLst>
              <a:ext uri="{FF2B5EF4-FFF2-40B4-BE49-F238E27FC236}">
                <a16:creationId xmlns:a16="http://schemas.microsoft.com/office/drawing/2014/main" id="{50FDFBAB-AC79-C347-8545-A6DA0ACCE3F1}"/>
              </a:ext>
            </a:extLst>
          </p:cNvPr>
          <p:cNvSpPr>
            <a:spLocks noGrp="1"/>
          </p:cNvSpPr>
          <p:nvPr>
            <p:ph type="title"/>
          </p:nvPr>
        </p:nvSpPr>
        <p:spPr>
          <a:xfrm>
            <a:off x="439599" y="297215"/>
            <a:ext cx="11312801" cy="894557"/>
          </a:xfrm>
        </p:spPr>
        <p:txBody>
          <a:bodyPr/>
          <a:lstStyle/>
          <a:p>
            <a:r>
              <a:rPr lang="en-US" sz="3600" dirty="0"/>
              <a:t>Carbonite Ultra v4.0</a:t>
            </a:r>
            <a:endParaRPr lang="en-US" dirty="0"/>
          </a:p>
        </p:txBody>
      </p:sp>
      <p:sp>
        <p:nvSpPr>
          <p:cNvPr id="4" name="Content Placeholder 3">
            <a:extLst>
              <a:ext uri="{FF2B5EF4-FFF2-40B4-BE49-F238E27FC236}">
                <a16:creationId xmlns:a16="http://schemas.microsoft.com/office/drawing/2014/main" id="{9AFFC0B2-1D90-A340-B35D-3B769E04A68D}"/>
              </a:ext>
            </a:extLst>
          </p:cNvPr>
          <p:cNvSpPr>
            <a:spLocks noGrp="1"/>
          </p:cNvSpPr>
          <p:nvPr>
            <p:ph idx="1"/>
          </p:nvPr>
        </p:nvSpPr>
        <p:spPr/>
        <p:txBody>
          <a:bodyPr>
            <a:normAutofit/>
          </a:bodyPr>
          <a:lstStyle/>
          <a:p>
            <a:pPr marL="0" indent="0">
              <a:buNone/>
            </a:pPr>
            <a:r>
              <a:rPr lang="en-US" dirty="0">
                <a:latin typeface="+mj-lt"/>
              </a:rPr>
              <a:t>NOW WITH AUDIO!!!</a:t>
            </a:r>
          </a:p>
          <a:p>
            <a:pPr marL="0" indent="0">
              <a:buNone/>
            </a:pPr>
            <a:endParaRPr lang="en-US" dirty="0">
              <a:latin typeface="+mj-lt"/>
            </a:endParaRPr>
          </a:p>
          <a:p>
            <a:pPr marL="0" indent="0">
              <a:buNone/>
            </a:pPr>
            <a:r>
              <a:rPr lang="en-US" dirty="0">
                <a:latin typeface="+mj-lt"/>
              </a:rPr>
              <a:t>RAVE Audio Mixer License…</a:t>
            </a:r>
          </a:p>
          <a:p>
            <a:r>
              <a:rPr lang="en-US" dirty="0">
                <a:latin typeface="+mj-lt"/>
              </a:rPr>
              <a:t>13 x 48 channel stereo mixers (same source selection)</a:t>
            </a:r>
          </a:p>
          <a:p>
            <a:r>
              <a:rPr lang="en-US" dirty="0">
                <a:latin typeface="+mj-lt"/>
              </a:rPr>
              <a:t>384 external input channels (24 SDI x 16)</a:t>
            </a:r>
          </a:p>
          <a:p>
            <a:r>
              <a:rPr lang="en-US" dirty="0">
                <a:latin typeface="+mj-lt"/>
              </a:rPr>
              <a:t>10 internal inputs</a:t>
            </a:r>
          </a:p>
          <a:p>
            <a:r>
              <a:rPr lang="en-US" dirty="0">
                <a:latin typeface="+mj-lt"/>
              </a:rPr>
              <a:t>Up to 3 x RAVE ABU’s supported </a:t>
            </a:r>
          </a:p>
          <a:p>
            <a:r>
              <a:rPr lang="en-US" dirty="0">
                <a:latin typeface="+mj-lt"/>
              </a:rPr>
              <a:t>Sample Rate Conversion for all Frame Syncs</a:t>
            </a:r>
          </a:p>
          <a:p>
            <a:pPr lvl="1"/>
            <a:r>
              <a:rPr lang="en-US" dirty="0">
                <a:latin typeface="+mj-lt"/>
              </a:rPr>
              <a:t>(Plus I/O reduced to 26 from 34 FSFC when in SRC mode) </a:t>
            </a:r>
          </a:p>
          <a:p>
            <a:pPr marL="0" indent="0">
              <a:buNone/>
            </a:pPr>
            <a:endParaRPr lang="en-US" dirty="0"/>
          </a:p>
        </p:txBody>
      </p:sp>
      <p:pic>
        <p:nvPicPr>
          <p:cNvPr id="6" name="Picture 5" descr="A picture containing clock, computer&#10;&#10;Description automatically generated">
            <a:extLst>
              <a:ext uri="{FF2B5EF4-FFF2-40B4-BE49-F238E27FC236}">
                <a16:creationId xmlns:a16="http://schemas.microsoft.com/office/drawing/2014/main" id="{61731944-CA53-1841-A9F5-F85EC6CD5A6D}"/>
              </a:ext>
            </a:extLst>
          </p:cNvPr>
          <p:cNvPicPr>
            <a:picLocks noChangeAspect="1"/>
          </p:cNvPicPr>
          <p:nvPr/>
        </p:nvPicPr>
        <p:blipFill>
          <a:blip r:embed="rId2"/>
          <a:stretch>
            <a:fillRect/>
          </a:stretch>
        </p:blipFill>
        <p:spPr>
          <a:xfrm>
            <a:off x="7191513" y="0"/>
            <a:ext cx="5000487" cy="2812774"/>
          </a:xfrm>
          <a:prstGeom prst="rect">
            <a:avLst/>
          </a:prstGeom>
        </p:spPr>
      </p:pic>
    </p:spTree>
    <p:extLst>
      <p:ext uri="{BB962C8B-B14F-4D97-AF65-F5344CB8AC3E}">
        <p14:creationId xmlns:p14="http://schemas.microsoft.com/office/powerpoint/2010/main" val="1550820869"/>
      </p:ext>
    </p:extLst>
  </p:cSld>
  <p:clrMapOvr>
    <a:masterClrMapping/>
  </p:clrMapOvr>
</p:sld>
</file>

<file path=ppt/theme/theme1.xml><?xml version="1.0" encoding="utf-8"?>
<a:theme xmlns:a="http://schemas.openxmlformats.org/drawingml/2006/main" name="Corporate Glow">
  <a:themeElements>
    <a:clrScheme name="Custom 1">
      <a:dk1>
        <a:srgbClr val="000000"/>
      </a:dk1>
      <a:lt1>
        <a:srgbClr val="FFFFFF"/>
      </a:lt1>
      <a:dk2>
        <a:srgbClr val="707070"/>
      </a:dk2>
      <a:lt2>
        <a:srgbClr val="E7E6E6"/>
      </a:lt2>
      <a:accent1>
        <a:srgbClr val="DA281C"/>
      </a:accent1>
      <a:accent2>
        <a:srgbClr val="000000"/>
      </a:accent2>
      <a:accent3>
        <a:srgbClr val="A2A2A2"/>
      </a:accent3>
      <a:accent4>
        <a:srgbClr val="000000"/>
      </a:accent4>
      <a:accent5>
        <a:srgbClr val="505050"/>
      </a:accent5>
      <a:accent6>
        <a:srgbClr val="FFFFFF"/>
      </a:accent6>
      <a:hlink>
        <a:srgbClr val="EF382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A3D4A76-0139-AE49-B70F-E0F10FC2B36A}" vid="{531B36E1-F9E7-2349-954B-10E173979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2040dae-10ce-4e11-86b6-99ad97436b8d">
      <UserInfo>
        <DisplayName>James Peltzer</DisplayName>
        <AccountId>126</AccountId>
        <AccountType/>
      </UserInfo>
      <UserInfo>
        <DisplayName>Ben Gatien</DisplayName>
        <AccountId>597</AccountId>
        <AccountType/>
      </UserInfo>
    </SharedWithUsers>
    <TaxCatchAll xmlns="37b4511a-0cfd-4933-844b-b1662b6861a7" xsi:nil="true"/>
    <lcf76f155ced4ddcb4097134ff3c332f xmlns="162995b1-9e75-4ed5-a7e8-c87fea76cf4b">
      <Terms xmlns="http://schemas.microsoft.com/office/infopath/2007/PartnerControls"/>
    </lcf76f155ced4ddcb4097134ff3c332f>
    <PublishingExpirationDate xmlns="http://schemas.microsoft.com/sharepoint/v3" xsi:nil="true"/>
    <_Flow_SignoffStatus xmlns="162995b1-9e75-4ed5-a7e8-c87fea76cf4b" xsi:nil="true"/>
    <PublishingStartDate xmlns="http://schemas.microsoft.com/sharepoint/v3" xsi:nil="true"/>
    <Date xmlns="162995b1-9e75-4ed5-a7e8-c87fea76cf4b" xsi:nil="true"/>
    <PublicationLevel xmlns="162995b1-9e75-4ed5-a7e8-c87fea76cf4b" xsi:nil="true"/>
    <PrimeLastClassified xmlns="52040dae-10ce-4e11-86b6-99ad97436b8d" xsi:nil="true"/>
    <PrimeClassificationStatus xmlns="52040dae-10ce-4e11-86b6-99ad97436b8d" xsi:nil="true"/>
    <PrimeClassificationStatusDetails xmlns="52040dae-10ce-4e11-86b6-99ad97436b8d" xsi:nil="true"/>
    <PrimeCorrectedByUser xmlns="52040dae-10ce-4e11-86b6-99ad97436b8d" xsi:nil="true"/>
    <ExternalURL xmlns="162995b1-9e75-4ed5-a7e8-c87fea76cf4b">
      <Url>https://documentation.rossvideo.com/files/Webinars/Documents/Switchers%20and%20Servers/Ross%20Live_Switchers.pptx</Url>
      <Description>https://documentation.rossvideo.com/files/Webinars/Documents/Switchers%20and%20Servers/Ross%20Live_Switchers.pptx</Description>
    </ExternalURL>
    <CleanTitle xmlns="162995b1-9e75-4ed5-a7e8-c87fea76cf4b">Ross Live Switchers</CleanTitle>
    <LastProcessedDate xmlns="162995b1-9e75-4ed5-a7e8-c87fea76cf4b">2025-07-28T20:36:25+00:00</LastProcessedDate>
    <Version_x0023_ xmlns="162995b1-9e75-4ed5-a7e8-c87fea76cf4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49A1A1DB2BF414EA82C4A7AEA8336AB" ma:contentTypeVersion="35" ma:contentTypeDescription="Create a new document." ma:contentTypeScope="" ma:versionID="29bb0b8c004b473b6e737cdef1777096">
  <xsd:schema xmlns:xsd="http://www.w3.org/2001/XMLSchema" xmlns:xs="http://www.w3.org/2001/XMLSchema" xmlns:p="http://schemas.microsoft.com/office/2006/metadata/properties" xmlns:ns1="http://schemas.microsoft.com/sharepoint/v3" xmlns:ns2="162995b1-9e75-4ed5-a7e8-c87fea76cf4b" xmlns:ns3="37b4511a-0cfd-4933-844b-b1662b6861a7" xmlns:ns4="52040dae-10ce-4e11-86b6-99ad97436b8d" targetNamespace="http://schemas.microsoft.com/office/2006/metadata/properties" ma:root="true" ma:fieldsID="04b3efdbaf83c3c40c1b4c8ed77ad8ea" ns1:_="" ns2:_="" ns3:_="" ns4:_="">
    <xsd:import namespace="http://schemas.microsoft.com/sharepoint/v3"/>
    <xsd:import namespace="162995b1-9e75-4ed5-a7e8-c87fea76cf4b"/>
    <xsd:import namespace="37b4511a-0cfd-4933-844b-b1662b6861a7"/>
    <xsd:import namespace="52040dae-10ce-4e11-86b6-99ad97436b8d"/>
    <xsd:element name="properties">
      <xsd:complexType>
        <xsd:sequence>
          <xsd:element name="documentManagement">
            <xsd:complexType>
              <xsd:all>
                <xsd:element ref="ns1:PublishingStartDate" minOccurs="0"/>
                <xsd:element ref="ns1:PublishingExpirationDate" minOccurs="0"/>
                <xsd:element ref="ns2:_Flow_SignoffStatus" minOccurs="0"/>
                <xsd:element ref="ns2:Date" minOccurs="0"/>
                <xsd:element ref="ns2:PublicationLevel" minOccurs="0"/>
                <xsd:element ref="ns2:ExternalURL" minOccurs="0"/>
                <xsd:element ref="ns2:CleanTitle" minOccurs="0"/>
                <xsd:element ref="ns2:LastProcessedDate" minOccurs="0"/>
                <xsd:element ref="ns2:Version_x0023_"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4:PrimeClassificationStatus" minOccurs="0"/>
                <xsd:element ref="ns4:PrimeClassificationStatusDetails" minOccurs="0"/>
                <xsd:element ref="ns4:PrimeCorrectedByUser" minOccurs="0"/>
                <xsd:element ref="ns4:SharedWithUsers" minOccurs="0"/>
                <xsd:element ref="ns4:PrimeLastClassifie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3"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2995b1-9e75-4ed5-a7e8-c87fea76cf4b" elementFormDefault="qualified">
    <xsd:import namespace="http://schemas.microsoft.com/office/2006/documentManagement/types"/>
    <xsd:import namespace="http://schemas.microsoft.com/office/infopath/2007/PartnerControls"/>
    <xsd:element name="_Flow_SignoffStatus" ma:index="4" nillable="true" ma:displayName="Sign-off status" ma:internalName="Sign_x002d_off_x0020_status" ma:readOnly="false">
      <xsd:simpleType>
        <xsd:restriction base="dms:Text"/>
      </xsd:simpleType>
    </xsd:element>
    <xsd:element name="Date" ma:index="6" nillable="true" ma:displayName="Date" ma:format="DateOnly" ma:internalName="Date" ma:readOnly="false">
      <xsd:simpleType>
        <xsd:restriction base="dms:DateTime"/>
      </xsd:simpleType>
    </xsd:element>
    <xsd:element name="PublicationLevel" ma:index="7" nillable="true" ma:displayName="PublicationLevel" ma:default="PublicWeb" ma:description="This column determines if a document can be published on the public website (PublicWeb) and be cited by RRL's RossBot, or if the RossBot can merely use the data in the document, but not cite it." ma:format="Dropdown" ma:internalName="PublicationLevel" ma:readOnly="false">
      <xsd:simpleType>
        <xsd:restriction base="dms:Choice">
          <xsd:enumeration value="PublicWeb"/>
          <xsd:enumeration value="AIReadable"/>
          <xsd:enumeration value="Private"/>
        </xsd:restriction>
      </xsd:simpleType>
    </xsd:element>
    <xsd:element name="ExternalURL" ma:index="8" nillable="true" ma:displayName="External URL" ma:format="Hyperlink" ma:internalName="External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leanTitle" ma:index="9" nillable="true" ma:displayName="Clean Title" ma:format="Dropdown" ma:internalName="CleanTitle">
      <xsd:simpleType>
        <xsd:restriction base="dms:Text">
          <xsd:maxLength value="255"/>
        </xsd:restriction>
      </xsd:simpleType>
    </xsd:element>
    <xsd:element name="LastProcessedDate" ma:index="10" nillable="true" ma:displayName="Last Processed Date" ma:description="in UTC" ma:format="DateTime" ma:internalName="LastProcessedDate" ma:readOnly="false">
      <xsd:simpleType>
        <xsd:restriction base="dms:DateTime"/>
      </xsd:simpleType>
    </xsd:element>
    <xsd:element name="Version_x0023_" ma:index="11" nillable="true" ma:displayName="Version #" ma:format="Dropdown" ma:internalName="Version_x0023_" ma:readOnly="false">
      <xsd:simpleType>
        <xsd:restriction base="dms:Text">
          <xsd:maxLength value="255"/>
        </xsd:restriction>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hidden="true" ma:internalName="MediaServiceAutoTags" ma:readOnly="true">
      <xsd:simpleType>
        <xsd:restriction base="dms:Text"/>
      </xsd:simpleType>
    </xsd:element>
    <xsd:element name="MediaServiceLocation" ma:index="16" nillable="true" ma:displayName="MediaServiceLocation" ma:description="" ma:hidden="true" ma:internalName="MediaServiceLocation" ma:readOnly="true">
      <xsd:simpleType>
        <xsd:restriction base="dms:Text"/>
      </xsd:simpleType>
    </xsd:element>
    <xsd:element name="MediaServiceOCR" ma:index="17" nillable="true" ma:displayName="MediaServiceOCR" ma:hidden="true" ma:internalName="MediaServiceOCR" ma:readOnly="true">
      <xsd:simpleType>
        <xsd:restriction base="dms:Note"/>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MediaLengthInSeconds" ma:index="23" nillable="true" ma:displayName="Length (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4146bea-2002-4642-9cb1-732fae3209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b4511a-0cfd-4933-844b-b1662b6861a7"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56597fc-a6b0-4d00-b368-c4ed4e1222a0}" ma:internalName="TaxCatchAll" ma:readOnly="false" ma:showField="CatchAllData" ma:web="37b4511a-0cfd-4933-844b-b1662b6861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2040dae-10ce-4e11-86b6-99ad97436b8d" elementFormDefault="qualified">
    <xsd:import namespace="http://schemas.microsoft.com/office/2006/documentManagement/types"/>
    <xsd:import namespace="http://schemas.microsoft.com/office/infopath/2007/PartnerControls"/>
    <xsd:element name="PrimeClassificationStatus" ma:index="31" nillable="true" ma:displayName="Processing status" ma:hidden="true" ma:internalName="PrimeClassificationStatus" ma:readOnly="false">
      <xsd:simpleType>
        <xsd:restriction base="dms:Text"/>
      </xsd:simpleType>
    </xsd:element>
    <xsd:element name="PrimeClassificationStatusDetails" ma:index="32" nillable="true" ma:displayName="Processing details" ma:hidden="true" ma:internalName="PrimeClassificationStatusDetails" ma:readOnly="false">
      <xsd:simpleType>
        <xsd:restriction base="dms:Note"/>
      </xsd:simpleType>
    </xsd:element>
    <xsd:element name="PrimeCorrectedByUser" ma:index="33" nillable="true" ma:displayName="Corrected" ma:hidden="true" ma:internalName="PrimeCorrectedByUser" ma:readOnly="false">
      <xsd:simpleType>
        <xsd:restriction base="dms:Boolean"/>
      </xsd:simpleType>
    </xsd:element>
    <xsd:element name="SharedWithUsers" ma:index="36"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imeLastClassified" ma:index="37" nillable="true" ma:displayName="Processed" ma:hidden="true" ma:internalName="PrimeLastClassified" ma:readOnly="false">
      <xsd:simpleType>
        <xsd:restriction base="dms:DateTime"/>
      </xsd:simpleType>
    </xsd:element>
    <xsd:element name="SharedWithDetails" ma:index="38" nillable="true" ma:displayName="Shared With Details" ma:description=""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17C8A7-4B4B-4260-8F07-90D2AB76283A}">
  <ds:schemaRefs>
    <ds:schemaRef ds:uri="http://www.w3.org/XML/1998/namespace"/>
    <ds:schemaRef ds:uri="http://schemas.microsoft.com/sharepoint/v3"/>
    <ds:schemaRef ds:uri="http://schemas.microsoft.com/office/2006/metadata/properties"/>
    <ds:schemaRef ds:uri="a61dd016-6eac-41fa-ae47-0d8b1c5923ca"/>
    <ds:schemaRef ds:uri="http://purl.org/dc/term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39d35cf4-fa20-49d0-9701-1c5e3cce90bb"/>
    <ds:schemaRef ds:uri="http://purl.org/dc/dcmitype/"/>
  </ds:schemaRefs>
</ds:datastoreItem>
</file>

<file path=customXml/itemProps2.xml><?xml version="1.0" encoding="utf-8"?>
<ds:datastoreItem xmlns:ds="http://schemas.openxmlformats.org/officeDocument/2006/customXml" ds:itemID="{4804EBB6-2EFF-4D82-A52E-21FF78B7B676}"/>
</file>

<file path=customXml/itemProps3.xml><?xml version="1.0" encoding="utf-8"?>
<ds:datastoreItem xmlns:ds="http://schemas.openxmlformats.org/officeDocument/2006/customXml" ds:itemID="{9928659C-2310-417D-BD44-CABAC0954E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Corporate Glow</Template>
  <TotalTime>1400</TotalTime>
  <Words>624</Words>
  <Application>Microsoft Macintosh PowerPoint</Application>
  <PresentationFormat>Widescreen</PresentationFormat>
  <Paragraphs>134</Paragraphs>
  <Slides>16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Open Sans</vt:lpstr>
      <vt:lpstr>Open Sans Light</vt:lpstr>
      <vt:lpstr>Wingdings</vt:lpstr>
      <vt:lpstr>Corporate Glow</vt:lpstr>
      <vt:lpstr>PowerPoint Presentation</vt:lpstr>
      <vt:lpstr>PowerPoint Presentation</vt:lpstr>
      <vt:lpstr>Ultrix - Acuity </vt:lpstr>
      <vt:lpstr>Ultrix - Acuity</vt:lpstr>
      <vt:lpstr>Ultrix - Acuity</vt:lpstr>
      <vt:lpstr>Ultrix - Acuity</vt:lpstr>
      <vt:lpstr>And Now…</vt:lpstr>
      <vt:lpstr>And Now…</vt:lpstr>
      <vt:lpstr>Carbonite Ultra v4.0</vt:lpstr>
      <vt:lpstr>Carbonite Ultra v4.0</vt:lpstr>
      <vt:lpstr>Carbonite Ultra v4.0</vt:lpstr>
      <vt:lpstr>Carbonite Ultra v4.0</vt:lpstr>
      <vt:lpstr>Carbonite Ultra v4.0</vt:lpstr>
      <vt:lpstr>And Now…</vt:lpstr>
      <vt:lpstr>Carbonite Solo</vt:lpstr>
      <vt:lpstr>And Now…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Nigel Spratling</dc:creator>
  <cp:lastModifiedBy>Nigel Spratling</cp:lastModifiedBy>
  <cp:revision>37</cp:revision>
  <dcterms:created xsi:type="dcterms:W3CDTF">2020-04-11T14:11:27Z</dcterms:created>
  <dcterms:modified xsi:type="dcterms:W3CDTF">2020-04-16T15:17:57Z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0x010100F49A1A1DB2BF414EA82C4A7AEA8336AB</vt:lpwstr>
  </property>
  <property fmtid="{D5CDD505-2E9C-101B-9397-08002B2CF9AE}" pid="3" name="MediaServiceImageTags">
    <vt:lpwstr/>
  </property>
  <property fmtid="{D5CDD505-2E9C-101B-9397-08002B2CF9AE}" pid="4" name="AccessLEvel">
    <vt:lpwstr>Public</vt:lpwstr>
  </property>
</Properties>
</file>