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48"/>
  </p:notesMasterIdLst>
  <p:sldIdLst>
    <p:sldId id="258" r:id="rId5"/>
    <p:sldId id="259" r:id="rId6"/>
    <p:sldId id="553" r:id="rId7"/>
    <p:sldId id="554" r:id="rId8"/>
    <p:sldId id="556" r:id="rId9"/>
    <p:sldId id="577" r:id="rId10"/>
    <p:sldId id="579" r:id="rId11"/>
    <p:sldId id="580" r:id="rId12"/>
    <p:sldId id="558" r:id="rId13"/>
    <p:sldId id="568" r:id="rId14"/>
    <p:sldId id="557" r:id="rId15"/>
    <p:sldId id="559" r:id="rId16"/>
    <p:sldId id="592" r:id="rId17"/>
    <p:sldId id="560" r:id="rId18"/>
    <p:sldId id="562" r:id="rId19"/>
    <p:sldId id="594" r:id="rId20"/>
    <p:sldId id="595" r:id="rId21"/>
    <p:sldId id="596" r:id="rId22"/>
    <p:sldId id="588" r:id="rId23"/>
    <p:sldId id="593" r:id="rId24"/>
    <p:sldId id="587" r:id="rId25"/>
    <p:sldId id="597" r:id="rId26"/>
    <p:sldId id="598" r:id="rId27"/>
    <p:sldId id="599" r:id="rId28"/>
    <p:sldId id="600" r:id="rId29"/>
    <p:sldId id="601" r:id="rId30"/>
    <p:sldId id="602" r:id="rId31"/>
    <p:sldId id="603" r:id="rId32"/>
    <p:sldId id="586" r:id="rId33"/>
    <p:sldId id="604" r:id="rId34"/>
    <p:sldId id="582" r:id="rId35"/>
    <p:sldId id="583" r:id="rId36"/>
    <p:sldId id="581" r:id="rId37"/>
    <p:sldId id="565" r:id="rId38"/>
    <p:sldId id="566" r:id="rId39"/>
    <p:sldId id="567" r:id="rId40"/>
    <p:sldId id="569" r:id="rId41"/>
    <p:sldId id="585" r:id="rId42"/>
    <p:sldId id="570" r:id="rId43"/>
    <p:sldId id="589" r:id="rId44"/>
    <p:sldId id="590" r:id="rId45"/>
    <p:sldId id="591" r:id="rId46"/>
    <p:sldId id="57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420AD-A932-4F7D-86BE-452B9407013E}" v="1" dt="2020-04-16T12:24:49.841"/>
    <p1510:client id="{EAADCB80-B7E8-4D4D-ABEF-1610080EB1CF}" v="2" dt="2020-04-16T12:23:34.501"/>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73841" autoAdjust="0"/>
  </p:normalViewPr>
  <p:slideViewPr>
    <p:cSldViewPr snapToGrid="0" snapToObjects="1">
      <p:cViewPr varScale="1">
        <p:scale>
          <a:sx n="92" d="100"/>
          <a:sy n="92" d="100"/>
        </p:scale>
        <p:origin x="1056" y="90"/>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GREETINGS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I’M </a:t>
            </a:r>
            <a:r>
              <a:rPr kumimoji="0" lang="en-US" sz="2000" b="1" i="0" u="none" strike="noStrike" kern="1200" cap="none" spc="0" normalizeH="0" baseline="0" noProof="0" dirty="0">
                <a:ln>
                  <a:noFill/>
                </a:ln>
                <a:solidFill>
                  <a:prstClr val="black"/>
                </a:solidFill>
                <a:effectLst/>
                <a:uLnTx/>
                <a:uFillTx/>
                <a:latin typeface="+mn-lt"/>
                <a:ea typeface="+mn-ea"/>
                <a:cs typeface="+mn-cs"/>
              </a:rPr>
              <a:t>DOUGLAS JOHNSON</a:t>
            </a:r>
            <a:r>
              <a:rPr kumimoji="0" lang="en-US" sz="2000" b="0" i="0" u="none" strike="noStrike" kern="1200" cap="none" spc="0" normalizeH="0" baseline="0" noProof="0" dirty="0">
                <a:ln>
                  <a:noFill/>
                </a:ln>
                <a:solidFill>
                  <a:prstClr val="black"/>
                </a:solidFill>
                <a:effectLst/>
                <a:uLnTx/>
                <a:uFillTx/>
                <a:latin typeface="+mn-lt"/>
                <a:ea typeface="+mn-ea"/>
                <a:cs typeface="+mn-cs"/>
              </a:rPr>
              <a:t>, PRODUCT MANAGER FOR </a:t>
            </a:r>
            <a:r>
              <a:rPr kumimoji="0" lang="en-US" sz="2000" b="1" i="0" u="none" strike="noStrike" kern="1200" cap="none" spc="0" normalizeH="0" baseline="0" noProof="0" dirty="0">
                <a:ln>
                  <a:noFill/>
                </a:ln>
                <a:solidFill>
                  <a:prstClr val="black"/>
                </a:solidFill>
                <a:effectLst/>
                <a:uLnTx/>
                <a:uFillTx/>
                <a:latin typeface="+mn-lt"/>
                <a:ea typeface="+mn-ea"/>
                <a:cs typeface="+mn-cs"/>
              </a:rPr>
              <a:t>ALL VIDEO SERVER PRODUCTS</a:t>
            </a:r>
            <a:r>
              <a:rPr kumimoji="0" lang="en-US" sz="2000" b="0" i="0" u="none" strike="noStrike" kern="1200" cap="none" spc="0" normalizeH="0" baseline="0" noProof="0" dirty="0">
                <a:ln>
                  <a:noFill/>
                </a:ln>
                <a:solidFill>
                  <a:prstClr val="black"/>
                </a:solidFill>
                <a:effectLst/>
                <a:uLnTx/>
                <a:uFillTx/>
                <a:latin typeface="+mn-lt"/>
                <a:ea typeface="+mn-ea"/>
                <a:cs typeface="+mn-cs"/>
              </a:rPr>
              <a:t> HERE AT 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I’M BASED IN OUR </a:t>
            </a:r>
            <a:r>
              <a:rPr kumimoji="0" lang="en-US" sz="2000" b="1" i="0" u="none" strike="noStrike" kern="1200" cap="none" spc="0" normalizeH="0" baseline="0" noProof="0" dirty="0">
                <a:ln>
                  <a:noFill/>
                </a:ln>
                <a:solidFill>
                  <a:prstClr val="black"/>
                </a:solidFill>
                <a:effectLst/>
                <a:uLnTx/>
                <a:uFillTx/>
                <a:latin typeface="+mn-lt"/>
                <a:ea typeface="+mn-ea"/>
                <a:cs typeface="+mn-cs"/>
              </a:rPr>
              <a:t>SUNNYVALE, CALIFORNIA OFFICE</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TODAY, I’M </a:t>
            </a:r>
            <a:r>
              <a:rPr kumimoji="0" lang="en-US" sz="2000" b="1" i="0" u="none" strike="noStrike" kern="1200" cap="none" spc="0" normalizeH="0" baseline="0" noProof="0" dirty="0">
                <a:ln>
                  <a:noFill/>
                </a:ln>
                <a:solidFill>
                  <a:prstClr val="black"/>
                </a:solidFill>
                <a:effectLst/>
                <a:uLnTx/>
                <a:uFillTx/>
                <a:latin typeface="+mn-lt"/>
                <a:ea typeface="+mn-ea"/>
                <a:cs typeface="+mn-cs"/>
              </a:rPr>
              <a:t>PRESENTING</a:t>
            </a:r>
            <a:r>
              <a:rPr kumimoji="0" lang="en-US" sz="2000" b="0" i="0" u="none" strike="noStrike" kern="1200" cap="none" spc="0" normalizeH="0" baseline="0" noProof="0" dirty="0">
                <a:ln>
                  <a:noFill/>
                </a:ln>
                <a:solidFill>
                  <a:prstClr val="black"/>
                </a:solidFill>
                <a:effectLst/>
                <a:uLnTx/>
                <a:uFillTx/>
                <a:latin typeface="+mn-lt"/>
                <a:ea typeface="+mn-ea"/>
                <a:cs typeface="+mn-cs"/>
              </a:rPr>
              <a:t> THIS WEBINAR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MY HOME OFFICE IN SAN FRANCISCO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I’M LOOKING FORWARD TO SHARING A COUPLE OF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VERY EXCITING </a:t>
            </a:r>
            <a:r>
              <a:rPr kumimoji="0" lang="en-US" sz="2000" b="1" i="0" u="sng" strike="noStrike" kern="1200" cap="none" spc="0" normalizeH="0" baseline="0" noProof="0" dirty="0">
                <a:ln>
                  <a:noFill/>
                </a:ln>
                <a:solidFill>
                  <a:prstClr val="black"/>
                </a:solidFill>
                <a:effectLst/>
                <a:uLnTx/>
                <a:uFillTx/>
                <a:latin typeface="+mn-lt"/>
                <a:ea typeface="+mn-ea"/>
                <a:cs typeface="+mn-cs"/>
              </a:rPr>
              <a:t>NEW</a:t>
            </a:r>
            <a:r>
              <a:rPr kumimoji="0" lang="en-US" sz="2000" b="1" i="0" u="none" strike="noStrike" kern="1200" cap="none" spc="0" normalizeH="0" baseline="0" noProof="0" dirty="0">
                <a:ln>
                  <a:noFill/>
                </a:ln>
                <a:solidFill>
                  <a:prstClr val="black"/>
                </a:solidFill>
                <a:effectLst/>
                <a:uLnTx/>
                <a:uFillTx/>
                <a:latin typeface="+mn-lt"/>
                <a:ea typeface="+mn-ea"/>
                <a:cs typeface="+mn-cs"/>
              </a:rPr>
              <a:t> PRODUCT INTRODUCTIONS!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AND JUST FYI: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mn-lt"/>
                <a:ea typeface="+mn-ea"/>
                <a:cs typeface="+mn-cs"/>
              </a:rPr>
              <a:t>I’LL CONDUCT A </a:t>
            </a:r>
            <a:r>
              <a:rPr kumimoji="0" lang="en-US" sz="2000" b="1" i="1" u="none" strike="noStrike" kern="1200" cap="none" spc="0" normalizeH="0" baseline="0" noProof="0" dirty="0">
                <a:ln>
                  <a:noFill/>
                </a:ln>
                <a:solidFill>
                  <a:prstClr val="black"/>
                </a:solidFill>
                <a:effectLst/>
                <a:uLnTx/>
                <a:uFillTx/>
                <a:latin typeface="+mn-lt"/>
                <a:ea typeface="+mn-ea"/>
                <a:cs typeface="+mn-cs"/>
              </a:rPr>
              <a:t>5-MINUTE</a:t>
            </a:r>
            <a:r>
              <a:rPr kumimoji="0" lang="en-US" sz="2000" b="0" i="1" u="none" strike="noStrike" kern="1200" cap="none" spc="0" normalizeH="0" baseline="0" noProof="0" dirty="0">
                <a:ln>
                  <a:noFill/>
                </a:ln>
                <a:solidFill>
                  <a:prstClr val="black"/>
                </a:solidFill>
                <a:effectLst/>
                <a:uLnTx/>
                <a:uFillTx/>
                <a:latin typeface="+mn-lt"/>
                <a:ea typeface="+mn-ea"/>
                <a:cs typeface="+mn-cs"/>
              </a:rPr>
              <a:t> Q&amp;A AT THE END OF MY PRESENTATION</a:t>
            </a:r>
          </a:p>
        </p:txBody>
      </p:sp>
      <p:sp>
        <p:nvSpPr>
          <p:cNvPr id="4" name="Slide Number Placeholder 3"/>
          <p:cNvSpPr>
            <a:spLocks noGrp="1"/>
          </p:cNvSpPr>
          <p:nvPr>
            <p:ph type="sldNum" sz="quarter" idx="5"/>
          </p:nvPr>
        </p:nvSpPr>
        <p:spPr/>
        <p:txBody>
          <a:bodyPr/>
          <a:lstStyle/>
          <a:p>
            <a:fld id="{FBFEC157-01FF-9443-B2A6-F13FAEDD59C2}" type="slidenum">
              <a:rPr lang="en-US" smtClean="0"/>
              <a:t>1</a:t>
            </a:fld>
            <a:endParaRPr lang="en-US"/>
          </a:p>
        </p:txBody>
      </p:sp>
    </p:spTree>
    <p:extLst>
      <p:ext uri="{BB962C8B-B14F-4D97-AF65-F5344CB8AC3E}">
        <p14:creationId xmlns:p14="http://schemas.microsoft.com/office/powerpoint/2010/main" val="3692170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NEXT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I’M </a:t>
            </a:r>
            <a:r>
              <a:rPr kumimoji="0" lang="en-US" sz="2000" b="1" i="0" u="none" strike="noStrike" kern="1200" cap="none" spc="0" normalizeH="0" baseline="0" noProof="0" dirty="0">
                <a:ln>
                  <a:noFill/>
                </a:ln>
                <a:solidFill>
                  <a:prstClr val="black"/>
                </a:solidFill>
                <a:effectLst/>
                <a:uLnTx/>
                <a:uFillTx/>
                <a:latin typeface="+mn-lt"/>
                <a:ea typeface="+mn-ea"/>
                <a:cs typeface="+mn-cs"/>
              </a:rPr>
              <a:t>QUITE EXCITED </a:t>
            </a:r>
            <a:r>
              <a:rPr kumimoji="0" lang="en-US" sz="2000" b="0" i="0" u="none" strike="noStrike" kern="1200" cap="none" spc="0" normalizeH="0" baseline="0" noProof="0" dirty="0">
                <a:ln>
                  <a:noFill/>
                </a:ln>
                <a:solidFill>
                  <a:prstClr val="black"/>
                </a:solidFill>
                <a:effectLst/>
                <a:uLnTx/>
                <a:uFillTx/>
                <a:latin typeface="+mn-lt"/>
                <a:ea typeface="+mn-ea"/>
                <a:cs typeface="+mn-cs"/>
              </a:rPr>
              <a:t>TO PRESENT TO EVERYONE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AN ENTIRELY NEW SERVER PRODUCT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FROM 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a:t>
            </a:r>
            <a:r>
              <a:rPr kumimoji="0" lang="en-US" sz="2000" b="1" i="0" u="none" strike="noStrike" kern="1200" cap="none" spc="0" normalizeH="0" baseline="0" noProof="0" dirty="0">
                <a:ln>
                  <a:noFill/>
                </a:ln>
                <a:solidFill>
                  <a:prstClr val="black"/>
                </a:solidFill>
                <a:effectLst/>
                <a:uLnTx/>
                <a:uFillTx/>
                <a:latin typeface="+mn-lt"/>
                <a:ea typeface="+mn-ea"/>
                <a:cs typeface="+mn-cs"/>
              </a:rPr>
              <a:t>BRAND-NEW </a:t>
            </a:r>
            <a:r>
              <a:rPr kumimoji="0" lang="en-US" sz="2000" b="0" i="0" u="none" strike="noStrike" kern="1200" cap="none" spc="0" normalizeH="0" baseline="0" noProof="0" dirty="0">
                <a:ln>
                  <a:noFill/>
                </a:ln>
                <a:solidFill>
                  <a:prstClr val="black"/>
                </a:solidFill>
                <a:effectLst/>
                <a:uLnTx/>
                <a:uFillTx/>
                <a:latin typeface="+mn-lt"/>
                <a:ea typeface="+mn-ea"/>
                <a:cs typeface="+mn-cs"/>
              </a:rPr>
              <a:t>PRODUCT IS CALLED </a:t>
            </a:r>
            <a:r>
              <a:rPr kumimoji="0" lang="en-US" sz="2000" b="1" i="0" u="none" strike="noStrike" kern="1200" cap="none" spc="0" normalizeH="0" baseline="0" noProof="0" dirty="0">
                <a:ln>
                  <a:noFill/>
                </a:ln>
                <a:solidFill>
                  <a:prstClr val="black"/>
                </a:solidFill>
                <a:effectLst/>
                <a:uLnTx/>
                <a:uFillTx/>
                <a:latin typeface="+mn-lt"/>
                <a:ea typeface="+mn-ea"/>
                <a:cs typeface="+mn-cs"/>
              </a:rPr>
              <a:t>KIVA</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IS KNOWN AS A “</a:t>
            </a:r>
            <a:r>
              <a:rPr kumimoji="0" lang="en-US" sz="2000" b="1" i="0" u="none" strike="noStrike" kern="1200" cap="none" spc="0" normalizeH="0" baseline="0" noProof="0" dirty="0">
                <a:ln>
                  <a:noFill/>
                </a:ln>
                <a:solidFill>
                  <a:prstClr val="black"/>
                </a:solidFill>
                <a:effectLst/>
                <a:uLnTx/>
                <a:uFillTx/>
                <a:latin typeface="+mn-lt"/>
                <a:ea typeface="+mn-ea"/>
                <a:cs typeface="+mn-cs"/>
              </a:rPr>
              <a:t>LIVE PRESENTATION</a:t>
            </a:r>
            <a:r>
              <a:rPr kumimoji="0" lang="en-US" sz="2000" b="0" i="0" u="none" strike="noStrike" kern="1200" cap="none" spc="0" normalizeH="0" baseline="0" noProof="0" dirty="0">
                <a:ln>
                  <a:noFill/>
                </a:ln>
                <a:solidFill>
                  <a:prstClr val="black"/>
                </a:solidFill>
                <a:effectLst/>
                <a:uLnTx/>
                <a:uFillTx/>
                <a:latin typeface="+mn-lt"/>
                <a:ea typeface="+mn-ea"/>
                <a:cs typeface="+mn-cs"/>
              </a:rPr>
              <a:t>” SERVER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SO: WHAT’S A LIVE PRESENTATION SERVER—YOU MAY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…WELL, </a:t>
            </a:r>
            <a:r>
              <a:rPr kumimoji="0" lang="en-US" sz="2000" b="1" i="0" u="none" strike="noStrike" kern="1200" cap="none" spc="0" normalizeH="0" baseline="0" noProof="0" dirty="0">
                <a:ln>
                  <a:noFill/>
                </a:ln>
                <a:solidFill>
                  <a:prstClr val="black"/>
                </a:solidFill>
                <a:effectLst/>
                <a:uLnTx/>
                <a:uFillTx/>
                <a:latin typeface="+mn-lt"/>
                <a:ea typeface="+mn-ea"/>
                <a:cs typeface="+mn-cs"/>
              </a:rPr>
              <a:t>LET’S DIVE INTO KIVA</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p:txBody>
      </p:sp>
      <p:sp>
        <p:nvSpPr>
          <p:cNvPr id="4" name="Slide Number Placeholder 3"/>
          <p:cNvSpPr>
            <a:spLocks noGrp="1"/>
          </p:cNvSpPr>
          <p:nvPr>
            <p:ph type="sldNum" sz="quarter" idx="5"/>
          </p:nvPr>
        </p:nvSpPr>
        <p:spPr/>
        <p:txBody>
          <a:bodyPr/>
          <a:lstStyle/>
          <a:p>
            <a:fld id="{FBFEC157-01FF-9443-B2A6-F13FAEDD59C2}" type="slidenum">
              <a:rPr lang="en-US" smtClean="0"/>
              <a:t>10</a:t>
            </a:fld>
            <a:endParaRPr lang="en-US"/>
          </a:p>
        </p:txBody>
      </p:sp>
    </p:spTree>
    <p:extLst>
      <p:ext uri="{BB962C8B-B14F-4D97-AF65-F5344CB8AC3E}">
        <p14:creationId xmlns:p14="http://schemas.microsoft.com/office/powerpoint/2010/main" val="212578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KIVA PROVIDES “</a:t>
            </a:r>
            <a:r>
              <a:rPr kumimoji="0" lang="en-US" sz="2000" b="1" i="0" u="none" strike="noStrike" kern="1200" cap="none" spc="0" normalizeH="0" baseline="0" noProof="0" dirty="0">
                <a:ln>
                  <a:noFill/>
                </a:ln>
                <a:solidFill>
                  <a:prstClr val="black"/>
                </a:solidFill>
                <a:effectLst/>
                <a:uLnTx/>
                <a:uFillTx/>
                <a:latin typeface="+mn-lt"/>
                <a:ea typeface="+mn-ea"/>
                <a:cs typeface="+mn-cs"/>
              </a:rPr>
              <a:t>ON-DEMAND PLAYOUT</a:t>
            </a:r>
            <a:r>
              <a:rPr kumimoji="0" lang="en-US" sz="2000" b="0" i="0" u="none" strike="noStrike" kern="1200" cap="none" spc="0" normalizeH="0" baseline="0" noProof="0" dirty="0">
                <a:ln>
                  <a:noFill/>
                </a:ln>
                <a:solidFill>
                  <a:prstClr val="black"/>
                </a:solidFill>
                <a:effectLst/>
                <a:uLnTx/>
                <a:uFillTx/>
                <a:latin typeface="+mn-lt"/>
                <a:ea typeface="+mn-ea"/>
                <a:cs typeface="+mn-cs"/>
              </a:rPr>
              <a:t>” FOR A VARIETY OF MEDIA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CONTENT CAN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SOUND</a:t>
            </a:r>
            <a:r>
              <a:rPr kumimoji="0" lang="en-US" sz="2000" b="0" i="0" u="none" strike="noStrike" kern="1200" cap="none" spc="0" normalizeH="0" baseline="0" noProof="0" dirty="0">
                <a:ln>
                  <a:noFill/>
                </a:ln>
                <a:solidFill>
                  <a:prstClr val="black"/>
                </a:solidFill>
                <a:effectLst/>
                <a:uLnTx/>
                <a:uFillTx/>
                <a:latin typeface="+mn-lt"/>
                <a:ea typeface="+mn-ea"/>
                <a:cs typeface="+mn-cs"/>
              </a:rPr>
              <a:t> FROM AUDIO-ONLY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STILL 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CLIPS </a:t>
            </a:r>
            <a:r>
              <a:rPr kumimoji="0" lang="en-US" sz="2000" b="0" i="0" u="none" strike="noStrike" kern="1200" cap="none" spc="0" normalizeH="0" baseline="0" noProof="0" dirty="0">
                <a:ln>
                  <a:noFill/>
                </a:ln>
                <a:solidFill>
                  <a:prstClr val="black"/>
                </a:solidFill>
                <a:effectLst/>
                <a:uLnTx/>
                <a:uFillTx/>
                <a:latin typeface="+mn-lt"/>
                <a:ea typeface="+mn-ea"/>
                <a:cs typeface="+mn-cs"/>
              </a:rPr>
              <a:t>with MOTION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PLAYLISTS </a:t>
            </a:r>
            <a:r>
              <a:rPr kumimoji="0" lang="en-US" sz="2000" b="0" i="0" u="none" strike="noStrike" kern="1200" cap="none" spc="0" normalizeH="0" baseline="0" noProof="0" dirty="0">
                <a:ln>
                  <a:noFill/>
                </a:ln>
                <a:solidFill>
                  <a:prstClr val="black"/>
                </a:solidFill>
                <a:effectLst/>
                <a:uLnTx/>
                <a:uFillTx/>
                <a:latin typeface="+mn-lt"/>
                <a:ea typeface="+mn-ea"/>
                <a:cs typeface="+mn-cs"/>
              </a:rPr>
              <a:t>CONTAINING BOTH </a:t>
            </a:r>
            <a:r>
              <a:rPr kumimoji="0" lang="en-US" sz="2000" b="1" i="0" u="none" strike="noStrike" kern="1200" cap="none" spc="0" normalizeH="0" baseline="0" noProof="0" dirty="0">
                <a:ln>
                  <a:noFill/>
                </a:ln>
                <a:solidFill>
                  <a:prstClr val="black"/>
                </a:solidFill>
                <a:effectLst/>
                <a:uLnTx/>
                <a:uFillTx/>
                <a:latin typeface="+mn-lt"/>
                <a:ea typeface="+mn-ea"/>
                <a:cs typeface="+mn-cs"/>
              </a:rPr>
              <a:t>STILLS</a:t>
            </a:r>
            <a:r>
              <a:rPr kumimoji="0" lang="en-US" sz="2000" b="0" i="0" u="none" strike="noStrike" kern="1200" cap="none" spc="0" normalizeH="0" baseline="0" noProof="0" dirty="0">
                <a:ln>
                  <a:noFill/>
                </a:ln>
                <a:solidFill>
                  <a:prstClr val="black"/>
                </a:solidFill>
                <a:effectLst/>
                <a:uLnTx/>
                <a:uFillTx/>
                <a:latin typeface="+mn-lt"/>
                <a:ea typeface="+mn-ea"/>
                <a:cs typeface="+mn-cs"/>
              </a:rPr>
              <a:t> &amp; </a:t>
            </a:r>
            <a:r>
              <a:rPr kumimoji="0" lang="en-US" sz="2000" b="1" i="0" u="none" strike="noStrike" kern="1200" cap="none" spc="0" normalizeH="0" baseline="0" noProof="0" dirty="0">
                <a:ln>
                  <a:noFill/>
                </a:ln>
                <a:solidFill>
                  <a:prstClr val="black"/>
                </a:solidFill>
                <a:effectLst/>
                <a:uLnTx/>
                <a:uFillTx/>
                <a:latin typeface="+mn-lt"/>
                <a:ea typeface="+mn-ea"/>
                <a:cs typeface="+mn-cs"/>
              </a:rPr>
              <a:t>CLIPS</a:t>
            </a:r>
          </a:p>
        </p:txBody>
      </p:sp>
      <p:sp>
        <p:nvSpPr>
          <p:cNvPr id="4" name="Slide Number Placeholder 3"/>
          <p:cNvSpPr>
            <a:spLocks noGrp="1"/>
          </p:cNvSpPr>
          <p:nvPr>
            <p:ph type="sldNum" sz="quarter" idx="5"/>
          </p:nvPr>
        </p:nvSpPr>
        <p:spPr/>
        <p:txBody>
          <a:bodyPr/>
          <a:lstStyle/>
          <a:p>
            <a:fld id="{FBFEC157-01FF-9443-B2A6-F13FAEDD59C2}" type="slidenum">
              <a:rPr lang="en-US" smtClean="0"/>
              <a:t>11</a:t>
            </a:fld>
            <a:endParaRPr lang="en-US"/>
          </a:p>
        </p:txBody>
      </p:sp>
    </p:spTree>
    <p:extLst>
      <p:ext uri="{BB962C8B-B14F-4D97-AF65-F5344CB8AC3E}">
        <p14:creationId xmlns:p14="http://schemas.microsoft.com/office/powerpoint/2010/main" val="65179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SPORTS &amp; LIVE EVENTS VENUES </a:t>
            </a:r>
            <a:r>
              <a:rPr lang="en-US" b="0" noProof="0" dirty="0"/>
              <a:t>IS </a:t>
            </a:r>
            <a:r>
              <a:rPr kumimoji="0" lang="en-US" sz="2000" b="0" i="0" u="none" strike="noStrike" kern="1200" cap="none" spc="0" normalizeH="0" baseline="0" noProof="0" dirty="0">
                <a:ln>
                  <a:noFill/>
                </a:ln>
                <a:solidFill>
                  <a:prstClr val="black"/>
                </a:solidFill>
                <a:effectLst/>
                <a:uLnTx/>
                <a:uFillTx/>
                <a:latin typeface="+mn-lt"/>
                <a:ea typeface="+mn-ea"/>
                <a:cs typeface="+mn-cs"/>
              </a:rPr>
              <a:t>BY FAR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MOST POPULAR TARGET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STUDIO SHOWS </a:t>
            </a:r>
            <a:r>
              <a:rPr kumimoji="0" lang="en-US" sz="2000" b="0" i="0" u="none" strike="noStrike" kern="1200" cap="none" spc="0" normalizeH="0" baseline="0" noProof="0" dirty="0">
                <a:ln>
                  <a:noFill/>
                </a:ln>
                <a:solidFill>
                  <a:prstClr val="black"/>
                </a:solidFill>
                <a:effectLst/>
                <a:uLnTx/>
                <a:uFillTx/>
                <a:latin typeface="+mn-lt"/>
                <a:ea typeface="+mn-ea"/>
                <a:cs typeface="+mn-cs"/>
              </a:rPr>
              <a:t>WITH </a:t>
            </a:r>
            <a:r>
              <a:rPr kumimoji="0" lang="en-US" sz="2000" b="1" i="0" u="none" strike="noStrike" kern="1200" cap="none" spc="0" normalizeH="0" baseline="0" noProof="0" dirty="0">
                <a:ln>
                  <a:noFill/>
                </a:ln>
                <a:solidFill>
                  <a:prstClr val="black"/>
                </a:solidFill>
                <a:effectLst/>
                <a:uLnTx/>
                <a:uFillTx/>
                <a:latin typeface="+mn-lt"/>
                <a:ea typeface="+mn-ea"/>
                <a:cs typeface="+mn-cs"/>
              </a:rPr>
              <a:t>LIVE </a:t>
            </a: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SEMI-LIVE</a:t>
            </a:r>
            <a:r>
              <a:rPr kumimoji="0" lang="en-US" sz="2000" b="0" i="0" u="none" strike="noStrike" kern="1200" cap="none" spc="0" normalizeH="0" baseline="0" noProof="0" dirty="0">
                <a:ln>
                  <a:noFill/>
                </a:ln>
                <a:solidFill>
                  <a:prstClr val="black"/>
                </a:solidFill>
                <a:effectLst/>
                <a:uLnTx/>
                <a:uFillTx/>
                <a:latin typeface="+mn-lt"/>
                <a:ea typeface="+mn-ea"/>
                <a:cs typeface="+mn-cs"/>
              </a:rPr>
              <a:t> PRODUCTIONS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LARGE CORPORATE ORGANIZATIONS </a:t>
            </a:r>
            <a:r>
              <a:rPr kumimoji="0" lang="en-US" sz="2000" b="0" i="0" u="none" strike="noStrike" kern="1200" cap="none" spc="0" normalizeH="0" baseline="0" noProof="0" dirty="0">
                <a:ln>
                  <a:noFill/>
                </a:ln>
                <a:solidFill>
                  <a:prstClr val="black"/>
                </a:solidFill>
                <a:effectLst/>
                <a:uLnTx/>
                <a:uFillTx/>
                <a:latin typeface="+mn-lt"/>
                <a:ea typeface="+mn-ea"/>
                <a:cs typeface="+mn-cs"/>
              </a:rPr>
              <a:t>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LIVE </a:t>
            </a: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SEMI-LIVE</a:t>
            </a:r>
            <a:r>
              <a:rPr kumimoji="0" lang="en-US" sz="2000" b="0" i="0" u="none" strike="noStrike" kern="1200" cap="none" spc="0" normalizeH="0" baseline="0" noProof="0" dirty="0">
                <a:ln>
                  <a:noFill/>
                </a:ln>
                <a:solidFill>
                  <a:prstClr val="black"/>
                </a:solidFill>
                <a:effectLst/>
                <a:uLnTx/>
                <a:uFillTx/>
                <a:latin typeface="+mn-lt"/>
                <a:ea typeface="+mn-ea"/>
                <a:cs typeface="+mn-cs"/>
              </a:rPr>
              <a:t> PRODUCTIONS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…OR ANY </a:t>
            </a:r>
            <a:r>
              <a:rPr kumimoji="0" lang="en-US" sz="2000" b="1" i="0" u="none" strike="noStrike" kern="1200" cap="none" spc="0" normalizeH="0" baseline="0" noProof="0" dirty="0">
                <a:ln>
                  <a:noFill/>
                </a:ln>
                <a:solidFill>
                  <a:prstClr val="black"/>
                </a:solidFill>
                <a:effectLst/>
                <a:uLnTx/>
                <a:uFillTx/>
                <a:latin typeface="+mn-lt"/>
                <a:ea typeface="+mn-ea"/>
                <a:cs typeface="+mn-cs"/>
              </a:rPr>
              <a:t>LIVE PRODUCTION </a:t>
            </a:r>
            <a:r>
              <a:rPr kumimoji="0" lang="en-US" sz="2000" b="0" i="0" u="none" strike="noStrike" kern="1200" cap="none" spc="0" normalizeH="0" baseline="0" noProof="0" dirty="0">
                <a:ln>
                  <a:noFill/>
                </a:ln>
                <a:solidFill>
                  <a:prstClr val="black"/>
                </a:solidFill>
                <a:effectLst/>
                <a:uLnTx/>
                <a:uFillTx/>
                <a:latin typeface="+mn-lt"/>
                <a:ea typeface="+mn-ea"/>
                <a:cs typeface="+mn-cs"/>
              </a:rPr>
              <a:t>NEEDING </a:t>
            </a:r>
            <a:r>
              <a:rPr kumimoji="0" lang="en-US" sz="2000" b="1" i="0" u="none" strike="noStrike" kern="1200" cap="none" spc="0" normalizeH="0" baseline="0" noProof="0" dirty="0">
                <a:ln>
                  <a:noFill/>
                </a:ln>
                <a:solidFill>
                  <a:prstClr val="black"/>
                </a:solidFill>
                <a:effectLst/>
                <a:uLnTx/>
                <a:uFillTx/>
                <a:latin typeface="+mn-lt"/>
                <a:ea typeface="+mn-ea"/>
                <a:cs typeface="+mn-cs"/>
              </a:rPr>
              <a:t>ON-DEMAND </a:t>
            </a:r>
            <a:r>
              <a:rPr kumimoji="0" lang="en-US" sz="2000" b="0" i="0" u="none" strike="noStrike" kern="1200" cap="none" spc="0" normalizeH="0" baseline="0" noProof="0" dirty="0">
                <a:ln>
                  <a:noFill/>
                </a:ln>
                <a:solidFill>
                  <a:prstClr val="black"/>
                </a:solidFill>
                <a:effectLst/>
                <a:uLnTx/>
                <a:uFillTx/>
                <a:latin typeface="+mn-lt"/>
                <a:ea typeface="+mn-ea"/>
                <a:cs typeface="+mn-cs"/>
              </a:rPr>
              <a:t>PLAYOUT</a:t>
            </a:r>
          </a:p>
        </p:txBody>
      </p:sp>
      <p:sp>
        <p:nvSpPr>
          <p:cNvPr id="4" name="Slide Number Placeholder 3"/>
          <p:cNvSpPr>
            <a:spLocks noGrp="1"/>
          </p:cNvSpPr>
          <p:nvPr>
            <p:ph type="sldNum" sz="quarter" idx="5"/>
          </p:nvPr>
        </p:nvSpPr>
        <p:spPr/>
        <p:txBody>
          <a:bodyPr/>
          <a:lstStyle/>
          <a:p>
            <a:fld id="{FBFEC157-01FF-9443-B2A6-F13FAEDD59C2}" type="slidenum">
              <a:rPr lang="en-US" smtClean="0"/>
              <a:t>12</a:t>
            </a:fld>
            <a:endParaRPr lang="en-US"/>
          </a:p>
        </p:txBody>
      </p:sp>
    </p:spTree>
    <p:extLst>
      <p:ext uri="{BB962C8B-B14F-4D97-AF65-F5344CB8AC3E}">
        <p14:creationId xmlns:p14="http://schemas.microsoft.com/office/powerpoint/2010/main" val="1641663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FORMER COMPANY “</a:t>
            </a:r>
            <a:r>
              <a:rPr kumimoji="0" lang="en-US" sz="2000" b="1" i="0" u="none" strike="noStrike" kern="1200" cap="none" spc="0" normalizeH="0" baseline="0" noProof="0" dirty="0">
                <a:ln>
                  <a:noFill/>
                </a:ln>
                <a:solidFill>
                  <a:prstClr val="black"/>
                </a:solidFill>
                <a:effectLst/>
                <a:uLnTx/>
                <a:uFillTx/>
                <a:latin typeface="+mn-lt"/>
                <a:ea typeface="+mn-ea"/>
                <a:cs typeface="+mn-cs"/>
              </a:rPr>
              <a:t>CLICK-EFFECTS”</a:t>
            </a:r>
            <a:r>
              <a:rPr kumimoji="0" lang="en-US" sz="2000" b="0" i="0" u="none" strike="noStrike" kern="1200" cap="none" spc="0" normalizeH="0" baseline="0" noProof="0" dirty="0">
                <a:ln>
                  <a:noFill/>
                </a:ln>
                <a:solidFill>
                  <a:prstClr val="black"/>
                </a:solidFill>
                <a:effectLst/>
                <a:uLnTx/>
                <a:uFillTx/>
                <a:latin typeface="+mn-lt"/>
                <a:ea typeface="+mn-ea"/>
                <a:cs typeface="+mn-cs"/>
              </a:rPr>
              <a:t> HAD “</a:t>
            </a:r>
            <a:r>
              <a:rPr kumimoji="0" lang="en-US" sz="2000" b="1" i="0" u="none" strike="noStrike" kern="1200" cap="none" spc="0" normalizeH="0" baseline="0" noProof="0" dirty="0">
                <a:ln>
                  <a:noFill/>
                </a:ln>
                <a:solidFill>
                  <a:prstClr val="black"/>
                </a:solidFill>
                <a:effectLst/>
                <a:uLnTx/>
                <a:uFillTx/>
                <a:latin typeface="+mn-lt"/>
                <a:ea typeface="+mn-ea"/>
                <a:cs typeface="+mn-cs"/>
              </a:rPr>
              <a:t>CROSSFIRE</a:t>
            </a:r>
            <a:r>
              <a:rPr kumimoji="0" lang="en-US" sz="2000" b="0" i="0" u="none" strike="noStrike" kern="1200" cap="none" spc="0" normalizeH="0" baseline="0" noProof="0" dirty="0">
                <a:ln>
                  <a:noFill/>
                </a:ln>
                <a:solidFill>
                  <a:prstClr val="black"/>
                </a:solidFill>
                <a:effectLst/>
                <a:uLnTx/>
                <a:uFillTx/>
                <a:latin typeface="+mn-lt"/>
                <a:ea typeface="+mn-ea"/>
                <a:cs typeface="+mn-cs"/>
              </a:rPr>
              <a:t>”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NOW REBRANDED AS “</a:t>
            </a:r>
            <a:r>
              <a:rPr kumimoji="0" lang="en-US" sz="2000" b="1" i="0" u="none" strike="noStrike" kern="1200" cap="none" spc="0" normalizeH="0" baseline="0" noProof="0" dirty="0">
                <a:ln>
                  <a:noFill/>
                </a:ln>
                <a:solidFill>
                  <a:prstClr val="black"/>
                </a:solidFill>
                <a:effectLst/>
                <a:uLnTx/>
                <a:uFillTx/>
                <a:latin typeface="+mn-lt"/>
                <a:ea typeface="+mn-ea"/>
                <a:cs typeface="+mn-cs"/>
              </a:rPr>
              <a:t>CLICK-EFFECTS PRIME</a:t>
            </a:r>
            <a:r>
              <a:rPr kumimoji="0" lang="en-US" sz="2000" b="0" i="0" u="none" strike="noStrike" kern="1200" cap="none" spc="0" normalizeH="0" baseline="0" noProof="0" dirty="0">
                <a:ln>
                  <a:noFill/>
                </a:ln>
                <a:solidFill>
                  <a:prstClr val="black"/>
                </a:solidFill>
                <a:effectLst/>
                <a:uLnTx/>
                <a:uFillTx/>
                <a:latin typeface="+mn-lt"/>
                <a:ea typeface="+mn-ea"/>
                <a:cs typeface="+mn-cs"/>
              </a:rPr>
              <a:t>” BY </a:t>
            </a:r>
            <a:r>
              <a:rPr kumimoji="0" lang="en-US" sz="2000" b="1" i="0" u="none" strike="noStrike" kern="1200" cap="none" spc="0" normalizeH="0" baseline="0" noProof="0" dirty="0">
                <a:ln>
                  <a:noFill/>
                </a:ln>
                <a:solidFill>
                  <a:prstClr val="black"/>
                </a:solidFill>
                <a:effectLst/>
                <a:uLnTx/>
                <a:uFillTx/>
                <a:latin typeface="+mn-lt"/>
                <a:ea typeface="+mn-ea"/>
                <a:cs typeface="+mn-cs"/>
              </a:rPr>
              <a:t>CHYRON-HEGO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mn-lt"/>
                <a:ea typeface="+mn-ea"/>
                <a:cs typeface="+mn-cs"/>
              </a:rPr>
              <a:t>NOT</a:t>
            </a:r>
            <a:r>
              <a:rPr kumimoji="0" lang="en-US" sz="2000" b="0" i="0" u="none" strike="noStrike" kern="1200" cap="none" spc="0" normalizeH="0" baseline="0" noProof="0" dirty="0">
                <a:ln>
                  <a:noFill/>
                </a:ln>
                <a:solidFill>
                  <a:prstClr val="black"/>
                </a:solidFill>
                <a:effectLst/>
                <a:uLnTx/>
                <a:uFillTx/>
                <a:latin typeface="+mn-lt"/>
                <a:ea typeface="+mn-ea"/>
                <a:cs typeface="+mn-cs"/>
              </a:rPr>
              <a:t> TO BE CONFUSED WITH </a:t>
            </a:r>
            <a:r>
              <a:rPr kumimoji="0" lang="en-US" sz="2000" b="1" i="0" u="none" strike="noStrike" kern="1200" cap="none" spc="0" normalizeH="0" baseline="0" noProof="0" dirty="0">
                <a:ln>
                  <a:noFill/>
                </a:ln>
                <a:solidFill>
                  <a:prstClr val="black"/>
                </a:solidFill>
                <a:effectLst/>
                <a:uLnTx/>
                <a:uFillTx/>
                <a:latin typeface="+mn-lt"/>
                <a:ea typeface="+mn-ea"/>
                <a:cs typeface="+mn-cs"/>
              </a:rPr>
              <a:t>CLICK-EFFECTS </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BLAZE</a:t>
            </a:r>
            <a:r>
              <a:rPr kumimoji="0" lang="en-US" sz="2000" b="0" i="0" u="none" strike="noStrike" kern="1200" cap="none" spc="0" normalizeH="0" baseline="0" noProof="0" dirty="0">
                <a:ln>
                  <a:noFill/>
                </a:ln>
                <a:solidFill>
                  <a:prstClr val="black"/>
                </a:solidFill>
                <a:effectLst/>
                <a:uLnTx/>
                <a:uFillTx/>
                <a:latin typeface="+mn-lt"/>
                <a:ea typeface="+mn-ea"/>
                <a:cs typeface="+mn-cs"/>
              </a:rPr>
              <a:t>” PRODUCT—WHICH IS A “</a:t>
            </a:r>
            <a:r>
              <a:rPr kumimoji="0" lang="en-US" sz="2000" b="1" i="0" u="none" strike="noStrike" kern="1200" cap="none" spc="0" normalizeH="0" baseline="0" noProof="0" dirty="0">
                <a:ln>
                  <a:noFill/>
                </a:ln>
                <a:solidFill>
                  <a:prstClr val="black"/>
                </a:solidFill>
                <a:effectLst/>
                <a:uLnTx/>
                <a:uFillTx/>
                <a:latin typeface="+mn-lt"/>
                <a:ea typeface="+mn-ea"/>
                <a:cs typeface="+mn-cs"/>
              </a:rPr>
              <a:t>RIBBON-DISPLAY</a:t>
            </a:r>
            <a:r>
              <a:rPr kumimoji="0" lang="en-US" sz="2000" b="0" i="0" u="none" strike="noStrike" kern="1200" cap="none" spc="0" normalizeH="0" baseline="0" noProof="0" dirty="0">
                <a:ln>
                  <a:noFill/>
                </a:ln>
                <a:solidFill>
                  <a:prstClr val="black"/>
                </a:solidFill>
                <a:effectLst/>
                <a:uLnTx/>
                <a:uFillTx/>
                <a:latin typeface="+mn-lt"/>
                <a:ea typeface="+mn-ea"/>
                <a:cs typeface="+mn-cs"/>
              </a:rPr>
              <a:t>” PRESENTATION SERVER!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DAKTRONICS LIVE CLIPS </a:t>
            </a:r>
            <a:r>
              <a:rPr kumimoji="0" lang="en-US" sz="2000" b="0" i="0" u="none" strike="noStrike" kern="1200" cap="none" spc="0" normalizeH="0" baseline="0" noProof="0" dirty="0">
                <a:ln>
                  <a:noFill/>
                </a:ln>
                <a:solidFill>
                  <a:prstClr val="black"/>
                </a:solidFill>
                <a:effectLst/>
                <a:uLnTx/>
                <a:uFillTx/>
                <a:latin typeface="+mn-lt"/>
                <a:ea typeface="+mn-ea"/>
                <a:cs typeface="+mn-cs"/>
              </a:rPr>
              <a:t>IS CONSIDERED ‘SECOND-BEST’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BUT IS GAINING POPULARITY SINCE INTRODUCTION 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VIZRT </a:t>
            </a:r>
            <a:r>
              <a:rPr kumimoji="0" lang="en-US" sz="2000" b="1" i="0" u="none" strike="noStrike" kern="1200" cap="none" spc="0" normalizeH="0" baseline="0" noProof="0" dirty="0">
                <a:ln>
                  <a:noFill/>
                </a:ln>
                <a:solidFill>
                  <a:prstClr val="black"/>
                </a:solidFill>
                <a:effectLst/>
                <a:uLnTx/>
                <a:uFillTx/>
                <a:latin typeface="+mn-lt"/>
                <a:ea typeface="+mn-ea"/>
                <a:cs typeface="+mn-cs"/>
              </a:rPr>
              <a:t>MULTIPLAY </a:t>
            </a:r>
            <a:r>
              <a:rPr kumimoji="0" lang="en-US" sz="2000" b="0" i="0" u="none" strike="noStrike" kern="1200" cap="none" spc="0" normalizeH="0" baseline="0" noProof="0" dirty="0">
                <a:ln>
                  <a:noFill/>
                </a:ln>
                <a:solidFill>
                  <a:prstClr val="black"/>
                </a:solidFill>
                <a:effectLst/>
                <a:uLnTx/>
                <a:uFillTx/>
                <a:latin typeface="+mn-lt"/>
                <a:ea typeface="+mn-ea"/>
                <a:cs typeface="+mn-cs"/>
              </a:rPr>
              <a:t>HAS BEEN AROUND FOR A FEW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—BUT IS LITTLE-KNOWN IN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13</a:t>
            </a:fld>
            <a:endParaRPr lang="en-US"/>
          </a:p>
        </p:txBody>
      </p:sp>
    </p:spTree>
    <p:extLst>
      <p:ext uri="{BB962C8B-B14F-4D97-AF65-F5344CB8AC3E}">
        <p14:creationId xmlns:p14="http://schemas.microsoft.com/office/powerpoint/2010/main" val="711929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UNLIKE </a:t>
            </a:r>
            <a:r>
              <a:rPr kumimoji="0" lang="en-US" sz="2000" b="1" i="0" u="none" strike="noStrike" kern="1200" cap="none" spc="0" normalizeH="0" baseline="0" noProof="0" dirty="0">
                <a:ln>
                  <a:noFill/>
                </a:ln>
                <a:solidFill>
                  <a:prstClr val="black"/>
                </a:solidFill>
                <a:effectLst/>
                <a:uLnTx/>
                <a:uFillTx/>
                <a:latin typeface="+mn-lt"/>
                <a:ea typeface="+mn-ea"/>
                <a:cs typeface="+mn-cs"/>
              </a:rPr>
              <a:t>ANY PREVIOUS </a:t>
            </a:r>
            <a:r>
              <a:rPr kumimoji="0" lang="en-US" sz="2000" b="0" i="0" u="none" strike="noStrike" kern="1200" cap="none" spc="0" normalizeH="0" baseline="0" noProof="0" dirty="0">
                <a:ln>
                  <a:noFill/>
                </a:ln>
                <a:solidFill>
                  <a:prstClr val="black"/>
                </a:solidFill>
                <a:effectLst/>
                <a:uLnTx/>
                <a:uFillTx/>
                <a:latin typeface="+mn-lt"/>
                <a:ea typeface="+mn-ea"/>
                <a:cs typeface="+mn-cs"/>
              </a:rPr>
              <a:t>ABEKAS SERVER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OR </a:t>
            </a:r>
            <a:r>
              <a:rPr kumimoji="0" lang="en-US" sz="2000" b="1" i="0" u="none" strike="noStrike" kern="1200" cap="none" spc="0" normalizeH="0" baseline="0" noProof="0" dirty="0">
                <a:ln>
                  <a:noFill/>
                </a:ln>
                <a:solidFill>
                  <a:prstClr val="black"/>
                </a:solidFill>
                <a:effectLst/>
                <a:uLnTx/>
                <a:uFillTx/>
                <a:latin typeface="+mn-lt"/>
                <a:ea typeface="+mn-ea"/>
                <a:cs typeface="+mn-cs"/>
              </a:rPr>
              <a:t>ROSS </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1" u="none" strike="noStrike" kern="1200" cap="none" spc="0" normalizeH="0" baseline="0" noProof="0" dirty="0">
                <a:ln>
                  <a:noFill/>
                </a:ln>
                <a:solidFill>
                  <a:prstClr val="black"/>
                </a:solidFill>
                <a:effectLst/>
                <a:uLnTx/>
                <a:uFillTx/>
                <a:latin typeface="+mn-lt"/>
                <a:ea typeface="+mn-ea"/>
                <a:cs typeface="+mn-cs"/>
              </a:rPr>
              <a:t>CLIP PLAYER</a:t>
            </a:r>
            <a:r>
              <a:rPr kumimoji="0" lang="en-US" sz="2000" b="0" i="0" u="none" strike="noStrike" kern="1200" cap="none" spc="0" normalizeH="0" baseline="0" noProof="0" dirty="0">
                <a:ln>
                  <a:noFill/>
                </a:ln>
                <a:solidFill>
                  <a:prstClr val="black"/>
                </a:solidFill>
                <a:effectLst/>
                <a:uLnTx/>
                <a:uFillTx/>
                <a:latin typeface="+mn-lt"/>
                <a:ea typeface="+mn-ea"/>
                <a:cs typeface="+mn-cs"/>
              </a:rPr>
              <a:t>”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KIVA </a:t>
            </a:r>
            <a:r>
              <a:rPr kumimoji="0" lang="en-US" sz="2000" b="0" i="0" u="none" strike="noStrike" kern="1200" cap="none" spc="0" normalizeH="0" baseline="0" noProof="0" dirty="0">
                <a:ln>
                  <a:noFill/>
                </a:ln>
                <a:solidFill>
                  <a:prstClr val="black"/>
                </a:solidFill>
                <a:effectLst/>
                <a:uLnTx/>
                <a:uFillTx/>
                <a:latin typeface="+mn-lt"/>
                <a:ea typeface="+mn-ea"/>
                <a:cs typeface="+mn-cs"/>
              </a:rPr>
              <a:t>FEATURES A </a:t>
            </a:r>
            <a:r>
              <a:rPr kumimoji="0" lang="en-US" sz="2000" b="1" i="0" u="none" strike="noStrike" kern="1200" cap="none" spc="0" normalizeH="0" baseline="0" noProof="0" dirty="0">
                <a:ln>
                  <a:noFill/>
                </a:ln>
                <a:solidFill>
                  <a:prstClr val="black"/>
                </a:solidFill>
                <a:effectLst/>
                <a:uLnTx/>
                <a:uFillTx/>
                <a:latin typeface="+mn-lt"/>
                <a:ea typeface="+mn-ea"/>
                <a:cs typeface="+mn-cs"/>
              </a:rPr>
              <a:t>VERY FAST </a:t>
            </a:r>
            <a:r>
              <a:rPr kumimoji="0" lang="en-US" sz="2000" b="0" i="0" u="none" strike="noStrike" kern="1200" cap="none" spc="0" normalizeH="0" baseline="0" noProof="0" dirty="0">
                <a:ln>
                  <a:noFill/>
                </a:ln>
                <a:solidFill>
                  <a:prstClr val="black"/>
                </a:solidFill>
                <a:effectLst/>
                <a:uLnTx/>
                <a:uFillTx/>
                <a:latin typeface="+mn-lt"/>
                <a:ea typeface="+mn-ea"/>
                <a:cs typeface="+mn-cs"/>
              </a:rPr>
              <a:t>&amp; </a:t>
            </a:r>
            <a:r>
              <a:rPr kumimoji="0" lang="en-US" sz="2000" b="1" i="0" u="none" strike="noStrike" kern="1200" cap="none" spc="0" normalizeH="0" baseline="0" noProof="0" dirty="0">
                <a:ln>
                  <a:noFill/>
                </a:ln>
                <a:solidFill>
                  <a:prstClr val="black"/>
                </a:solidFill>
                <a:effectLst/>
                <a:uLnTx/>
                <a:uFillTx/>
                <a:latin typeface="+mn-lt"/>
                <a:ea typeface="+mn-ea"/>
                <a:cs typeface="+mn-cs"/>
              </a:rPr>
              <a:t>FAMILIAR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mn-lt"/>
                <a:ea typeface="+mn-ea"/>
                <a:cs typeface="+mn-cs"/>
              </a:rPr>
              <a:t>“</a:t>
            </a:r>
            <a:r>
              <a:rPr kumimoji="0" lang="en-US" sz="2000" b="1" i="1" u="none" strike="noStrike" kern="1200" cap="none" spc="0" normalizeH="0" baseline="0" noProof="0" dirty="0">
                <a:ln>
                  <a:noFill/>
                </a:ln>
                <a:solidFill>
                  <a:prstClr val="black"/>
                </a:solidFill>
                <a:effectLst/>
                <a:uLnTx/>
                <a:uFillTx/>
                <a:latin typeface="+mn-lt"/>
                <a:ea typeface="+mn-ea"/>
                <a:cs typeface="+mn-cs"/>
              </a:rPr>
              <a:t>SHOTBOX-STYLE</a:t>
            </a:r>
            <a:r>
              <a:rPr kumimoji="0" lang="en-US" sz="2000" b="0" i="1" u="none" strike="noStrike" kern="1200" cap="none" spc="0" normalizeH="0" baseline="0" noProof="0" dirty="0">
                <a:ln>
                  <a:noFill/>
                </a:ln>
                <a:solidFill>
                  <a:prstClr val="black"/>
                </a:solidFill>
                <a:effectLst/>
                <a:uLnTx/>
                <a:uFillTx/>
                <a:latin typeface="+mn-lt"/>
                <a:ea typeface="+mn-ea"/>
                <a:cs typeface="+mn-cs"/>
              </a:rPr>
              <a:t>”</a:t>
            </a:r>
            <a:r>
              <a:rPr kumimoji="0" lang="en-US" sz="2000" b="0" i="0" u="none" strike="noStrike" kern="1200" cap="none" spc="0" normalizeH="0" baseline="0" noProof="0" dirty="0">
                <a:ln>
                  <a:noFill/>
                </a:ln>
                <a:solidFill>
                  <a:prstClr val="black"/>
                </a:solidFill>
                <a:effectLst/>
                <a:uLnTx/>
                <a:uFillTx/>
                <a:latin typeface="+mn-lt"/>
                <a:ea typeface="+mn-ea"/>
                <a:cs typeface="+mn-cs"/>
              </a:rPr>
              <a:t> OPERATIONAL PARADIGM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USER INTERFACE`…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14</a:t>
            </a:fld>
            <a:endParaRPr lang="en-US"/>
          </a:p>
        </p:txBody>
      </p:sp>
    </p:spTree>
    <p:extLst>
      <p:ext uri="{BB962C8B-B14F-4D97-AF65-F5344CB8AC3E}">
        <p14:creationId xmlns:p14="http://schemas.microsoft.com/office/powerpoint/2010/main" val="418458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HERE’S THE </a:t>
            </a:r>
            <a:r>
              <a:rPr kumimoji="0" lang="en-US" sz="2000" b="1" i="0" u="none" strike="noStrike" kern="1200" cap="none" spc="0" normalizeH="0" baseline="0" noProof="0" dirty="0">
                <a:ln>
                  <a:noFill/>
                </a:ln>
                <a:solidFill>
                  <a:prstClr val="black"/>
                </a:solidFill>
                <a:effectLst/>
                <a:uLnTx/>
                <a:uFillTx/>
                <a:latin typeface="+mn-lt"/>
                <a:ea typeface="+mn-ea"/>
                <a:cs typeface="+mn-cs"/>
              </a:rPr>
              <a:t>USER INTERFACE </a:t>
            </a:r>
            <a:r>
              <a:rPr kumimoji="0" lang="en-US" sz="2000" b="0" i="0" u="none" strike="noStrike" kern="1200" cap="none" spc="0" normalizeH="0" baseline="0" noProof="0" dirty="0">
                <a:ln>
                  <a:noFill/>
                </a:ln>
                <a:solidFill>
                  <a:prstClr val="black"/>
                </a:solidFill>
                <a:effectLst/>
                <a:uLnTx/>
                <a:uFillTx/>
                <a:latin typeface="+mn-lt"/>
                <a:ea typeface="+mn-ea"/>
                <a:cs typeface="+mn-cs"/>
              </a:rPr>
              <a:t>FOR KIVA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YOU CAN SEE HOW </a:t>
            </a:r>
            <a:r>
              <a:rPr kumimoji="0" lang="en-US" sz="2000" b="1" i="0" u="none" strike="noStrike" kern="1200" cap="none" spc="0" normalizeH="0" baseline="0" noProof="0" dirty="0">
                <a:ln>
                  <a:noFill/>
                </a:ln>
                <a:solidFill>
                  <a:prstClr val="black"/>
                </a:solidFill>
                <a:effectLst/>
                <a:uLnTx/>
                <a:uFillTx/>
                <a:latin typeface="+mn-lt"/>
                <a:ea typeface="+mn-ea"/>
                <a:cs typeface="+mn-cs"/>
              </a:rPr>
              <a:t>HIGHLY VISUAL</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sng" strike="noStrike" kern="1200" cap="none" spc="0" normalizeH="0" baseline="0" noProof="0" dirty="0">
                <a:ln>
                  <a:noFill/>
                </a:ln>
                <a:solidFill>
                  <a:prstClr val="black"/>
                </a:solidFill>
                <a:effectLst/>
                <a:uLnTx/>
                <a:uFillTx/>
                <a:latin typeface="+mn-lt"/>
                <a:ea typeface="+mn-ea"/>
                <a:cs typeface="+mn-cs"/>
              </a:rPr>
              <a:t>KIVA</a:t>
            </a:r>
            <a:r>
              <a:rPr kumimoji="0" lang="en-US" sz="2000" b="0" i="0" u="none" strike="noStrike" kern="1200" cap="none" spc="0" normalizeH="0" baseline="0" noProof="0" dirty="0">
                <a:ln>
                  <a:noFill/>
                </a:ln>
                <a:solidFill>
                  <a:prstClr val="black"/>
                </a:solidFill>
                <a:effectLst/>
                <a:uLnTx/>
                <a:uFillTx/>
                <a:latin typeface="+mn-lt"/>
                <a:ea typeface="+mn-ea"/>
                <a:cs typeface="+mn-cs"/>
              </a:rPr>
              <a:t>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LET’S EXAMINE THE OUTPUT PLAYERS…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FEATURING TWO LARGE “</a:t>
            </a:r>
            <a:r>
              <a:rPr kumimoji="0" lang="en-US" sz="2000" b="1" i="0" u="none" strike="noStrike" kern="1200" cap="none" spc="0" normalizeH="0" baseline="0" noProof="0" dirty="0">
                <a:ln>
                  <a:noFill/>
                </a:ln>
                <a:solidFill>
                  <a:prstClr val="black"/>
                </a:solidFill>
                <a:effectLst/>
                <a:uLnTx/>
                <a:uFillTx/>
                <a:latin typeface="+mn-lt"/>
                <a:ea typeface="+mn-ea"/>
                <a:cs typeface="+mn-cs"/>
              </a:rPr>
              <a:t>PVW</a:t>
            </a:r>
            <a:r>
              <a:rPr kumimoji="0" lang="en-US" sz="2000" b="0" i="0" u="none" strike="noStrike" kern="1200" cap="none" spc="0" normalizeH="0" baseline="0" noProof="0" dirty="0">
                <a:ln>
                  <a:noFill/>
                </a:ln>
                <a:solidFill>
                  <a:prstClr val="black"/>
                </a:solidFill>
                <a:effectLst/>
                <a:uLnTx/>
                <a:uFillTx/>
                <a:latin typeface="+mn-lt"/>
                <a:ea typeface="+mn-ea"/>
                <a:cs typeface="+mn-cs"/>
              </a:rPr>
              <a:t> &amp; </a:t>
            </a:r>
            <a:r>
              <a:rPr kumimoji="0" lang="en-US" sz="2000" b="1" i="0" u="none" strike="noStrike" kern="1200" cap="none" spc="0" normalizeH="0" baseline="0" noProof="0" dirty="0">
                <a:ln>
                  <a:noFill/>
                </a:ln>
                <a:solidFill>
                  <a:prstClr val="black"/>
                </a:solidFill>
                <a:effectLst/>
                <a:uLnTx/>
                <a:uFillTx/>
                <a:latin typeface="+mn-lt"/>
                <a:ea typeface="+mn-ea"/>
                <a:cs typeface="+mn-cs"/>
              </a:rPr>
              <a:t>PGM </a:t>
            </a:r>
            <a:r>
              <a:rPr kumimoji="0" lang="en-US" sz="2000" b="1" i="0" u="sng" strike="noStrike" kern="1200" cap="none" spc="0" normalizeH="0" baseline="0" noProof="0" dirty="0">
                <a:ln>
                  <a:noFill/>
                </a:ln>
                <a:solidFill>
                  <a:prstClr val="black"/>
                </a:solidFill>
                <a:effectLst/>
                <a:uLnTx/>
                <a:uFillTx/>
                <a:latin typeface="+mn-lt"/>
                <a:ea typeface="+mn-ea"/>
                <a:cs typeface="+mn-cs"/>
              </a:rPr>
              <a:t>VIDEO</a:t>
            </a:r>
            <a:r>
              <a:rPr kumimoji="0" lang="en-US" sz="2000" b="1" i="0" u="none" strike="noStrike" kern="1200" cap="none" spc="0" normalizeH="0" baseline="0" noProof="0" dirty="0">
                <a:ln>
                  <a:noFill/>
                </a:ln>
                <a:solidFill>
                  <a:prstClr val="black"/>
                </a:solidFill>
                <a:effectLst/>
                <a:uLnTx/>
                <a:uFillTx/>
                <a:latin typeface="+mn-lt"/>
                <a:ea typeface="+mn-ea"/>
                <a:cs typeface="+mn-cs"/>
              </a:rPr>
              <a:t> PLAYERS</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NEAR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TOP-CENTER </a:t>
            </a:r>
            <a:r>
              <a:rPr kumimoji="0" lang="en-US" sz="2000" b="0" i="0" u="none" strike="noStrike" kern="1200" cap="none" spc="0" normalizeH="0" baseline="0" noProof="0" dirty="0">
                <a:ln>
                  <a:noFill/>
                </a:ln>
                <a:solidFill>
                  <a:prstClr val="black"/>
                </a:solidFill>
                <a:effectLst/>
                <a:uLnTx/>
                <a:uFillTx/>
                <a:latin typeface="+mn-lt"/>
                <a:ea typeface="+mn-ea"/>
                <a:cs typeface="+mn-cs"/>
              </a:rPr>
              <a:t>WITH TRANSITION EFFECTS BETWEEN THE TWO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THERE IS ALSO </a:t>
            </a:r>
            <a:r>
              <a:rPr kumimoji="0" lang="en-US" sz="2000" b="1" i="0" u="none" strike="noStrike" kern="1200" cap="none" spc="0" normalizeH="0" baseline="0" noProof="0" dirty="0">
                <a:ln>
                  <a:noFill/>
                </a:ln>
                <a:solidFill>
                  <a:prstClr val="black"/>
                </a:solidFill>
                <a:effectLst/>
                <a:uLnTx/>
                <a:uFillTx/>
                <a:latin typeface="+mn-lt"/>
                <a:ea typeface="+mn-ea"/>
                <a:cs typeface="+mn-cs"/>
              </a:rPr>
              <a:t>AUDIO LEVEL CONTROL </a:t>
            </a:r>
            <a:r>
              <a:rPr kumimoji="0" lang="en-US" sz="2000" b="0" i="0" u="none" strike="noStrike" kern="1200" cap="none" spc="0" normalizeH="0" baseline="0" noProof="0" dirty="0">
                <a:ln>
                  <a:noFill/>
                </a:ln>
                <a:solidFill>
                  <a:prstClr val="black"/>
                </a:solidFill>
                <a:effectLst/>
                <a:uLnTx/>
                <a:uFillTx/>
                <a:latin typeface="+mn-lt"/>
                <a:ea typeface="+mn-ea"/>
                <a:cs typeface="+mn-cs"/>
              </a:rPr>
              <a:t>FOR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a:t>
            </a:r>
            <a:r>
              <a:rPr kumimoji="0" lang="en-US" sz="2000" b="0" i="0" u="none" strike="noStrike" kern="1200" cap="none" spc="0" normalizeH="0" baseline="0" noProof="0" dirty="0">
                <a:ln>
                  <a:noFill/>
                </a:ln>
                <a:solidFill>
                  <a:prstClr val="black"/>
                </a:solidFill>
                <a:effectLst/>
                <a:uLnTx/>
                <a:uFillTx/>
                <a:latin typeface="+mn-lt"/>
                <a:ea typeface="+mn-ea"/>
                <a:cs typeface="+mn-cs"/>
              </a:rPr>
              <a:t> 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PGM &amp; PVW VIDEO PLAYERS</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sng" strike="noStrike" kern="1200" cap="none" spc="0" normalizeH="0" baseline="0" noProof="0" dirty="0">
                <a:ln>
                  <a:noFill/>
                </a:ln>
                <a:solidFill>
                  <a:prstClr val="black"/>
                </a:solidFill>
                <a:effectLst/>
                <a:uLnTx/>
                <a:uFillTx/>
                <a:latin typeface="+mn-lt"/>
                <a:ea typeface="+mn-ea"/>
                <a:cs typeface="+mn-cs"/>
              </a:rPr>
              <a:t>EACH</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INDEPENDENT </a:t>
            </a:r>
            <a:r>
              <a:rPr kumimoji="0" lang="en-US" sz="2000" b="1" i="0" u="none" strike="noStrike" kern="1200" cap="none" spc="0" normalizeH="0" baseline="0" noProof="0" dirty="0">
                <a:ln>
                  <a:noFill/>
                </a:ln>
                <a:solidFill>
                  <a:prstClr val="black"/>
                </a:solidFill>
                <a:effectLst/>
                <a:uLnTx/>
                <a:uFillTx/>
                <a:latin typeface="+mn-lt"/>
                <a:ea typeface="+mn-ea"/>
                <a:cs typeface="+mn-cs"/>
              </a:rPr>
              <a:t>PLAYBACK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SO OPERATORS CAN SCRUB THOUGH CLIPS IN </a:t>
            </a:r>
            <a:r>
              <a:rPr kumimoji="0" lang="en-US" sz="2000" b="1" i="0" u="none" strike="noStrike" kern="1200" cap="none" spc="0" normalizeH="0" baseline="0" noProof="0" dirty="0">
                <a:ln>
                  <a:noFill/>
                </a:ln>
                <a:solidFill>
                  <a:prstClr val="black"/>
                </a:solidFill>
                <a:effectLst/>
                <a:uLnTx/>
                <a:uFillTx/>
                <a:latin typeface="+mn-lt"/>
                <a:ea typeface="+mn-ea"/>
                <a:cs typeface="+mn-cs"/>
              </a:rPr>
              <a:t>PVW</a:t>
            </a:r>
            <a:r>
              <a:rPr kumimoji="0" lang="en-US" sz="2000" b="0" i="0" u="none" strike="noStrike" kern="1200" cap="none" spc="0" normalizeH="0" baseline="0" noProof="0" dirty="0">
                <a:ln>
                  <a:noFill/>
                </a:ln>
                <a:solidFill>
                  <a:prstClr val="black"/>
                </a:solidFill>
                <a:effectLst/>
                <a:uLnTx/>
                <a:uFillTx/>
                <a:latin typeface="+mn-lt"/>
                <a:ea typeface="+mn-ea"/>
                <a:cs typeface="+mn-cs"/>
              </a:rPr>
              <a:t> PRIOR TO TRANSITIONING TO </a:t>
            </a:r>
            <a:r>
              <a:rPr kumimoji="0" lang="en-US" sz="2000" b="1" i="0" u="none" strike="noStrike" kern="1200" cap="none" spc="0" normalizeH="0" baseline="0" noProof="0" dirty="0">
                <a:ln>
                  <a:noFill/>
                </a:ln>
                <a:solidFill>
                  <a:prstClr val="black"/>
                </a:solidFill>
                <a:effectLst/>
                <a:uLnTx/>
                <a:uFillTx/>
                <a:latin typeface="+mn-lt"/>
                <a:ea typeface="+mn-ea"/>
                <a:cs typeface="+mn-cs"/>
              </a:rPr>
              <a:t>PGM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LEFT OF THAT</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TWO SEPARATE “</a:t>
            </a:r>
            <a:r>
              <a:rPr kumimoji="0" lang="en-US" sz="2000" b="1" i="0" u="none" strike="noStrike" kern="1200" cap="none" spc="0" normalizeH="0" baseline="0" noProof="0" dirty="0">
                <a:ln>
                  <a:noFill/>
                </a:ln>
                <a:solidFill>
                  <a:prstClr val="black"/>
                </a:solidFill>
                <a:effectLst/>
                <a:uLnTx/>
                <a:uFillTx/>
                <a:latin typeface="+mn-lt"/>
                <a:ea typeface="+mn-ea"/>
                <a:cs typeface="+mn-cs"/>
              </a:rPr>
              <a:t>PVW</a:t>
            </a:r>
            <a:r>
              <a:rPr kumimoji="0" lang="en-US" sz="2000" b="0" i="0" u="none" strike="noStrike" kern="1200" cap="none" spc="0" normalizeH="0" baseline="0" noProof="0" dirty="0">
                <a:ln>
                  <a:noFill/>
                </a:ln>
                <a:solidFill>
                  <a:prstClr val="black"/>
                </a:solidFill>
                <a:effectLst/>
                <a:uLnTx/>
                <a:uFillTx/>
                <a:latin typeface="+mn-lt"/>
                <a:ea typeface="+mn-ea"/>
                <a:cs typeface="+mn-cs"/>
              </a:rPr>
              <a:t> &amp; </a:t>
            </a:r>
            <a:r>
              <a:rPr kumimoji="0" lang="en-US" sz="2000" b="1" i="0" u="none" strike="noStrike" kern="1200" cap="none" spc="0" normalizeH="0" baseline="0" noProof="0" dirty="0">
                <a:ln>
                  <a:noFill/>
                </a:ln>
                <a:solidFill>
                  <a:prstClr val="black"/>
                </a:solidFill>
                <a:effectLst/>
                <a:uLnTx/>
                <a:uFillTx/>
                <a:latin typeface="+mn-lt"/>
                <a:ea typeface="+mn-ea"/>
                <a:cs typeface="+mn-cs"/>
              </a:rPr>
              <a:t>PGM </a:t>
            </a:r>
            <a:r>
              <a:rPr kumimoji="0" lang="en-US" sz="2000" b="1" i="0" u="sng" strike="noStrike" kern="1200" cap="none" spc="0" normalizeH="0" baseline="0" noProof="0" dirty="0">
                <a:ln>
                  <a:noFill/>
                </a:ln>
                <a:solidFill>
                  <a:prstClr val="black"/>
                </a:solidFill>
                <a:effectLst/>
                <a:uLnTx/>
                <a:uFillTx/>
                <a:latin typeface="+mn-lt"/>
                <a:ea typeface="+mn-ea"/>
                <a:cs typeface="+mn-cs"/>
              </a:rPr>
              <a:t>AUDIO</a:t>
            </a:r>
            <a:r>
              <a:rPr kumimoji="0" lang="en-US" sz="2000" b="1" i="0" u="none" strike="noStrike" kern="1200" cap="none" spc="0" normalizeH="0" baseline="0" noProof="0" dirty="0">
                <a:ln>
                  <a:noFill/>
                </a:ln>
                <a:solidFill>
                  <a:prstClr val="black"/>
                </a:solidFill>
                <a:effectLst/>
                <a:uLnTx/>
                <a:uFillTx/>
                <a:latin typeface="+mn-lt"/>
                <a:ea typeface="+mn-ea"/>
                <a:cs typeface="+mn-cs"/>
              </a:rPr>
              <a:t> PLAYERS</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FOR PLAYING </a:t>
            </a:r>
            <a:r>
              <a:rPr kumimoji="0" lang="en-US" sz="2000" b="1" i="0" u="none" strike="noStrike" kern="1200" cap="none" spc="0" normalizeH="0" baseline="0" noProof="0" dirty="0">
                <a:ln>
                  <a:noFill/>
                </a:ln>
                <a:solidFill>
                  <a:prstClr val="black"/>
                </a:solidFill>
                <a:effectLst/>
                <a:uLnTx/>
                <a:uFillTx/>
                <a:latin typeface="+mn-lt"/>
                <a:ea typeface="+mn-ea"/>
                <a:cs typeface="+mn-cs"/>
              </a:rPr>
              <a:t>SOUND-ONLY CLIPS</a:t>
            </a:r>
            <a:r>
              <a:rPr kumimoji="0" lang="en-US" sz="2000" b="0" i="0" u="none" strike="noStrike" kern="1200" cap="none" spc="0" normalizeH="0" baseline="0" noProof="0" dirty="0">
                <a:ln>
                  <a:noFill/>
                </a:ln>
                <a:solidFill>
                  <a:prstClr val="black"/>
                </a:solidFill>
                <a:effectLst/>
                <a:uLnTx/>
                <a:uFillTx/>
                <a:latin typeface="+mn-lt"/>
                <a:ea typeface="+mn-ea"/>
                <a:cs typeface="+mn-cs"/>
              </a:rPr>
              <a:t> “SEPARATELY FROM” </a:t>
            </a:r>
            <a:r>
              <a:rPr kumimoji="0" lang="en-US" sz="2000" b="1" i="0" u="sng" strike="noStrike" kern="1200" cap="none" spc="0" normalizeH="0" baseline="0" noProof="0" dirty="0">
                <a:ln>
                  <a:noFill/>
                </a:ln>
                <a:solidFill>
                  <a:prstClr val="black"/>
                </a:solidFill>
                <a:effectLst/>
                <a:uLnTx/>
                <a:uFillTx/>
                <a:latin typeface="+mn-lt"/>
                <a:ea typeface="+mn-ea"/>
                <a:cs typeface="+mn-cs"/>
              </a:rPr>
              <a:t>AND</a:t>
            </a:r>
            <a:r>
              <a:rPr kumimoji="0" lang="en-US" sz="20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“IN ADDITION TO” AUDIO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FROM CLIPS PLAYING IN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THERE’S ALSO SEPARATE </a:t>
            </a:r>
            <a:r>
              <a:rPr kumimoji="0" lang="en-US" sz="2000" b="1" i="0" u="none" strike="noStrike" kern="1200" cap="none" spc="0" normalizeH="0" baseline="0" noProof="0" dirty="0">
                <a:ln>
                  <a:noFill/>
                </a:ln>
                <a:solidFill>
                  <a:prstClr val="black"/>
                </a:solidFill>
                <a:effectLst/>
                <a:uLnTx/>
                <a:uFillTx/>
                <a:latin typeface="+mn-lt"/>
                <a:ea typeface="+mn-ea"/>
                <a:cs typeface="+mn-cs"/>
              </a:rPr>
              <a:t>AUDIO LEVEL CONTROL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FOR </a:t>
            </a:r>
            <a:r>
              <a:rPr kumimoji="0" lang="en-US" sz="2000" b="1" i="0" u="none" strike="noStrike" kern="1200" cap="none" spc="0" normalizeH="0" baseline="0" noProof="0" dirty="0">
                <a:ln>
                  <a:noFill/>
                </a:ln>
                <a:solidFill>
                  <a:prstClr val="black"/>
                </a:solidFill>
                <a:effectLst/>
                <a:uLnTx/>
                <a:uFillTx/>
                <a:latin typeface="+mn-lt"/>
                <a:ea typeface="+mn-ea"/>
                <a:cs typeface="+mn-cs"/>
              </a:rPr>
              <a:t>PGM AUDIO </a:t>
            </a:r>
            <a:r>
              <a:rPr kumimoji="0" lang="en-US" sz="2000" b="0" i="0" u="none" strike="noStrike" kern="1200" cap="none" spc="0" normalizeH="0" baseline="0" noProof="0" dirty="0">
                <a:ln>
                  <a:noFill/>
                </a:ln>
                <a:solidFill>
                  <a:prstClr val="black"/>
                </a:solidFill>
                <a:effectLst/>
                <a:uLnTx/>
                <a:uFillTx/>
                <a:latin typeface="+mn-lt"/>
                <a:ea typeface="+mn-ea"/>
                <a:cs typeface="+mn-cs"/>
              </a:rPr>
              <a:t>PLAYER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IS GREAT FOR PLAYING MUSIC BEDS 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STILLS; VIDEO CLIPS; AND PLAYLISTS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15</a:t>
            </a:fld>
            <a:endParaRPr lang="en-US"/>
          </a:p>
        </p:txBody>
      </p:sp>
    </p:spTree>
    <p:extLst>
      <p:ext uri="{BB962C8B-B14F-4D97-AF65-F5344CB8AC3E}">
        <p14:creationId xmlns:p14="http://schemas.microsoft.com/office/powerpoint/2010/main" val="4074038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BOTTOM 2/3 </a:t>
            </a:r>
            <a:r>
              <a:rPr kumimoji="0" lang="en-US" sz="2000" b="0" i="0" u="none" strike="noStrike" kern="1200" cap="none" spc="0" normalizeH="0" baseline="0" noProof="0" dirty="0">
                <a:ln>
                  <a:noFill/>
                </a:ln>
                <a:solidFill>
                  <a:prstClr val="black"/>
                </a:solidFill>
                <a:effectLst/>
                <a:uLnTx/>
                <a:uFillTx/>
                <a:latin typeface="+mn-lt"/>
                <a:ea typeface="+mn-ea"/>
                <a:cs typeface="+mn-cs"/>
              </a:rPr>
              <a:t>OF USER INTERFACE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DISPLAYS </a:t>
            </a:r>
            <a:r>
              <a:rPr kumimoji="0" lang="en-US" sz="2000" b="1" i="0" u="none" strike="noStrike" kern="1200" cap="none" spc="0" normalizeH="0" baseline="0" noProof="0" dirty="0">
                <a:ln>
                  <a:noFill/>
                </a:ln>
                <a:solidFill>
                  <a:prstClr val="black"/>
                </a:solidFill>
                <a:effectLst/>
                <a:uLnTx/>
                <a:uFillTx/>
                <a:latin typeface="+mn-lt"/>
                <a:ea typeface="+mn-ea"/>
                <a:cs typeface="+mn-cs"/>
              </a:rPr>
              <a:t>CLIP LIBRARY </a:t>
            </a:r>
            <a:r>
              <a:rPr kumimoji="0" lang="en-US" sz="2000" b="0" i="0" u="none" strike="noStrike" kern="1200" cap="none" spc="0" normalizeH="0" baseline="0" noProof="0" dirty="0">
                <a:ln>
                  <a:noFill/>
                </a:ln>
                <a:solidFill>
                  <a:prstClr val="black"/>
                </a:solidFill>
                <a:effectLst/>
                <a:uLnTx/>
                <a:uFillTx/>
                <a:latin typeface="+mn-lt"/>
                <a:ea typeface="+mn-ea"/>
                <a:cs typeface="+mn-cs"/>
              </a:rPr>
              <a:t>of “</a:t>
            </a:r>
            <a:r>
              <a:rPr kumimoji="0" lang="en-US" sz="2000" b="1" i="0" u="none" strike="noStrike" kern="1200" cap="none" spc="0" normalizeH="0" baseline="0" noProof="0" dirty="0">
                <a:ln>
                  <a:noFill/>
                </a:ln>
                <a:solidFill>
                  <a:prstClr val="black"/>
                </a:solidFill>
                <a:effectLst/>
                <a:uLnTx/>
                <a:uFillTx/>
                <a:latin typeface="+mn-lt"/>
                <a:ea typeface="+mn-ea"/>
                <a:cs typeface="+mn-cs"/>
              </a:rPr>
              <a:t>MEDIA BUTTONS</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EACH BUTTON </a:t>
            </a:r>
            <a:r>
              <a:rPr kumimoji="0" lang="en-US" sz="2000" b="1" i="0" u="none" strike="noStrike" kern="1200" cap="none" spc="0" normalizeH="0" baseline="0" noProof="0" dirty="0">
                <a:ln>
                  <a:noFill/>
                </a:ln>
                <a:solidFill>
                  <a:prstClr val="black"/>
                </a:solidFill>
                <a:effectLst/>
                <a:uLnTx/>
                <a:uFillTx/>
                <a:latin typeface="+mn-lt"/>
                <a:ea typeface="+mn-ea"/>
                <a:cs typeface="+mn-cs"/>
              </a:rPr>
              <a:t>COLOR-CODED </a:t>
            </a:r>
            <a:r>
              <a:rPr kumimoji="0" lang="en-US" sz="2000" b="0" i="0" u="none" strike="noStrike" kern="1200" cap="none" spc="0" normalizeH="0" baseline="0" noProof="0" dirty="0">
                <a:ln>
                  <a:noFill/>
                </a:ln>
                <a:solidFill>
                  <a:prstClr val="black"/>
                </a:solidFill>
                <a:effectLst/>
                <a:uLnTx/>
                <a:uFillTx/>
                <a:latin typeface="+mn-lt"/>
                <a:ea typeface="+mn-ea"/>
                <a:cs typeface="+mn-cs"/>
              </a:rPr>
              <a:t>FOR TYPE OF MEDIA ASSIGNED TO 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mn-lt"/>
                <a:ea typeface="+mn-ea"/>
                <a:cs typeface="+mn-cs"/>
              </a:rPr>
            </a:br>
            <a:r>
              <a:rPr lang="en-US" sz="1200" b="1" kern="1200" dirty="0">
                <a:solidFill>
                  <a:schemeClr val="tx1"/>
                </a:solidFill>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RED</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STILLS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mn-lt"/>
                <a:ea typeface="+mn-ea"/>
                <a:cs typeface="+mn-cs"/>
              </a:rPr>
            </a:br>
            <a:r>
              <a:rPr lang="en-US" sz="1200" b="1" kern="1200" dirty="0">
                <a:solidFill>
                  <a:schemeClr val="tx1"/>
                </a:solidFill>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GREEN</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VIDEO CLIPS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mn-lt"/>
                <a:ea typeface="+mn-ea"/>
                <a:cs typeface="+mn-cs"/>
              </a:rPr>
            </a:br>
            <a:r>
              <a:rPr lang="en-US" sz="1200" b="1" kern="1200" dirty="0">
                <a:solidFill>
                  <a:schemeClr val="tx1"/>
                </a:solidFill>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PURPLE</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PLAYLISTS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mn-lt"/>
                <a:ea typeface="+mn-ea"/>
                <a:cs typeface="+mn-cs"/>
              </a:rPr>
            </a:br>
            <a:r>
              <a:rPr lang="en-US" sz="1200" b="1" kern="1200" dirty="0">
                <a:solidFill>
                  <a:schemeClr val="tx1"/>
                </a:solidFill>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TEAL</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SOUND CLIPS</a:t>
            </a:r>
            <a:r>
              <a:rPr kumimoji="0" lang="en-US" sz="2000" b="0" i="0" u="none" strike="noStrike" kern="1200" cap="none" spc="0" normalizeH="0" baseline="0" noProof="0" dirty="0">
                <a:ln>
                  <a:noFill/>
                </a:ln>
                <a:solidFill>
                  <a:prstClr val="black"/>
                </a:solidFill>
                <a:effectLst/>
                <a:uLnTx/>
                <a:uFillTx/>
                <a:latin typeface="+mn-lt"/>
                <a:ea typeface="+mn-ea"/>
                <a:cs typeface="+mn-cs"/>
              </a:rPr>
              <a:t> (and finally…)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mn-lt"/>
                <a:ea typeface="+mn-ea"/>
                <a:cs typeface="+mn-cs"/>
              </a:rPr>
            </a:br>
            <a:r>
              <a:rPr lang="en-US" sz="1200" b="1" kern="1200" dirty="0">
                <a:solidFill>
                  <a:schemeClr val="tx1"/>
                </a:solidFill>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CYAN</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CHAINED MEDIA</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WHICH ARE MEDIA BUTTONS THAT </a:t>
            </a:r>
            <a:r>
              <a:rPr kumimoji="0" lang="en-US" sz="2000" b="1" i="0" u="none" strike="noStrike" kern="1200" cap="none" spc="0" normalizeH="0" baseline="0" noProof="0" dirty="0">
                <a:ln>
                  <a:noFill/>
                </a:ln>
                <a:solidFill>
                  <a:prstClr val="black"/>
                </a:solidFill>
                <a:effectLst/>
                <a:uLnTx/>
                <a:uFillTx/>
                <a:latin typeface="+mn-lt"/>
                <a:ea typeface="+mn-ea"/>
                <a:cs typeface="+mn-cs"/>
              </a:rPr>
              <a:t>LOAD &amp; PLAY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mn-lt"/>
                <a:ea typeface="+mn-ea"/>
                <a:cs typeface="+mn-cs"/>
              </a:rPr>
              <a:t>VIDEO CLIPS</a:t>
            </a:r>
            <a:r>
              <a:rPr kumimoji="0" lang="en-US" sz="2000" b="0" i="0" u="none" strike="noStrike" kern="1200" cap="none" spc="0" normalizeH="0" baseline="0" noProof="0" dirty="0">
                <a:ln>
                  <a:noFill/>
                </a:ln>
                <a:solidFill>
                  <a:prstClr val="black"/>
                </a:solidFill>
                <a:effectLst/>
                <a:uLnTx/>
                <a:uFillTx/>
                <a:latin typeface="+mn-lt"/>
                <a:ea typeface="+mn-ea"/>
                <a:cs typeface="+mn-cs"/>
              </a:rPr>
              <a:t> TOGETHER WITH A SEPARATE </a:t>
            </a:r>
            <a:r>
              <a:rPr kumimoji="0" lang="en-US" sz="2000" b="0" i="0" u="sng" strike="noStrike" kern="1200" cap="none" spc="0" normalizeH="0" baseline="0" noProof="0" dirty="0">
                <a:ln>
                  <a:noFill/>
                </a:ln>
                <a:solidFill>
                  <a:prstClr val="black"/>
                </a:solidFill>
                <a:effectLst/>
                <a:uLnTx/>
                <a:uFillTx/>
                <a:latin typeface="+mn-lt"/>
                <a:ea typeface="+mn-ea"/>
                <a:cs typeface="+mn-cs"/>
              </a:rPr>
              <a:t>SOUND CLIP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16</a:t>
            </a:fld>
            <a:endParaRPr lang="en-US"/>
          </a:p>
        </p:txBody>
      </p:sp>
    </p:spTree>
    <p:extLst>
      <p:ext uri="{BB962C8B-B14F-4D97-AF65-F5344CB8AC3E}">
        <p14:creationId xmlns:p14="http://schemas.microsoft.com/office/powerpoint/2010/main" val="3509167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FAR LEFT OF </a:t>
            </a:r>
            <a:r>
              <a:rPr kumimoji="0" lang="en-US" sz="2000" b="1" i="0" u="none" strike="noStrike" kern="1200" cap="none" spc="0" normalizeH="0" baseline="0" noProof="0" dirty="0">
                <a:ln>
                  <a:noFill/>
                </a:ln>
                <a:solidFill>
                  <a:prstClr val="black"/>
                </a:solidFill>
                <a:effectLst/>
                <a:uLnTx/>
                <a:uFillTx/>
                <a:latin typeface="+mn-lt"/>
                <a:ea typeface="+mn-ea"/>
                <a:cs typeface="+mn-cs"/>
              </a:rPr>
              <a:t>MEDIA BUTTON CLIP LIBRARY </a:t>
            </a:r>
            <a:r>
              <a:rPr kumimoji="0" lang="en-US" sz="2000" b="0" i="0" u="none" strike="noStrike" kern="1200" cap="none" spc="0" normalizeH="0" baseline="0" noProof="0" dirty="0">
                <a:ln>
                  <a:noFill/>
                </a:ln>
                <a:solidFill>
                  <a:prstClr val="black"/>
                </a:solidFill>
                <a:effectLst/>
                <a:uLnTx/>
                <a:uFillTx/>
                <a:latin typeface="+mn-lt"/>
                <a:ea typeface="+mn-ea"/>
                <a:cs typeface="+mn-cs"/>
              </a:rPr>
              <a:t>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SIX BANKs </a:t>
            </a: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FOURTEEN PAGE </a:t>
            </a:r>
            <a:r>
              <a:rPr kumimoji="0" lang="en-US" sz="2000" b="0" i="0" u="none" strike="noStrike" kern="1200" cap="none" spc="0" normalizeH="0" baseline="0" noProof="0" dirty="0">
                <a:ln>
                  <a:noFill/>
                </a:ln>
                <a:solidFill>
                  <a:prstClr val="black"/>
                </a:solidFill>
                <a:effectLst/>
                <a:uLnTx/>
                <a:uFillTx/>
                <a:latin typeface="+mn-lt"/>
                <a:ea typeface="+mn-ea"/>
                <a:cs typeface="+mn-cs"/>
              </a:rPr>
              <a:t>SELECTOR BUTTONS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STARTING WITH COLUMN OF </a:t>
            </a:r>
            <a:r>
              <a:rPr kumimoji="0" lang="en-US" sz="2000" b="1" i="0" u="none" strike="noStrike" kern="1200" cap="none" spc="0" normalizeH="0" baseline="0" noProof="0" dirty="0">
                <a:ln>
                  <a:noFill/>
                </a:ln>
                <a:solidFill>
                  <a:prstClr val="black"/>
                </a:solidFill>
                <a:effectLst/>
                <a:uLnTx/>
                <a:uFillTx/>
                <a:latin typeface="+mn-lt"/>
                <a:ea typeface="+mn-ea"/>
                <a:cs typeface="+mn-cs"/>
              </a:rPr>
              <a:t>PAGE </a:t>
            </a:r>
            <a:r>
              <a:rPr kumimoji="0" lang="en-US" sz="2000" b="0" i="0" u="none" strike="noStrike" kern="1200" cap="none" spc="0" normalizeH="0" baseline="0" noProof="0" dirty="0">
                <a:ln>
                  <a:noFill/>
                </a:ln>
                <a:solidFill>
                  <a:prstClr val="black"/>
                </a:solidFill>
                <a:effectLst/>
                <a:uLnTx/>
                <a:uFillTx/>
                <a:latin typeface="+mn-lt"/>
                <a:ea typeface="+mn-ea"/>
                <a:cs typeface="+mn-cs"/>
              </a:rPr>
              <a:t>BUTTONS…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EACH: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mn-lt"/>
                <a:ea typeface="+mn-ea"/>
                <a:cs typeface="+mn-cs"/>
              </a:rPr>
            </a:br>
            <a:r>
              <a:rPr lang="en-US" sz="1200" b="0" kern="1200" dirty="0">
                <a:solidFill>
                  <a:schemeClr val="tx1"/>
                </a:solidFill>
                <a:latin typeface="+mn-lt"/>
                <a:ea typeface="+mn-ea"/>
                <a:cs typeface="+mn-cs"/>
              </a:rPr>
              <a:t>●</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PAGE </a:t>
            </a:r>
            <a:r>
              <a:rPr kumimoji="0" lang="en-US" sz="2000" b="0" i="0" u="none" strike="noStrike" kern="1200" cap="none" spc="0" normalizeH="0" baseline="0" noProof="0" dirty="0">
                <a:ln>
                  <a:noFill/>
                </a:ln>
                <a:solidFill>
                  <a:prstClr val="black"/>
                </a:solidFill>
                <a:effectLst/>
                <a:uLnTx/>
                <a:uFillTx/>
                <a:latin typeface="+mn-lt"/>
                <a:ea typeface="+mn-ea"/>
                <a:cs typeface="+mn-cs"/>
              </a:rPr>
              <a:t>CAN HAVE UP TO </a:t>
            </a:r>
            <a:r>
              <a:rPr kumimoji="0" lang="en-US" sz="2000" b="1" i="0" u="none" strike="noStrike" kern="1200" cap="none" spc="0" normalizeH="0" baseline="0" noProof="0" dirty="0">
                <a:ln>
                  <a:noFill/>
                </a:ln>
                <a:solidFill>
                  <a:prstClr val="black"/>
                </a:solidFill>
                <a:effectLst/>
                <a:uLnTx/>
                <a:uFillTx/>
                <a:latin typeface="+mn-lt"/>
                <a:ea typeface="+mn-ea"/>
                <a:cs typeface="+mn-cs"/>
              </a:rPr>
              <a:t>60 MEDIA BUTTONS </a:t>
            </a:r>
            <a:r>
              <a:rPr kumimoji="0" lang="en-US" sz="2000" b="0" i="0" u="none" strike="noStrike" kern="1200" cap="none" spc="0" normalizeH="0" baseline="0" noProof="0" dirty="0">
                <a:ln>
                  <a:noFill/>
                </a:ln>
                <a:solidFill>
                  <a:prstClr val="black"/>
                </a:solidFill>
                <a:effectLst/>
                <a:uLnTx/>
                <a:uFillTx/>
                <a:latin typeface="+mn-lt"/>
                <a:ea typeface="+mn-ea"/>
                <a:cs typeface="+mn-cs"/>
              </a:rPr>
              <a:t>ASSIGNED TO </a:t>
            </a:r>
            <a:r>
              <a:rPr kumimoji="0" lang="en-US" sz="2000" b="1" i="0" u="none" strike="noStrike" kern="1200" cap="none" spc="0" normalizeH="0" baseline="0" noProof="0" dirty="0">
                <a:ln>
                  <a:noFill/>
                </a:ln>
                <a:solidFill>
                  <a:prstClr val="black"/>
                </a:solidFill>
                <a:effectLst/>
                <a:uLnTx/>
                <a:uFillTx/>
                <a:latin typeface="+mn-lt"/>
                <a:ea typeface="+mn-ea"/>
                <a:cs typeface="+mn-cs"/>
              </a:rPr>
              <a:t>EACH PAGE</a:t>
            </a:r>
            <a:br>
              <a:rPr kumimoji="0" lang="en-US" sz="2000" b="1" i="0" u="none" strike="noStrike" kern="1200" cap="none" spc="0" normalizeH="0" baseline="0" noProof="0" dirty="0">
                <a:ln>
                  <a:noFill/>
                </a:ln>
                <a:solidFill>
                  <a:prstClr val="black"/>
                </a:solidFill>
                <a:effectLst/>
                <a:uLnTx/>
                <a:uFillTx/>
                <a:latin typeface="+mn-lt"/>
                <a:ea typeface="+mn-ea"/>
                <a:cs typeface="+mn-cs"/>
              </a:rPr>
            </a:b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a:ln>
                  <a:noFill/>
                </a:ln>
                <a:solidFill>
                  <a:prstClr val="black"/>
                </a:solidFill>
                <a:effectLst/>
                <a:uLnTx/>
                <a:uFillTx/>
                <a:latin typeface="+mn-lt"/>
                <a:ea typeface="+mn-ea"/>
                <a:cs typeface="+mn-cs"/>
              </a:rPr>
              <a:t>BANK </a:t>
            </a:r>
            <a:r>
              <a:rPr kumimoji="0" lang="en-US" sz="1200" b="0" i="0" u="none" strike="noStrike" kern="1200" cap="none" spc="0" normalizeH="0" baseline="0" noProof="0" dirty="0">
                <a:ln>
                  <a:noFill/>
                </a:ln>
                <a:solidFill>
                  <a:prstClr val="black"/>
                </a:solidFill>
                <a:effectLst/>
                <a:uLnTx/>
                <a:uFillTx/>
                <a:latin typeface="+mn-lt"/>
                <a:ea typeface="+mn-ea"/>
                <a:cs typeface="+mn-cs"/>
              </a:rPr>
              <a:t>CAN HAVE UP TO </a:t>
            </a:r>
            <a:r>
              <a:rPr kumimoji="0" lang="en-US" sz="1200" b="1" i="0" u="none" strike="noStrike" kern="1200" cap="none" spc="0" normalizeH="0" baseline="0" noProof="0" dirty="0">
                <a:ln>
                  <a:noFill/>
                </a:ln>
                <a:solidFill>
                  <a:prstClr val="black"/>
                </a:solidFill>
                <a:effectLst/>
                <a:uLnTx/>
                <a:uFillTx/>
                <a:latin typeface="+mn-lt"/>
                <a:ea typeface="+mn-ea"/>
                <a:cs typeface="+mn-cs"/>
              </a:rPr>
              <a:t>14 PAGES </a:t>
            </a:r>
            <a:r>
              <a:rPr kumimoji="0" lang="en-US" sz="1200" b="0" i="0" u="none" strike="noStrike" kern="1200" cap="none" spc="0" normalizeH="0" baseline="0" noProof="0" dirty="0">
                <a:ln>
                  <a:noFill/>
                </a:ln>
                <a:solidFill>
                  <a:prstClr val="black"/>
                </a:solidFill>
                <a:effectLst/>
                <a:uLnTx/>
                <a:uFillTx/>
                <a:latin typeface="+mn-lt"/>
                <a:ea typeface="+mn-ea"/>
                <a:cs typeface="+mn-cs"/>
              </a:rPr>
              <a:t>ASSIGNED TO </a:t>
            </a:r>
            <a:r>
              <a:rPr kumimoji="0" lang="en-US" sz="1200" b="1" i="0" u="none" strike="noStrike" kern="1200" cap="none" spc="0" normalizeH="0" baseline="0" noProof="0" dirty="0">
                <a:ln>
                  <a:noFill/>
                </a:ln>
                <a:solidFill>
                  <a:prstClr val="black"/>
                </a:solidFill>
                <a:effectLst/>
                <a:uLnTx/>
                <a:uFillTx/>
                <a:latin typeface="+mn-lt"/>
                <a:ea typeface="+mn-ea"/>
                <a:cs typeface="+mn-cs"/>
              </a:rPr>
              <a:t>EACH BANK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LAYOUT PROVIDES </a:t>
            </a:r>
            <a:r>
              <a:rPr kumimoji="0" lang="en-US" sz="1200" b="1" i="0" u="none" strike="noStrike" kern="1200" cap="none" spc="0" normalizeH="0" baseline="0" noProof="0" dirty="0">
                <a:ln>
                  <a:noFill/>
                </a:ln>
                <a:solidFill>
                  <a:prstClr val="black"/>
                </a:solidFill>
                <a:effectLst/>
                <a:uLnTx/>
                <a:uFillTx/>
                <a:latin typeface="+mn-lt"/>
                <a:ea typeface="+mn-ea"/>
                <a:cs typeface="+mn-cs"/>
              </a:rPr>
              <a:t>INCREDIBLE FLEXIBILITY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OPERATORS TO </a:t>
            </a:r>
            <a:r>
              <a:rPr kumimoji="0" lang="en-US" sz="1200" b="1" i="0" u="none" strike="noStrike" kern="1200" cap="none" spc="0" normalizeH="0" baseline="0" noProof="0" dirty="0">
                <a:ln>
                  <a:noFill/>
                </a:ln>
                <a:solidFill>
                  <a:prstClr val="black"/>
                </a:solidFill>
                <a:effectLst/>
                <a:uLnTx/>
                <a:uFillTx/>
                <a:latin typeface="+mn-lt"/>
                <a:ea typeface="+mn-ea"/>
                <a:cs typeface="+mn-cs"/>
              </a:rPr>
              <a:t>ORGANIZE </a:t>
            </a:r>
            <a:r>
              <a:rPr kumimoji="0" lang="en-US" sz="1200" b="0" i="0" u="none" strike="noStrike" kern="1200" cap="none" spc="0" normalizeH="0" baseline="0" noProof="0" dirty="0">
                <a:ln>
                  <a:noFill/>
                </a:ln>
                <a:solidFill>
                  <a:prstClr val="black"/>
                </a:solidFill>
                <a:effectLst/>
                <a:uLnTx/>
                <a:uFillTx/>
                <a:latin typeface="+mn-lt"/>
                <a:ea typeface="+mn-ea"/>
                <a:cs typeface="+mn-cs"/>
              </a:rPr>
              <a:t>MEDIA BUTTON CONTENT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AS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17</a:t>
            </a:fld>
            <a:endParaRPr lang="en-US"/>
          </a:p>
        </p:txBody>
      </p:sp>
    </p:spTree>
    <p:extLst>
      <p:ext uri="{BB962C8B-B14F-4D97-AF65-F5344CB8AC3E}">
        <p14:creationId xmlns:p14="http://schemas.microsoft.com/office/powerpoint/2010/main" val="2108253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FINAL AREA </a:t>
            </a:r>
            <a:r>
              <a:rPr kumimoji="0" lang="en-US" sz="2000" b="0" i="0" u="none" strike="noStrike" kern="1200" cap="none" spc="0" normalizeH="0" baseline="0" noProof="0" dirty="0">
                <a:ln>
                  <a:noFill/>
                </a:ln>
                <a:solidFill>
                  <a:prstClr val="black"/>
                </a:solidFill>
                <a:effectLst/>
                <a:uLnTx/>
                <a:uFillTx/>
                <a:latin typeface="+mn-lt"/>
                <a:ea typeface="+mn-ea"/>
                <a:cs typeface="+mn-cs"/>
              </a:rPr>
              <a:t>OF KIVA USER INTERFACE AT </a:t>
            </a:r>
            <a:br>
              <a:rPr kumimoji="0" lang="en-US" sz="2000" b="0" i="0" u="none" strike="noStrike" kern="1200" cap="none" spc="0" normalizeH="0" baseline="0" noProof="0" dirty="0">
                <a:ln>
                  <a:noFill/>
                </a:ln>
                <a:solidFill>
                  <a:prstClr val="black"/>
                </a:solidFill>
                <a:effectLst/>
                <a:uLnTx/>
                <a:uFillTx/>
                <a:latin typeface="+mn-lt"/>
                <a:ea typeface="+mn-ea"/>
                <a:cs typeface="+mn-cs"/>
              </a:rPr>
            </a:br>
            <a:r>
              <a:rPr kumimoji="0" lang="en-US" sz="2000" b="1" i="0" u="none" strike="noStrike" kern="1200" cap="none" spc="0" normalizeH="0" baseline="0" noProof="0" dirty="0">
                <a:ln>
                  <a:noFill/>
                </a:ln>
                <a:solidFill>
                  <a:prstClr val="black"/>
                </a:solidFill>
                <a:effectLst/>
                <a:uLnTx/>
                <a:uFillTx/>
                <a:latin typeface="+mn-lt"/>
                <a:ea typeface="+mn-ea"/>
                <a:cs typeface="+mn-cs"/>
              </a:rPr>
              <a:t>FAR-UPPER-RIGHT</a:t>
            </a:r>
            <a:r>
              <a:rPr kumimoji="0" lang="en-US" sz="2000" b="0" i="0" u="none" strike="noStrike" kern="1200" cap="none" spc="0" normalizeH="0" baseline="0" noProof="0" dirty="0">
                <a:ln>
                  <a:noFill/>
                </a:ln>
                <a:solidFill>
                  <a:prstClr val="black"/>
                </a:solidFill>
                <a:effectLst/>
                <a:uLnTx/>
                <a:uFillTx/>
                <a:latin typeface="+mn-lt"/>
                <a:ea typeface="+mn-ea"/>
                <a:cs typeface="+mn-cs"/>
              </a:rPr>
              <a:t> CORNER…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…IS A “</a:t>
            </a:r>
            <a:r>
              <a:rPr kumimoji="0" lang="en-US" sz="2000" b="1" i="0" u="none" strike="noStrike" kern="1200" cap="none" spc="0" normalizeH="0" baseline="0" noProof="0" dirty="0">
                <a:ln>
                  <a:noFill/>
                </a:ln>
                <a:solidFill>
                  <a:prstClr val="black"/>
                </a:solidFill>
                <a:effectLst/>
                <a:uLnTx/>
                <a:uFillTx/>
                <a:latin typeface="+mn-lt"/>
                <a:ea typeface="+mn-ea"/>
                <a:cs typeface="+mn-cs"/>
              </a:rPr>
              <a:t>VARIABLE WINDOW PANE</a:t>
            </a:r>
            <a:r>
              <a:rPr kumimoji="0" lang="en-US" sz="2000" b="0" i="0" u="none" strike="noStrike" kern="1200" cap="none" spc="0" normalizeH="0" baseline="0" noProof="0" dirty="0">
                <a:ln>
                  <a:noFill/>
                </a:ln>
                <a:solidFill>
                  <a:prstClr val="black"/>
                </a:solidFill>
                <a:effectLst/>
                <a:uLnTx/>
                <a:uFillTx/>
                <a:latin typeface="+mn-lt"/>
                <a:ea typeface="+mn-ea"/>
                <a:cs typeface="+mn-cs"/>
              </a:rPr>
              <a:t>” OF KIVA USER INTERFACE WITH </a:t>
            </a:r>
            <a:r>
              <a:rPr kumimoji="0" lang="en-US" sz="2000" b="1" i="0" u="none" strike="noStrike" kern="1200" cap="none" spc="0" normalizeH="0" baseline="0" noProof="0" dirty="0">
                <a:ln>
                  <a:noFill/>
                </a:ln>
                <a:solidFill>
                  <a:prstClr val="black"/>
                </a:solidFill>
                <a:effectLst/>
                <a:uLnTx/>
                <a:uFillTx/>
                <a:latin typeface="+mn-lt"/>
                <a:ea typeface="+mn-ea"/>
                <a:cs typeface="+mn-cs"/>
              </a:rPr>
              <a:t>CHANGING CONTENT</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WHAT GETS DISPLAYED </a:t>
            </a:r>
            <a:r>
              <a:rPr kumimoji="0" lang="en-US" sz="2000" b="0" i="0" u="none" strike="noStrike" kern="1200" cap="none" spc="0" normalizeH="0" baseline="0" noProof="0" dirty="0">
                <a:ln>
                  <a:noFill/>
                </a:ln>
                <a:solidFill>
                  <a:prstClr val="black"/>
                </a:solidFill>
                <a:effectLst/>
                <a:uLnTx/>
                <a:uFillTx/>
                <a:latin typeface="+mn-lt"/>
                <a:ea typeface="+mn-ea"/>
                <a:cs typeface="+mn-cs"/>
              </a:rPr>
              <a:t>DEPENDS UPON </a:t>
            </a:r>
            <a:r>
              <a:rPr kumimoji="0" lang="en-US" sz="2000" b="1" i="0" u="none" strike="noStrike" kern="1200" cap="none" spc="0" normalizeH="0" baseline="0" noProof="0" dirty="0">
                <a:ln>
                  <a:noFill/>
                </a:ln>
                <a:solidFill>
                  <a:prstClr val="black"/>
                </a:solidFill>
                <a:effectLst/>
                <a:uLnTx/>
                <a:uFillTx/>
                <a:latin typeface="+mn-lt"/>
                <a:ea typeface="+mn-ea"/>
                <a:cs typeface="+mn-cs"/>
              </a:rPr>
              <a:t>CURRENT TASK </a:t>
            </a:r>
            <a:r>
              <a:rPr kumimoji="0" lang="en-US" sz="2000" b="0" i="0" u="none" strike="noStrike" kern="1200" cap="none" spc="0" normalizeH="0" baseline="0" noProof="0" dirty="0">
                <a:ln>
                  <a:noFill/>
                </a:ln>
                <a:solidFill>
                  <a:prstClr val="black"/>
                </a:solidFill>
                <a:effectLst/>
                <a:uLnTx/>
                <a:uFillTx/>
                <a:latin typeface="+mn-lt"/>
                <a:ea typeface="+mn-ea"/>
                <a:cs typeface="+mn-cs"/>
              </a:rPr>
              <a:t>UNDERWAY:</a:t>
            </a: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mn-lt"/>
                <a:ea typeface="+mn-ea"/>
                <a:cs typeface="+mn-cs"/>
              </a:rPr>
            </a:br>
            <a:r>
              <a:rPr lang="en-US" sz="1200" b="0" kern="1200" dirty="0">
                <a:solidFill>
                  <a:schemeClr val="tx1"/>
                </a:solidFill>
                <a:latin typeface="+mn-lt"/>
                <a:ea typeface="+mn-ea"/>
                <a:cs typeface="+mn-cs"/>
              </a:rPr>
              <a:t>●</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SHOWN HERE: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mn-lt"/>
                <a:ea typeface="+mn-ea"/>
                <a:cs typeface="+mn-cs"/>
              </a:rPr>
            </a:br>
            <a:r>
              <a:rPr kumimoji="0" lang="en-US" sz="2000" b="1" i="0" u="none" strike="noStrike" kern="1200" cap="none" spc="0" normalizeH="0" baseline="0" noProof="0" dirty="0">
                <a:ln>
                  <a:noFill/>
                </a:ln>
                <a:solidFill>
                  <a:prstClr val="black"/>
                </a:solidFill>
                <a:effectLst/>
                <a:uLnTx/>
                <a:uFillTx/>
                <a:latin typeface="+mn-lt"/>
                <a:ea typeface="+mn-ea"/>
                <a:cs typeface="+mn-cs"/>
              </a:rPr>
              <a:t>CONTENTS of PLAYLIST</a:t>
            </a:r>
            <a:r>
              <a:rPr kumimoji="0" lang="en-US" sz="2000" b="0" i="0" u="none" strike="noStrike" kern="1200" cap="none" spc="0" normalizeH="0" baseline="0" noProof="0" dirty="0">
                <a:ln>
                  <a:noFill/>
                </a:ln>
                <a:solidFill>
                  <a:prstClr val="black"/>
                </a:solidFill>
                <a:effectLst/>
                <a:uLnTx/>
                <a:uFillTx/>
                <a:latin typeface="+mn-lt"/>
                <a:ea typeface="+mn-ea"/>
                <a:cs typeface="+mn-cs"/>
              </a:rPr>
              <a:t> CURRENTLY </a:t>
            </a:r>
            <a:r>
              <a:rPr kumimoji="0" lang="en-US" sz="2000" b="0" i="0" u="sng" strike="noStrike" kern="1200" cap="none" spc="0" normalizeH="0" baseline="0" noProof="0" dirty="0">
                <a:ln>
                  <a:noFill/>
                </a:ln>
                <a:solidFill>
                  <a:prstClr val="black"/>
                </a:solidFill>
                <a:effectLst/>
                <a:uLnTx/>
                <a:uFillTx/>
                <a:latin typeface="+mn-lt"/>
                <a:ea typeface="+mn-ea"/>
                <a:cs typeface="+mn-cs"/>
              </a:rPr>
              <a:t>LOADED</a:t>
            </a:r>
            <a:r>
              <a:rPr kumimoji="0" lang="en-US" sz="2000" b="0" i="0" u="none" strike="noStrike" kern="1200" cap="none" spc="0" normalizeH="0" baseline="0" noProof="0" dirty="0">
                <a:ln>
                  <a:noFill/>
                </a:ln>
                <a:solidFill>
                  <a:prstClr val="black"/>
                </a:solidFill>
                <a:effectLst/>
                <a:uLnTx/>
                <a:uFillTx/>
                <a:latin typeface="+mn-lt"/>
                <a:ea typeface="+mn-ea"/>
                <a:cs typeface="+mn-cs"/>
              </a:rPr>
              <a:t> AND </a:t>
            </a:r>
            <a:r>
              <a:rPr kumimoji="0" lang="en-US" sz="2000" b="0" i="0" u="sng" strike="noStrike" kern="1200" cap="none" spc="0" normalizeH="0" baseline="0" noProof="0" dirty="0">
                <a:ln>
                  <a:noFill/>
                </a:ln>
                <a:solidFill>
                  <a:prstClr val="black"/>
                </a:solidFill>
                <a:effectLst/>
                <a:uLnTx/>
                <a:uFillTx/>
                <a:latin typeface="+mn-lt"/>
                <a:ea typeface="+mn-ea"/>
                <a:cs typeface="+mn-cs"/>
              </a:rPr>
              <a:t>PLAYING</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ON-AIR</a:t>
            </a:r>
            <a:r>
              <a:rPr kumimoji="0" lang="en-US" sz="2000" b="0" i="0" u="none" strike="noStrike" kern="1200" cap="none" spc="0" normalizeH="0" baseline="0" noProof="0" dirty="0">
                <a:ln>
                  <a:noFill/>
                </a:ln>
                <a:solidFill>
                  <a:prstClr val="black"/>
                </a:solidFill>
                <a:effectLst/>
                <a:uLnTx/>
                <a:uFillTx/>
                <a:latin typeface="+mn-lt"/>
                <a:ea typeface="+mn-ea"/>
                <a:cs typeface="+mn-cs"/>
              </a:rPr>
              <a:t>” IN </a:t>
            </a:r>
            <a:r>
              <a:rPr kumimoji="0" lang="en-US" sz="2000" b="1" i="0" u="sng" strike="noStrike" kern="1200" cap="none" spc="0" normalizeH="0" baseline="0" noProof="0" dirty="0">
                <a:ln>
                  <a:noFill/>
                </a:ln>
                <a:solidFill>
                  <a:prstClr val="black"/>
                </a:solidFill>
                <a:effectLst/>
                <a:uLnTx/>
                <a:uFillTx/>
                <a:latin typeface="+mn-lt"/>
                <a:ea typeface="+mn-ea"/>
                <a:cs typeface="+mn-cs"/>
              </a:rPr>
              <a:t>VIDEO</a:t>
            </a:r>
            <a:r>
              <a:rPr kumimoji="0" lang="en-US" sz="2000" b="1" i="0" u="none" strike="noStrike" kern="1200" cap="none" spc="0" normalizeH="0" baseline="0" noProof="0" dirty="0">
                <a:ln>
                  <a:noFill/>
                </a:ln>
                <a:solidFill>
                  <a:prstClr val="black"/>
                </a:solidFill>
                <a:effectLst/>
                <a:uLnTx/>
                <a:uFillTx/>
                <a:latin typeface="+mn-lt"/>
                <a:ea typeface="+mn-ea"/>
                <a:cs typeface="+mn-cs"/>
              </a:rPr>
              <a:t> PGM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br>
              <a:rPr kumimoji="0" lang="en-US" sz="2000" b="1" i="0" u="none" strike="noStrike" kern="1200" cap="none" spc="0" normalizeH="0" baseline="0" noProof="0" dirty="0">
                <a:ln>
                  <a:noFill/>
                </a:ln>
                <a:solidFill>
                  <a:prstClr val="black"/>
                </a:solidFill>
                <a:effectLst/>
                <a:uLnTx/>
                <a:uFillTx/>
                <a:latin typeface="+mn-lt"/>
                <a:ea typeface="+mn-ea"/>
                <a:cs typeface="+mn-cs"/>
              </a:rPr>
            </a:b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NOTICE </a:t>
            </a:r>
            <a:r>
              <a:rPr kumimoji="0" lang="en-US" sz="2000" b="0" i="0" u="sng" strike="noStrike" kern="1200" cap="none" spc="0" normalizeH="0" baseline="0" noProof="0" dirty="0">
                <a:ln>
                  <a:noFill/>
                </a:ln>
                <a:solidFill>
                  <a:prstClr val="black"/>
                </a:solidFill>
                <a:effectLst/>
                <a:uLnTx/>
                <a:uFillTx/>
                <a:latin typeface="+mn-lt"/>
                <a:ea typeface="+mn-ea"/>
                <a:cs typeface="+mn-cs"/>
              </a:rPr>
              <a:t>FIRST ITEM</a:t>
            </a:r>
            <a:r>
              <a:rPr kumimoji="0" lang="en-US" sz="2000" b="0" i="0" u="none" strike="noStrike" kern="1200" cap="none" spc="0" normalizeH="0" baseline="0" noProof="0" dirty="0">
                <a:ln>
                  <a:noFill/>
                </a:ln>
                <a:solidFill>
                  <a:prstClr val="black"/>
                </a:solidFill>
                <a:effectLst/>
                <a:uLnTx/>
                <a:uFillTx/>
                <a:latin typeface="+mn-lt"/>
                <a:ea typeface="+mn-ea"/>
                <a:cs typeface="+mn-cs"/>
              </a:rPr>
              <a:t> IN PLAYLIST PANE IS </a:t>
            </a:r>
            <a:r>
              <a:rPr kumimoji="0" lang="en-US" sz="2000" b="1" i="0" u="none" strike="noStrike" kern="1200" cap="none" spc="0" normalizeH="0" baseline="0" noProof="0" dirty="0">
                <a:ln>
                  <a:noFill/>
                </a:ln>
                <a:solidFill>
                  <a:prstClr val="black"/>
                </a:solidFill>
                <a:effectLst/>
                <a:uLnTx/>
                <a:uFillTx/>
                <a:latin typeface="+mn-lt"/>
                <a:ea typeface="+mn-ea"/>
                <a:cs typeface="+mn-cs"/>
              </a:rPr>
              <a:t>HIGHLIGHTED IN GREEN</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ITEM PLAYING IN </a:t>
            </a:r>
            <a:r>
              <a:rPr kumimoji="0" lang="en-US" sz="2000" b="1" i="0" u="none" strike="noStrike" kern="1200" cap="none" spc="0" normalizeH="0" baseline="0" noProof="0" dirty="0">
                <a:ln>
                  <a:noFill/>
                </a:ln>
                <a:solidFill>
                  <a:prstClr val="black"/>
                </a:solidFill>
                <a:effectLst/>
                <a:uLnTx/>
                <a:uFillTx/>
                <a:latin typeface="+mn-lt"/>
                <a:ea typeface="+mn-ea"/>
                <a:cs typeface="+mn-cs"/>
              </a:rPr>
              <a:t>VIDEO PGM</a:t>
            </a:r>
            <a:r>
              <a:rPr kumimoji="0" lang="en-US" sz="2000" b="0" i="0" u="none" strike="noStrike" kern="1200" cap="none" spc="0" normalizeH="0" baseline="0" noProof="0" dirty="0">
                <a:ln>
                  <a:noFill/>
                </a:ln>
                <a:solidFill>
                  <a:prstClr val="black"/>
                </a:solidFill>
                <a:effectLst/>
                <a:uLnTx/>
                <a:uFillTx/>
                <a:latin typeface="+mn-lt"/>
                <a:ea typeface="+mn-ea"/>
                <a:cs typeface="+mn-cs"/>
              </a:rPr>
              <a:t> PLAYER</a:t>
            </a:r>
            <a:br>
              <a:rPr kumimoji="0" lang="en-US" sz="2000" b="0" i="0" u="none" strike="noStrike" kern="1200" cap="none" spc="0" normalizeH="0" baseline="0" noProof="0" dirty="0">
                <a:ln>
                  <a:noFill/>
                </a:ln>
                <a:solidFill>
                  <a:prstClr val="black"/>
                </a:solidFill>
                <a:effectLst/>
                <a:uLnTx/>
                <a:uFillTx/>
                <a:latin typeface="+mn-lt"/>
                <a:ea typeface="+mn-ea"/>
                <a:cs typeface="+mn-cs"/>
              </a:rPr>
            </a:b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br>
              <a:rPr kumimoji="0" lang="en-US" sz="2000" b="1" i="0" u="none" strike="noStrike" kern="1200" cap="none" spc="0" normalizeH="0" baseline="0" noProof="0" dirty="0">
                <a:ln>
                  <a:noFill/>
                </a:ln>
                <a:solidFill>
                  <a:prstClr val="black"/>
                </a:solidFill>
                <a:effectLst/>
                <a:uLnTx/>
                <a:uFillTx/>
                <a:latin typeface="+mn-lt"/>
                <a:ea typeface="+mn-ea"/>
                <a:cs typeface="+mn-cs"/>
              </a:rPr>
            </a:b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0" i="0" u="sng" strike="noStrike" kern="1200" cap="none" spc="0" normalizeH="0" baseline="0" noProof="0" dirty="0">
                <a:ln>
                  <a:noFill/>
                </a:ln>
                <a:solidFill>
                  <a:prstClr val="black"/>
                </a:solidFill>
                <a:effectLst/>
                <a:uLnTx/>
                <a:uFillTx/>
                <a:latin typeface="+mn-lt"/>
                <a:ea typeface="+mn-ea"/>
                <a:cs typeface="+mn-cs"/>
              </a:rPr>
              <a:t>SECOND ITEM</a:t>
            </a:r>
            <a:r>
              <a:rPr kumimoji="0" lang="en-US" sz="2000" b="0" i="0" u="none" strike="noStrike" kern="1200" cap="none" spc="0" normalizeH="0" baseline="0" noProof="0" dirty="0">
                <a:ln>
                  <a:noFill/>
                </a:ln>
                <a:solidFill>
                  <a:prstClr val="black"/>
                </a:solidFill>
                <a:effectLst/>
                <a:uLnTx/>
                <a:uFillTx/>
                <a:latin typeface="+mn-lt"/>
                <a:ea typeface="+mn-ea"/>
                <a:cs typeface="+mn-cs"/>
              </a:rPr>
              <a:t> IN PLAYLIST PANE IS </a:t>
            </a:r>
            <a:r>
              <a:rPr kumimoji="0" lang="en-US" sz="2000" b="1" i="0" u="none" strike="noStrike" kern="1200" cap="none" spc="0" normalizeH="0" baseline="0" noProof="0" dirty="0">
                <a:ln>
                  <a:noFill/>
                </a:ln>
                <a:solidFill>
                  <a:prstClr val="black"/>
                </a:solidFill>
                <a:effectLst/>
                <a:uLnTx/>
                <a:uFillTx/>
                <a:latin typeface="+mn-lt"/>
                <a:ea typeface="+mn-ea"/>
                <a:cs typeface="+mn-cs"/>
              </a:rPr>
              <a:t>HIGHLIGHTED IN YELLOW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sng" strike="noStrike" kern="1200" cap="none" spc="0" normalizeH="0" baseline="0" noProof="0" dirty="0">
                <a:ln>
                  <a:noFill/>
                </a:ln>
                <a:solidFill>
                  <a:prstClr val="black"/>
                </a:solidFill>
                <a:effectLst/>
                <a:uLnTx/>
                <a:uFillTx/>
                <a:latin typeface="+mn-lt"/>
                <a:ea typeface="+mn-ea"/>
                <a:cs typeface="+mn-cs"/>
              </a:rPr>
              <a:t>NEXT</a:t>
            </a:r>
            <a:r>
              <a:rPr kumimoji="0" lang="en-US" sz="2000" b="0" i="0" u="none" strike="noStrike" kern="1200" cap="none" spc="0" normalizeH="0" baseline="0" noProof="0" dirty="0">
                <a:ln>
                  <a:noFill/>
                </a:ln>
                <a:solidFill>
                  <a:prstClr val="black"/>
                </a:solidFill>
                <a:effectLst/>
                <a:uLnTx/>
                <a:uFillTx/>
                <a:latin typeface="+mn-lt"/>
                <a:ea typeface="+mn-ea"/>
                <a:cs typeface="+mn-cs"/>
              </a:rPr>
              <a:t> ITEM READY IN </a:t>
            </a:r>
            <a:r>
              <a:rPr kumimoji="0" lang="en-US" sz="2000" b="1" i="0" u="none" strike="noStrike" kern="1200" cap="none" spc="0" normalizeH="0" baseline="0" noProof="0" dirty="0">
                <a:ln>
                  <a:noFill/>
                </a:ln>
                <a:solidFill>
                  <a:prstClr val="black"/>
                </a:solidFill>
                <a:effectLst/>
                <a:uLnTx/>
                <a:uFillTx/>
                <a:latin typeface="+mn-lt"/>
                <a:ea typeface="+mn-ea"/>
                <a:cs typeface="+mn-cs"/>
              </a:rPr>
              <a:t>VIDEO PVW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18</a:t>
            </a:fld>
            <a:endParaRPr lang="en-US"/>
          </a:p>
        </p:txBody>
      </p:sp>
    </p:spTree>
    <p:extLst>
      <p:ext uri="{BB962C8B-B14F-4D97-AF65-F5344CB8AC3E}">
        <p14:creationId xmlns:p14="http://schemas.microsoft.com/office/powerpoint/2010/main" val="420225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WHEN A </a:t>
            </a:r>
            <a:r>
              <a:rPr kumimoji="0" lang="en-US" sz="2000" b="1" i="0" u="none" strike="noStrike" kern="1200" cap="none" spc="0" normalizeH="0" baseline="0" noProof="0" dirty="0">
                <a:ln>
                  <a:noFill/>
                </a:ln>
                <a:solidFill>
                  <a:prstClr val="black"/>
                </a:solidFill>
                <a:effectLst/>
                <a:uLnTx/>
                <a:uFillTx/>
                <a:latin typeface="+mn-lt"/>
                <a:ea typeface="+mn-ea"/>
                <a:cs typeface="+mn-cs"/>
              </a:rPr>
              <a:t>PLAYLIST IS BEING EDITED </a:t>
            </a:r>
            <a:r>
              <a:rPr kumimoji="0" lang="en-US" sz="2000" b="0" i="0" u="none" strike="noStrike" kern="1200" cap="none" spc="0" normalizeH="0" baseline="0" noProof="0" dirty="0">
                <a:ln>
                  <a:noFill/>
                </a:ln>
                <a:solidFill>
                  <a:prstClr val="black"/>
                </a:solidFill>
                <a:effectLst/>
                <a:uLnTx/>
                <a:uFillTx/>
                <a:latin typeface="+mn-lt"/>
                <a:ea typeface="+mn-ea"/>
                <a:cs typeface="+mn-cs"/>
              </a:rPr>
              <a:t>DURING PRE-PRODUCTION TIME…</a:t>
            </a:r>
            <a:br>
              <a:rPr kumimoji="0" lang="en-US" sz="2000" b="0" i="0" u="none" strike="noStrike" kern="1200" cap="none" spc="0" normalizeH="0" baseline="0" noProof="0" dirty="0">
                <a:ln>
                  <a:noFill/>
                </a:ln>
                <a:solidFill>
                  <a:prstClr val="black"/>
                </a:solidFill>
                <a:effectLst/>
                <a:uLnTx/>
                <a:uFillTx/>
                <a:latin typeface="+mn-lt"/>
                <a:ea typeface="+mn-ea"/>
                <a:cs typeface="+mn-cs"/>
              </a:rPr>
            </a:br>
            <a:br>
              <a:rPr kumimoji="0" lang="en-US" sz="2000" b="0" i="0" u="none" strike="noStrike" kern="1200" cap="none" spc="0" normalizeH="0" baseline="0" noProof="0" dirty="0">
                <a:ln>
                  <a:noFill/>
                </a:ln>
                <a:solidFill>
                  <a:prstClr val="black"/>
                </a:solidFill>
                <a:effectLst/>
                <a:uLnTx/>
                <a:uFillTx/>
                <a:latin typeface="+mn-lt"/>
                <a:ea typeface="+mn-ea"/>
                <a:cs typeface="+mn-cs"/>
              </a:rPr>
            </a:br>
            <a:r>
              <a:rPr kumimoji="0" lang="en-US" sz="2000" b="0" i="0" u="none" strike="noStrike" kern="1200" cap="none" spc="0" normalizeH="0" baseline="0" noProof="0" dirty="0">
                <a:ln>
                  <a:noFill/>
                </a:ln>
                <a:solidFill>
                  <a:prstClr val="black"/>
                </a:solidFill>
                <a:effectLst/>
                <a:uLnTx/>
                <a:uFillTx/>
                <a:latin typeface="+mn-lt"/>
                <a:ea typeface="+mn-ea"/>
                <a:cs typeface="+mn-cs"/>
              </a:rPr>
              <a:t>…THIS SAME </a:t>
            </a:r>
            <a:r>
              <a:rPr kumimoji="0" lang="en-US" sz="2000" b="1" i="0" u="none" strike="noStrike" kern="1200" cap="none" spc="0" normalizeH="0" baseline="0" noProof="0" dirty="0">
                <a:ln>
                  <a:noFill/>
                </a:ln>
                <a:solidFill>
                  <a:prstClr val="black"/>
                </a:solidFill>
                <a:effectLst/>
                <a:uLnTx/>
                <a:uFillTx/>
                <a:latin typeface="+mn-lt"/>
                <a:ea typeface="+mn-ea"/>
                <a:cs typeface="+mn-cs"/>
              </a:rPr>
              <a:t>WINDOW PANE </a:t>
            </a:r>
            <a:r>
              <a:rPr kumimoji="0" lang="en-US" sz="2000" b="0" i="0" u="none" strike="noStrike" kern="1200" cap="none" spc="0" normalizeH="0" baseline="0" noProof="0" dirty="0">
                <a:ln>
                  <a:noFill/>
                </a:ln>
                <a:solidFill>
                  <a:prstClr val="black"/>
                </a:solidFill>
                <a:effectLst/>
                <a:uLnTx/>
                <a:uFillTx/>
                <a:latin typeface="+mn-lt"/>
                <a:ea typeface="+mn-ea"/>
                <a:cs typeface="+mn-cs"/>
              </a:rPr>
              <a:t>DISPLAYS THE </a:t>
            </a:r>
            <a:r>
              <a:rPr kumimoji="0" lang="en-US" sz="2000" b="1" i="0" u="none" strike="noStrike" kern="1200" cap="none" spc="0" normalizeH="0" baseline="0" noProof="0" dirty="0">
                <a:ln>
                  <a:noFill/>
                </a:ln>
                <a:solidFill>
                  <a:prstClr val="black"/>
                </a:solidFill>
                <a:effectLst/>
                <a:uLnTx/>
                <a:uFillTx/>
                <a:latin typeface="+mn-lt"/>
                <a:ea typeface="+mn-ea"/>
                <a:cs typeface="+mn-cs"/>
              </a:rPr>
              <a:t>PLAYLIST EDITOR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19</a:t>
            </a:fld>
            <a:endParaRPr lang="en-US"/>
          </a:p>
        </p:txBody>
      </p:sp>
    </p:spTree>
    <p:extLst>
      <p:ext uri="{BB962C8B-B14F-4D97-AF65-F5344CB8AC3E}">
        <p14:creationId xmlns:p14="http://schemas.microsoft.com/office/powerpoint/2010/main" val="332063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a:p>
            <a:r>
              <a:rPr lang="en-US" sz="3200" b="1" dirty="0"/>
              <a:t>FIRST UP:</a:t>
            </a:r>
          </a:p>
          <a:p>
            <a:endParaRPr lang="en-US" sz="3200" dirty="0"/>
          </a:p>
          <a:p>
            <a:r>
              <a:rPr lang="en-US" sz="3200" dirty="0"/>
              <a:t>…IS A TERRIFIC </a:t>
            </a:r>
            <a:r>
              <a:rPr lang="en-US" sz="3200" b="1" dirty="0"/>
              <a:t>NEW PRODUCT</a:t>
            </a:r>
            <a:r>
              <a:rPr lang="en-US" sz="3200" dirty="0"/>
              <a:t> UPGRADE </a:t>
            </a:r>
            <a:r>
              <a:rPr lang="en-US" sz="3200" b="1" dirty="0"/>
              <a:t>COMING SOON </a:t>
            </a:r>
            <a:r>
              <a:rPr lang="en-US" sz="3200" dirty="0"/>
              <a:t>FOR </a:t>
            </a:r>
            <a:r>
              <a:rPr lang="en-US" sz="3200" b="1" dirty="0"/>
              <a:t>AIRCLEANER</a:t>
            </a:r>
            <a:r>
              <a:rPr lang="en-US" sz="3200" dirty="0"/>
              <a:t>!</a:t>
            </a:r>
          </a:p>
          <a:p>
            <a:endParaRPr lang="en-US" sz="3200" dirty="0"/>
          </a:p>
          <a:p>
            <a:r>
              <a:rPr lang="en-US" sz="3200" dirty="0"/>
              <a:t>,,,OUR LIVE EVENT PROTECTION DELAY SYSTEM…</a:t>
            </a:r>
          </a:p>
          <a:p>
            <a:endParaRPr lang="en-US" sz="3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a:t>
            </a:fld>
            <a:endParaRPr lang="en-US"/>
          </a:p>
        </p:txBody>
      </p:sp>
    </p:spTree>
    <p:extLst>
      <p:ext uri="{BB962C8B-B14F-4D97-AF65-F5344CB8AC3E}">
        <p14:creationId xmlns:p14="http://schemas.microsoft.com/office/powerpoint/2010/main" val="230658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THIS </a:t>
            </a:r>
            <a:r>
              <a:rPr kumimoji="0" lang="en-US" sz="2000" b="1" i="0" u="none" strike="noStrike" kern="1200" cap="none" spc="0" normalizeH="0" baseline="0" noProof="0" dirty="0">
                <a:ln>
                  <a:noFill/>
                </a:ln>
                <a:solidFill>
                  <a:prstClr val="black"/>
                </a:solidFill>
                <a:effectLst/>
                <a:uLnTx/>
                <a:uFillTx/>
                <a:latin typeface="+mn-lt"/>
                <a:ea typeface="+mn-ea"/>
                <a:cs typeface="+mn-cs"/>
              </a:rPr>
              <a:t>WINDOW PANE</a:t>
            </a:r>
            <a:r>
              <a:rPr kumimoji="0" lang="en-US" sz="2000" b="0" i="0" u="none" strike="noStrike" kern="1200" cap="none" spc="0" normalizeH="0" baseline="0" noProof="0" dirty="0">
                <a:ln>
                  <a:noFill/>
                </a:ln>
                <a:solidFill>
                  <a:prstClr val="black"/>
                </a:solidFill>
                <a:effectLst/>
                <a:uLnTx/>
                <a:uFillTx/>
                <a:latin typeface="+mn-lt"/>
                <a:ea typeface="+mn-ea"/>
                <a:cs typeface="+mn-cs"/>
              </a:rPr>
              <a:t> IS ALSO “</a:t>
            </a:r>
            <a:r>
              <a:rPr kumimoji="0" lang="en-US" sz="2000" b="1" i="0" u="none" strike="noStrike" kern="1200" cap="none" spc="0" normalizeH="0" baseline="0" noProof="0" dirty="0">
                <a:ln>
                  <a:noFill/>
                </a:ln>
                <a:solidFill>
                  <a:prstClr val="black"/>
                </a:solidFill>
                <a:effectLst/>
                <a:uLnTx/>
                <a:uFillTx/>
                <a:latin typeface="+mn-lt"/>
                <a:ea typeface="+mn-ea"/>
                <a:cs typeface="+mn-cs"/>
              </a:rPr>
              <a:t>EXPANDABLE</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TO DISPLAY MORE CONTENT IN THE PLAYLIST BEING EDITED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20</a:t>
            </a:fld>
            <a:endParaRPr lang="en-US"/>
          </a:p>
        </p:txBody>
      </p:sp>
    </p:spTree>
    <p:extLst>
      <p:ext uri="{BB962C8B-B14F-4D97-AF65-F5344CB8AC3E}">
        <p14:creationId xmlns:p14="http://schemas.microsoft.com/office/powerpoint/2010/main" val="3148993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INDIVIDUAL VIDEO CLIPS </a:t>
            </a: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STILLS </a:t>
            </a:r>
            <a:r>
              <a:rPr kumimoji="0" lang="en-US" sz="2000" b="0" i="0" u="none" strike="noStrike" kern="1200" cap="none" spc="0" normalizeH="0" baseline="0" noProof="0" dirty="0">
                <a:ln>
                  <a:noFill/>
                </a:ln>
                <a:solidFill>
                  <a:prstClr val="black"/>
                </a:solidFill>
                <a:effectLst/>
                <a:uLnTx/>
                <a:uFillTx/>
                <a:latin typeface="+mn-lt"/>
                <a:ea typeface="+mn-ea"/>
                <a:cs typeface="+mn-cs"/>
              </a:rPr>
              <a:t>ARE EDITED IN THIS </a:t>
            </a:r>
            <a:r>
              <a:rPr kumimoji="0" lang="en-US" sz="2000" b="0" i="0" u="sng" strike="noStrike" kern="1200" cap="none" spc="0" normalizeH="0" baseline="0" noProof="0" dirty="0">
                <a:ln>
                  <a:noFill/>
                </a:ln>
                <a:solidFill>
                  <a:prstClr val="black"/>
                </a:solidFill>
                <a:effectLst/>
                <a:uLnTx/>
                <a:uFillTx/>
                <a:latin typeface="+mn-lt"/>
                <a:ea typeface="+mn-ea"/>
                <a:cs typeface="+mn-cs"/>
              </a:rPr>
              <a:t>SAME</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WINDOW PANE</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…LET’S </a:t>
            </a:r>
            <a:r>
              <a:rPr kumimoji="0" lang="en-US" sz="2000" b="1" i="0" u="none" strike="noStrike" kern="1200" cap="none" spc="0" normalizeH="0" baseline="0" noProof="0" dirty="0">
                <a:ln>
                  <a:noFill/>
                </a:ln>
                <a:solidFill>
                  <a:prstClr val="black"/>
                </a:solidFill>
                <a:effectLst/>
                <a:uLnTx/>
                <a:uFillTx/>
                <a:latin typeface="+mn-lt"/>
                <a:ea typeface="+mn-ea"/>
                <a:cs typeface="+mn-cs"/>
              </a:rPr>
              <a:t>NEXT </a:t>
            </a:r>
            <a:r>
              <a:rPr kumimoji="0" lang="en-US" sz="2000" b="0" i="0" u="none" strike="noStrike" kern="1200" cap="none" spc="0" normalizeH="0" baseline="0" noProof="0" dirty="0">
                <a:ln>
                  <a:noFill/>
                </a:ln>
                <a:solidFill>
                  <a:prstClr val="black"/>
                </a:solidFill>
                <a:effectLst/>
                <a:uLnTx/>
                <a:uFillTx/>
                <a:latin typeface="+mn-lt"/>
                <a:ea typeface="+mn-ea"/>
                <a:cs typeface="+mn-cs"/>
              </a:rPr>
              <a:t>TAKE A QUICK LOOK AT </a:t>
            </a:r>
            <a:r>
              <a:rPr kumimoji="0" lang="en-US" sz="2000" b="1" i="0" u="none" strike="noStrike" kern="1200" cap="none" spc="0" normalizeH="0" baseline="0" noProof="0" dirty="0">
                <a:ln>
                  <a:noFill/>
                </a:ln>
                <a:solidFill>
                  <a:prstClr val="black"/>
                </a:solidFill>
                <a:effectLst/>
                <a:uLnTx/>
                <a:uFillTx/>
                <a:latin typeface="+mn-lt"/>
                <a:ea typeface="+mn-ea"/>
                <a:cs typeface="+mn-cs"/>
              </a:rPr>
              <a:t>SIMULATED </a:t>
            </a:r>
            <a:r>
              <a:rPr kumimoji="0" lang="en-US" sz="2000" b="0" i="0" u="none" strike="noStrike" kern="1200" cap="none" spc="0" normalizeH="0" baseline="0" noProof="0" dirty="0">
                <a:ln>
                  <a:noFill/>
                </a:ln>
                <a:solidFill>
                  <a:prstClr val="black"/>
                </a:solidFill>
                <a:effectLst/>
                <a:uLnTx/>
                <a:uFillTx/>
                <a:latin typeface="+mn-lt"/>
                <a:ea typeface="+mn-ea"/>
                <a:cs typeface="+mn-cs"/>
              </a:rPr>
              <a:t>OPERATIONS OF KIVA…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21</a:t>
            </a:fld>
            <a:endParaRPr lang="en-US"/>
          </a:p>
        </p:txBody>
      </p:sp>
    </p:spTree>
    <p:extLst>
      <p:ext uri="{BB962C8B-B14F-4D97-AF65-F5344CB8AC3E}">
        <p14:creationId xmlns:p14="http://schemas.microsoft.com/office/powerpoint/2010/main" val="2887672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OPERATOR </a:t>
            </a:r>
            <a:r>
              <a:rPr kumimoji="0" lang="en-US" sz="2000" b="1" i="0" u="none" strike="noStrike" kern="1200" cap="none" spc="0" normalizeH="0" baseline="0" noProof="0" dirty="0">
                <a:ln>
                  <a:noFill/>
                </a:ln>
                <a:solidFill>
                  <a:prstClr val="black"/>
                </a:solidFill>
                <a:effectLst/>
                <a:uLnTx/>
                <a:uFillTx/>
                <a:latin typeface="+mn-lt"/>
                <a:ea typeface="+mn-ea"/>
                <a:cs typeface="+mn-cs"/>
              </a:rPr>
              <a:t>HOVERS MOUSE </a:t>
            </a:r>
            <a:r>
              <a:rPr kumimoji="0" lang="en-US" sz="2000" b="0" i="0" u="none" strike="noStrike" kern="1200" cap="none" spc="0" normalizeH="0" baseline="0" noProof="0" dirty="0">
                <a:ln>
                  <a:noFill/>
                </a:ln>
                <a:solidFill>
                  <a:prstClr val="black"/>
                </a:solidFill>
                <a:effectLst/>
                <a:uLnTx/>
                <a:uFillTx/>
                <a:latin typeface="+mn-lt"/>
                <a:ea typeface="+mn-ea"/>
                <a:cs typeface="+mn-cs"/>
              </a:rPr>
              <a:t>OVER DESIRED </a:t>
            </a:r>
            <a:r>
              <a:rPr kumimoji="0" lang="en-US" sz="2000" b="1" i="0" u="none" strike="noStrike" kern="1200" cap="none" spc="0" normalizeH="0" baseline="0" noProof="0" dirty="0">
                <a:ln>
                  <a:noFill/>
                </a:ln>
                <a:solidFill>
                  <a:prstClr val="black"/>
                </a:solidFill>
                <a:effectLst/>
                <a:uLnTx/>
                <a:uFillTx/>
                <a:latin typeface="+mn-lt"/>
                <a:ea typeface="+mn-ea"/>
                <a:cs typeface="+mn-cs"/>
              </a:rPr>
              <a:t>MEDIA BUTTON</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…HERE, THE OPERATOR WANTS TO LOAD AND PLAY</a:t>
            </a:r>
            <a:r>
              <a:rPr kumimoji="0" lang="en-US" sz="20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a:t>
            </a:r>
            <a:r>
              <a:rPr kumimoji="0" lang="en-US" sz="2000" b="1" i="0" u="none" strike="noStrike" kern="1200" cap="none" spc="0" normalizeH="0" baseline="0" noProof="0" dirty="0">
                <a:ln>
                  <a:noFill/>
                </a:ln>
                <a:solidFill>
                  <a:prstClr val="black"/>
                </a:solidFill>
                <a:effectLst/>
                <a:uLnTx/>
                <a:uFillTx/>
                <a:latin typeface="+mn-lt"/>
                <a:ea typeface="+mn-ea"/>
                <a:cs typeface="+mn-cs"/>
              </a:rPr>
              <a:t>STILL IMAGE </a:t>
            </a:r>
            <a:r>
              <a:rPr kumimoji="0" lang="en-US" sz="2000" b="0" i="0" u="none" strike="noStrike" kern="1200" cap="none" spc="0" normalizeH="0" baseline="0" noProof="0" dirty="0">
                <a:ln>
                  <a:noFill/>
                </a:ln>
                <a:solidFill>
                  <a:prstClr val="black"/>
                </a:solidFill>
                <a:effectLst/>
                <a:uLnTx/>
                <a:uFillTx/>
                <a:latin typeface="+mn-lt"/>
                <a:ea typeface="+mn-ea"/>
                <a:cs typeface="+mn-cs"/>
              </a:rPr>
              <a:t>OF THESE </a:t>
            </a:r>
            <a:r>
              <a:rPr kumimoji="0" lang="en-US" sz="2000" b="1" i="0" u="none" strike="noStrike" kern="1200" cap="none" spc="0" normalizeH="0" baseline="0" noProof="0" dirty="0">
                <a:ln>
                  <a:noFill/>
                </a:ln>
                <a:solidFill>
                  <a:prstClr val="black"/>
                </a:solidFill>
                <a:effectLst/>
                <a:uLnTx/>
                <a:uFillTx/>
                <a:latin typeface="+mn-lt"/>
                <a:ea typeface="+mn-ea"/>
                <a:cs typeface="+mn-cs"/>
              </a:rPr>
              <a:t>CLASSIC RACE CARS</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THEN </a:t>
            </a:r>
            <a:r>
              <a:rPr kumimoji="0" lang="en-US" sz="2000" b="1" i="0" u="none" strike="noStrike" kern="1200" cap="none" spc="0" normalizeH="0" baseline="0" noProof="0" dirty="0">
                <a:ln>
                  <a:noFill/>
                </a:ln>
                <a:solidFill>
                  <a:prstClr val="black"/>
                </a:solidFill>
                <a:effectLst/>
                <a:uLnTx/>
                <a:uFillTx/>
                <a:latin typeface="+mn-lt"/>
                <a:ea typeface="+mn-ea"/>
                <a:cs typeface="+mn-cs"/>
              </a:rPr>
              <a:t>CLICKS </a:t>
            </a:r>
            <a:r>
              <a:rPr kumimoji="0" lang="en-US" sz="2000" b="0" i="0" u="none" strike="noStrike" kern="1200" cap="none" spc="0" normalizeH="0" baseline="0" noProof="0" dirty="0">
                <a:ln>
                  <a:noFill/>
                </a:ln>
                <a:solidFill>
                  <a:prstClr val="black"/>
                </a:solidFill>
                <a:effectLst/>
                <a:uLnTx/>
                <a:uFillTx/>
                <a:latin typeface="+mn-lt"/>
                <a:ea typeface="+mn-ea"/>
                <a:cs typeface="+mn-cs"/>
              </a:rPr>
              <a:t>THAT BUTTON </a:t>
            </a:r>
            <a:r>
              <a:rPr kumimoji="0" lang="en-US" sz="2000" b="1" i="0" u="sng" strike="noStrike" kern="1200" cap="none" spc="0" normalizeH="0" baseline="0" noProof="0" dirty="0">
                <a:ln>
                  <a:noFill/>
                </a:ln>
                <a:solidFill>
                  <a:prstClr val="black"/>
                </a:solidFill>
                <a:effectLst/>
                <a:uLnTx/>
                <a:uFillTx/>
                <a:latin typeface="+mn-lt"/>
                <a:ea typeface="+mn-ea"/>
                <a:cs typeface="+mn-cs"/>
              </a:rPr>
              <a:t>ONCE</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22</a:t>
            </a:fld>
            <a:endParaRPr lang="en-US"/>
          </a:p>
        </p:txBody>
      </p:sp>
    </p:spTree>
    <p:extLst>
      <p:ext uri="{BB962C8B-B14F-4D97-AF65-F5344CB8AC3E}">
        <p14:creationId xmlns:p14="http://schemas.microsoft.com/office/powerpoint/2010/main" val="3676569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a:t>
            </a:r>
            <a:r>
              <a:rPr kumimoji="0" lang="en-US" sz="2000" b="1" i="0" u="sng" strike="noStrike" kern="1200" cap="none" spc="0" normalizeH="0" baseline="0" noProof="0" dirty="0">
                <a:ln>
                  <a:noFill/>
                </a:ln>
                <a:solidFill>
                  <a:prstClr val="black"/>
                </a:solidFill>
                <a:effectLst/>
                <a:uLnTx/>
                <a:uFillTx/>
                <a:latin typeface="+mn-lt"/>
                <a:ea typeface="+mn-ea"/>
                <a:cs typeface="+mn-cs"/>
              </a:rPr>
              <a:t>FIRST</a:t>
            </a:r>
            <a:r>
              <a:rPr kumimoji="0" lang="en-US" sz="2000" b="0" i="0" u="none" strike="noStrike" kern="1200" cap="none" spc="0" normalizeH="0" baseline="0" noProof="0" dirty="0">
                <a:ln>
                  <a:noFill/>
                </a:ln>
                <a:solidFill>
                  <a:prstClr val="black"/>
                </a:solidFill>
                <a:effectLst/>
                <a:uLnTx/>
                <a:uFillTx/>
                <a:latin typeface="+mn-lt"/>
                <a:ea typeface="+mn-ea"/>
                <a:cs typeface="+mn-cs"/>
              </a:rPr>
              <a:t> MOUSE CLICK LOADS THIS </a:t>
            </a:r>
            <a:r>
              <a:rPr kumimoji="0" lang="en-US" sz="2000" b="1" i="0" u="none" strike="noStrike" kern="1200" cap="none" spc="0" normalizeH="0" baseline="0" noProof="0" dirty="0">
                <a:ln>
                  <a:noFill/>
                </a:ln>
                <a:solidFill>
                  <a:prstClr val="black"/>
                </a:solidFill>
                <a:effectLst/>
                <a:uLnTx/>
                <a:uFillTx/>
                <a:latin typeface="+mn-lt"/>
                <a:ea typeface="+mn-ea"/>
                <a:cs typeface="+mn-cs"/>
              </a:rPr>
              <a:t>STILL </a:t>
            </a:r>
            <a:r>
              <a:rPr kumimoji="0" lang="en-US" sz="2000" b="0" i="0" u="none" strike="noStrike" kern="1200" cap="none" spc="0" normalizeH="0" baseline="0" noProof="0" dirty="0">
                <a:ln>
                  <a:noFill/>
                </a:ln>
                <a:solidFill>
                  <a:prstClr val="black"/>
                </a:solidFill>
                <a:effectLst/>
                <a:uLnTx/>
                <a:uFillTx/>
                <a:latin typeface="+mn-lt"/>
                <a:ea typeface="+mn-ea"/>
                <a:cs typeface="+mn-cs"/>
              </a:rPr>
              <a:t>INTO </a:t>
            </a:r>
            <a:r>
              <a:rPr kumimoji="0" lang="en-US" sz="2000" b="1" i="0" u="none" strike="noStrike" kern="1200" cap="none" spc="0" normalizeH="0" baseline="0" noProof="0" dirty="0">
                <a:ln>
                  <a:noFill/>
                </a:ln>
                <a:solidFill>
                  <a:prstClr val="black"/>
                </a:solidFill>
                <a:effectLst/>
                <a:uLnTx/>
                <a:uFillTx/>
                <a:latin typeface="+mn-lt"/>
                <a:ea typeface="+mn-ea"/>
                <a:cs typeface="+mn-cs"/>
              </a:rPr>
              <a:t>PVW VIDEO</a:t>
            </a:r>
            <a:r>
              <a:rPr kumimoji="0" lang="en-US" sz="2000" b="0" i="0" u="none" strike="noStrike" kern="1200" cap="none" spc="0" normalizeH="0" baseline="0" noProof="0" dirty="0">
                <a:ln>
                  <a:noFill/>
                </a:ln>
                <a:solidFill>
                  <a:prstClr val="black"/>
                </a:solidFill>
                <a:effectLst/>
                <a:uLnTx/>
                <a:uFillTx/>
                <a:latin typeface="+mn-lt"/>
                <a:ea typeface="+mn-ea"/>
                <a:cs typeface="+mn-cs"/>
              </a:rPr>
              <a:t> 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…READY TO TRANSITION INTO THE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a:t>
            </a:r>
            <a:r>
              <a:rPr kumimoji="0" lang="en-US" sz="2000" b="0" i="0" u="none" strike="noStrike" kern="1200" cap="none" spc="0" normalizeH="0" baseline="0" noProof="0" dirty="0">
                <a:ln>
                  <a:noFill/>
                </a:ln>
                <a:solidFill>
                  <a:prstClr val="black"/>
                </a:solidFill>
                <a:effectLst/>
                <a:uLnTx/>
                <a:uFillTx/>
                <a:latin typeface="+mn-lt"/>
                <a:ea typeface="+mn-ea"/>
                <a:cs typeface="+mn-cs"/>
              </a:rPr>
              <a:t> 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 </a:t>
            </a:r>
            <a:r>
              <a:rPr kumimoji="0" lang="en-US" sz="2000" b="1" i="0" u="sng" strike="noStrike" kern="1200" cap="none" spc="0" normalizeH="0" baseline="0" noProof="0" dirty="0">
                <a:ln>
                  <a:noFill/>
                </a:ln>
                <a:solidFill>
                  <a:prstClr val="black"/>
                </a:solidFill>
                <a:effectLst/>
                <a:uLnTx/>
                <a:uFillTx/>
                <a:latin typeface="+mn-lt"/>
                <a:ea typeface="+mn-ea"/>
                <a:cs typeface="+mn-cs"/>
              </a:rPr>
              <a:t>SECOND</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CLICK OF </a:t>
            </a:r>
            <a:r>
              <a:rPr kumimoji="0" lang="en-US" sz="2000" b="1" i="0" u="none" strike="noStrike" kern="1200" cap="none" spc="0" normalizeH="0" baseline="0" noProof="0" dirty="0">
                <a:ln>
                  <a:noFill/>
                </a:ln>
                <a:solidFill>
                  <a:prstClr val="black"/>
                </a:solidFill>
                <a:effectLst/>
                <a:uLnTx/>
                <a:uFillTx/>
                <a:latin typeface="+mn-lt"/>
                <a:ea typeface="+mn-ea"/>
                <a:cs typeface="+mn-cs"/>
              </a:rPr>
              <a:t>SAME MEDIA BUTTON </a:t>
            </a:r>
            <a:r>
              <a:rPr kumimoji="0" lang="en-US" sz="2000" b="0" i="0" u="none" strike="noStrike" kern="1200" cap="none" spc="0" normalizeH="0" baseline="0" noProof="0" dirty="0">
                <a:ln>
                  <a:noFill/>
                </a:ln>
                <a:solidFill>
                  <a:prstClr val="black"/>
                </a:solidFill>
                <a:effectLst/>
                <a:uLnTx/>
                <a:uFillTx/>
                <a:latin typeface="+mn-lt"/>
                <a:ea typeface="+mn-ea"/>
                <a:cs typeface="+mn-cs"/>
              </a:rPr>
              <a:t>TRANSITIONS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STILL INTO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23</a:t>
            </a:fld>
            <a:endParaRPr lang="en-US"/>
          </a:p>
        </p:txBody>
      </p:sp>
    </p:spTree>
    <p:extLst>
      <p:ext uri="{BB962C8B-B14F-4D97-AF65-F5344CB8AC3E}">
        <p14:creationId xmlns:p14="http://schemas.microsoft.com/office/powerpoint/2010/main" val="2635967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WHERE IT PLAYS THE STILL FOR </a:t>
            </a:r>
            <a:r>
              <a:rPr kumimoji="0" lang="en-US" sz="2000" b="1" i="0" u="none" strike="noStrike" kern="1200" cap="none" spc="0" normalizeH="0" baseline="0" noProof="0" dirty="0">
                <a:ln>
                  <a:noFill/>
                </a:ln>
                <a:solidFill>
                  <a:prstClr val="black"/>
                </a:solidFill>
                <a:effectLst/>
                <a:uLnTx/>
                <a:uFillTx/>
                <a:latin typeface="+mn-lt"/>
                <a:ea typeface="+mn-ea"/>
                <a:cs typeface="+mn-cs"/>
              </a:rPr>
              <a:t>PRE-PROGRAMMED DURATION</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IN THIS CASE: </a:t>
            </a:r>
            <a:r>
              <a:rPr kumimoji="0" lang="en-US" sz="2000" b="0" i="0" u="none" strike="noStrike" kern="1200" cap="none" spc="0" normalizeH="0" baseline="0" noProof="0" dirty="0">
                <a:ln>
                  <a:noFill/>
                </a:ln>
                <a:solidFill>
                  <a:prstClr val="black"/>
                </a:solidFill>
                <a:effectLst/>
                <a:uLnTx/>
                <a:uFillTx/>
                <a:latin typeface="+mn-lt"/>
                <a:ea typeface="+mn-ea"/>
                <a:cs typeface="+mn-cs"/>
              </a:rPr>
              <a:t>FOR </a:t>
            </a:r>
            <a:r>
              <a:rPr kumimoji="0" lang="en-US" sz="2000" b="1" i="0" u="none" strike="noStrike" kern="1200" cap="none" spc="0" normalizeH="0" baseline="0" noProof="0" dirty="0">
                <a:ln>
                  <a:noFill/>
                </a:ln>
                <a:solidFill>
                  <a:prstClr val="black"/>
                </a:solidFill>
                <a:effectLst/>
                <a:uLnTx/>
                <a:uFillTx/>
                <a:latin typeface="+mn-lt"/>
                <a:ea typeface="+mn-ea"/>
                <a:cs typeface="+mn-cs"/>
              </a:rPr>
              <a:t>3 SECONDS</a:t>
            </a:r>
            <a:r>
              <a:rPr kumimoji="0" lang="en-US" sz="2000" b="0" i="0" u="none" strike="noStrike" kern="1200" cap="none" spc="0" normalizeH="0" baseline="0" noProof="0" dirty="0">
                <a:ln>
                  <a:noFill/>
                </a:ln>
                <a:solidFill>
                  <a:prstClr val="black"/>
                </a:solidFill>
                <a:effectLst/>
                <a:uLnTx/>
                <a:uFillTx/>
                <a:latin typeface="+mn-lt"/>
                <a:ea typeface="+mn-ea"/>
                <a:cs typeface="+mn-cs"/>
              </a:rPr>
              <a:t> : </a:t>
            </a:r>
            <a:r>
              <a:rPr kumimoji="0" lang="en-US" sz="2000" b="1" i="0" u="none" strike="noStrike" kern="1200" cap="none" spc="0" normalizeH="0" baseline="0" noProof="0" dirty="0">
                <a:ln>
                  <a:noFill/>
                </a:ln>
                <a:solidFill>
                  <a:prstClr val="black"/>
                </a:solidFill>
                <a:effectLst/>
                <a:uLnTx/>
                <a:uFillTx/>
                <a:latin typeface="+mn-lt"/>
                <a:ea typeface="+mn-ea"/>
                <a:cs typeface="+mn-cs"/>
              </a:rPr>
              <a:t>15 FRAMES</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MEANWHILE, ANOTHER MEDIA BUTTON IS CLICKED ONCE…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24</a:t>
            </a:fld>
            <a:endParaRPr lang="en-US"/>
          </a:p>
        </p:txBody>
      </p:sp>
    </p:spTree>
    <p:extLst>
      <p:ext uri="{BB962C8B-B14F-4D97-AF65-F5344CB8AC3E}">
        <p14:creationId xmlns:p14="http://schemas.microsoft.com/office/powerpoint/2010/main" val="4225408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…LOADING THE </a:t>
            </a:r>
            <a:r>
              <a:rPr kumimoji="0" lang="en-US" sz="2000" b="1" i="0" u="none" strike="noStrike" kern="1200" cap="none" spc="0" normalizeH="0" baseline="0" noProof="0" dirty="0">
                <a:ln>
                  <a:noFill/>
                </a:ln>
                <a:solidFill>
                  <a:prstClr val="black"/>
                </a:solidFill>
                <a:effectLst/>
                <a:uLnTx/>
                <a:uFillTx/>
                <a:latin typeface="+mn-lt"/>
                <a:ea typeface="+mn-ea"/>
                <a:cs typeface="+mn-cs"/>
              </a:rPr>
              <a:t>VIDEO CLIP </a:t>
            </a:r>
            <a:r>
              <a:rPr kumimoji="0" lang="en-US" sz="2000" b="0" i="0" u="none" strike="noStrike" kern="1200" cap="none" spc="0" normalizeH="0" baseline="0" noProof="0" dirty="0">
                <a:ln>
                  <a:noFill/>
                </a:ln>
                <a:solidFill>
                  <a:prstClr val="black"/>
                </a:solidFill>
                <a:effectLst/>
                <a:uLnTx/>
                <a:uFillTx/>
                <a:latin typeface="+mn-lt"/>
                <a:ea typeface="+mn-ea"/>
                <a:cs typeface="+mn-cs"/>
              </a:rPr>
              <a:t>ASSIGNED TO THAT MEDIA BUTTON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DUCKIES</a:t>
            </a:r>
            <a:r>
              <a:rPr kumimoji="0" lang="en-US" sz="2000" b="0" i="0" u="none" strike="noStrike" kern="1200" cap="none" spc="0" normalizeH="0" baseline="0" noProof="0" dirty="0">
                <a:ln>
                  <a:noFill/>
                </a:ln>
                <a:solidFill>
                  <a:prstClr val="black"/>
                </a:solidFill>
                <a:effectLst/>
                <a:uLnTx/>
                <a:uFillTx/>
                <a:latin typeface="+mn-lt"/>
                <a:ea typeface="+mn-ea"/>
                <a:cs typeface="+mn-cs"/>
              </a:rPr>
              <a:t>” INTO </a:t>
            </a:r>
            <a:r>
              <a:rPr kumimoji="0" lang="en-US" sz="2000" b="1" i="0" u="none" strike="noStrike" kern="1200" cap="none" spc="0" normalizeH="0" baseline="0" noProof="0" dirty="0">
                <a:ln>
                  <a:noFill/>
                </a:ln>
                <a:solidFill>
                  <a:prstClr val="black"/>
                </a:solidFill>
                <a:effectLst/>
                <a:uLnTx/>
                <a:uFillTx/>
                <a:latin typeface="+mn-lt"/>
                <a:ea typeface="+mn-ea"/>
                <a:cs typeface="+mn-cs"/>
              </a:rPr>
              <a:t>PVW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SINCE THE “</a:t>
            </a:r>
            <a:r>
              <a:rPr kumimoji="0" lang="en-US" sz="2000" b="1" i="0" u="none" strike="noStrike" kern="1200" cap="none" spc="0" normalizeH="0" baseline="0" noProof="0" dirty="0">
                <a:ln>
                  <a:noFill/>
                </a:ln>
                <a:solidFill>
                  <a:prstClr val="black"/>
                </a:solidFill>
                <a:effectLst/>
                <a:uLnTx/>
                <a:uFillTx/>
                <a:latin typeface="+mn-lt"/>
                <a:ea typeface="+mn-ea"/>
                <a:cs typeface="+mn-cs"/>
              </a:rPr>
              <a:t>AUTO</a:t>
            </a:r>
            <a:r>
              <a:rPr kumimoji="0" lang="en-US" sz="2000" b="0" i="0" u="none" strike="noStrike" kern="1200" cap="none" spc="0" normalizeH="0" baseline="0" noProof="0" dirty="0">
                <a:ln>
                  <a:noFill/>
                </a:ln>
                <a:solidFill>
                  <a:prstClr val="black"/>
                </a:solidFill>
                <a:effectLst/>
                <a:uLnTx/>
                <a:uFillTx/>
                <a:latin typeface="+mn-lt"/>
                <a:ea typeface="+mn-ea"/>
                <a:cs typeface="+mn-cs"/>
              </a:rPr>
              <a:t>” TRANSITION BUTTON IS 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1" i="0" u="none" strike="noStrike" kern="1200" cap="none" spc="0" normalizeH="0" baseline="0" noProof="0" dirty="0">
                <a:ln>
                  <a:noFill/>
                </a:ln>
                <a:solidFill>
                  <a:prstClr val="black"/>
                </a:solidFill>
                <a:effectLst/>
                <a:uLnTx/>
                <a:uFillTx/>
                <a:latin typeface="+mn-lt"/>
                <a:ea typeface="+mn-ea"/>
                <a:cs typeface="+mn-cs"/>
              </a:rPr>
              <a:t>DUCKIES CLIP</a:t>
            </a:r>
            <a:r>
              <a:rPr kumimoji="0" lang="en-US" sz="2000" b="0" i="0" u="none" strike="noStrike" kern="1200" cap="none" spc="0" normalizeH="0" baseline="0" noProof="0" dirty="0">
                <a:ln>
                  <a:noFill/>
                </a:ln>
                <a:solidFill>
                  <a:prstClr val="black"/>
                </a:solidFill>
                <a:effectLst/>
                <a:uLnTx/>
                <a:uFillTx/>
                <a:latin typeface="+mn-lt"/>
                <a:ea typeface="+mn-ea"/>
                <a:cs typeface="+mn-cs"/>
              </a:rPr>
              <a:t> AUTOMATICALLY TRANSITIONS TO THE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25</a:t>
            </a:fld>
            <a:endParaRPr lang="en-US"/>
          </a:p>
        </p:txBody>
      </p:sp>
    </p:spTree>
    <p:extLst>
      <p:ext uri="{BB962C8B-B14F-4D97-AF65-F5344CB8AC3E}">
        <p14:creationId xmlns:p14="http://schemas.microsoft.com/office/powerpoint/2010/main" val="296830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THE “</a:t>
            </a:r>
            <a:r>
              <a:rPr kumimoji="0" lang="en-US" sz="2000" b="1" i="0" u="none" strike="noStrike" kern="1200" cap="none" spc="0" normalizeH="0" baseline="0" noProof="0" dirty="0">
                <a:ln>
                  <a:noFill/>
                </a:ln>
                <a:solidFill>
                  <a:prstClr val="black"/>
                </a:solidFill>
                <a:effectLst/>
                <a:uLnTx/>
                <a:uFillTx/>
                <a:latin typeface="+mn-lt"/>
                <a:ea typeface="+mn-ea"/>
                <a:cs typeface="+mn-cs"/>
              </a:rPr>
              <a:t>DUCKIES</a:t>
            </a:r>
            <a:r>
              <a:rPr kumimoji="0" lang="en-US" sz="2000" b="0" i="0" u="none" strike="noStrike" kern="1200" cap="none" spc="0" normalizeH="0" baseline="0" noProof="0" dirty="0">
                <a:ln>
                  <a:noFill/>
                </a:ln>
                <a:solidFill>
                  <a:prstClr val="black"/>
                </a:solidFill>
                <a:effectLst/>
                <a:uLnTx/>
                <a:uFillTx/>
                <a:latin typeface="+mn-lt"/>
                <a:ea typeface="+mn-ea"/>
                <a:cs typeface="+mn-cs"/>
              </a:rPr>
              <a:t>” CLIP AUTOMATICALLY PLAYS IN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MEANWHILE, THE PREVIOUS-PLAYED “</a:t>
            </a:r>
            <a:r>
              <a:rPr kumimoji="0" lang="en-US" sz="2000" b="1" i="0" u="none" strike="noStrike" kern="1200" cap="none" spc="0" normalizeH="0" baseline="0" noProof="0" dirty="0">
                <a:ln>
                  <a:noFill/>
                </a:ln>
                <a:solidFill>
                  <a:prstClr val="black"/>
                </a:solidFill>
                <a:effectLst/>
                <a:uLnTx/>
                <a:uFillTx/>
                <a:latin typeface="+mn-lt"/>
                <a:ea typeface="+mn-ea"/>
                <a:cs typeface="+mn-cs"/>
              </a:rPr>
              <a:t>CLASSIC CARS</a:t>
            </a:r>
            <a:r>
              <a:rPr kumimoji="0" lang="en-US" sz="2000" b="0" i="0" u="none" strike="noStrike" kern="1200" cap="none" spc="0" normalizeH="0" baseline="0" noProof="0" dirty="0">
                <a:ln>
                  <a:noFill/>
                </a:ln>
                <a:solidFill>
                  <a:prstClr val="black"/>
                </a:solidFill>
                <a:effectLst/>
                <a:uLnTx/>
                <a:uFillTx/>
                <a:latin typeface="+mn-lt"/>
                <a:ea typeface="+mn-ea"/>
                <a:cs typeface="+mn-cs"/>
              </a:rPr>
              <a:t>” CLIP…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…APPEARS “</a:t>
            </a:r>
            <a:r>
              <a:rPr kumimoji="0" lang="en-US" sz="2000" b="1" i="0" u="none" strike="noStrike" kern="1200" cap="none" spc="0" normalizeH="0" baseline="0" noProof="0" dirty="0">
                <a:ln>
                  <a:noFill/>
                </a:ln>
                <a:solidFill>
                  <a:prstClr val="black"/>
                </a:solidFill>
                <a:effectLst/>
                <a:uLnTx/>
                <a:uFillTx/>
                <a:latin typeface="+mn-lt"/>
                <a:ea typeface="+mn-ea"/>
                <a:cs typeface="+mn-cs"/>
              </a:rPr>
              <a:t>DIMMED OUT</a:t>
            </a:r>
            <a:r>
              <a:rPr kumimoji="0" lang="en-US" sz="2000" b="0" i="0" u="none" strike="noStrike" kern="1200" cap="none" spc="0" normalizeH="0" baseline="0" noProof="0" dirty="0">
                <a:ln>
                  <a:noFill/>
                </a:ln>
                <a:solidFill>
                  <a:prstClr val="black"/>
                </a:solidFill>
                <a:effectLst/>
                <a:uLnTx/>
                <a:uFillTx/>
                <a:latin typeface="+mn-lt"/>
                <a:ea typeface="+mn-ea"/>
                <a:cs typeface="+mn-cs"/>
              </a:rPr>
              <a:t>” WITHIN “</a:t>
            </a:r>
            <a:r>
              <a:rPr kumimoji="0" lang="en-US" sz="2000" b="1" i="0" u="none" strike="noStrike" kern="1200" cap="none" spc="0" normalizeH="0" baseline="0" noProof="0" dirty="0">
                <a:ln>
                  <a:noFill/>
                </a:ln>
                <a:solidFill>
                  <a:prstClr val="black"/>
                </a:solidFill>
                <a:effectLst/>
                <a:uLnTx/>
                <a:uFillTx/>
                <a:latin typeface="+mn-lt"/>
                <a:ea typeface="+mn-ea"/>
                <a:cs typeface="+mn-cs"/>
              </a:rPr>
              <a:t>PGM HISTORY</a:t>
            </a:r>
            <a:r>
              <a:rPr kumimoji="0" lang="en-US" sz="2000" b="0" i="0" u="none" strike="noStrike" kern="1200" cap="none" spc="0" normalizeH="0" baseline="0" noProof="0" dirty="0">
                <a:ln>
                  <a:noFill/>
                </a:ln>
                <a:solidFill>
                  <a:prstClr val="black"/>
                </a:solidFill>
                <a:effectLst/>
                <a:uLnTx/>
                <a:uFillTx/>
                <a:latin typeface="+mn-lt"/>
                <a:ea typeface="+mn-ea"/>
                <a:cs typeface="+mn-cs"/>
              </a:rPr>
              <a:t>” WINDOW PANE,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UPPER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NOTICE THAT </a:t>
            </a:r>
            <a:r>
              <a:rPr kumimoji="0" lang="en-US" sz="2000" b="1" i="0" u="none" strike="noStrike" kern="1200" cap="none" spc="0" normalizeH="0" baseline="0" noProof="0" dirty="0">
                <a:ln>
                  <a:noFill/>
                </a:ln>
                <a:solidFill>
                  <a:prstClr val="black"/>
                </a:solidFill>
                <a:effectLst/>
                <a:uLnTx/>
                <a:uFillTx/>
                <a:latin typeface="+mn-lt"/>
                <a:ea typeface="+mn-ea"/>
                <a:cs typeface="+mn-cs"/>
              </a:rPr>
              <a:t>ANY </a:t>
            </a:r>
            <a:r>
              <a:rPr kumimoji="0" lang="en-US" sz="2000" b="0" i="0" u="none" strike="noStrike" kern="1200" cap="none" spc="0" normalizeH="0" baseline="0" noProof="0" dirty="0">
                <a:ln>
                  <a:noFill/>
                </a:ln>
                <a:solidFill>
                  <a:prstClr val="black"/>
                </a:solidFill>
                <a:effectLst/>
                <a:uLnTx/>
                <a:uFillTx/>
                <a:latin typeface="+mn-lt"/>
                <a:ea typeface="+mn-ea"/>
                <a:cs typeface="+mn-cs"/>
              </a:rPr>
              <a:t>MEDIA BUTTON </a:t>
            </a:r>
            <a:r>
              <a:rPr kumimoji="0" lang="en-US" sz="2000" b="1" i="0" u="none" strike="noStrike" kern="1200" cap="none" spc="0" normalizeH="0" baseline="0" noProof="0" dirty="0">
                <a:ln>
                  <a:noFill/>
                </a:ln>
                <a:solidFill>
                  <a:prstClr val="black"/>
                </a:solidFill>
                <a:effectLst/>
                <a:uLnTx/>
                <a:uFillTx/>
                <a:latin typeface="+mn-lt"/>
                <a:ea typeface="+mn-ea"/>
                <a:cs typeface="+mn-cs"/>
              </a:rPr>
              <a:t>PREVIOUSLY LOADED &amp; PLAYED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APPEARS “</a:t>
            </a:r>
            <a:r>
              <a:rPr kumimoji="0" lang="en-US" sz="2000" b="1" i="0" u="none" strike="noStrike" kern="1200" cap="none" spc="0" normalizeH="0" baseline="0" noProof="0" dirty="0">
                <a:ln>
                  <a:noFill/>
                </a:ln>
                <a:solidFill>
                  <a:prstClr val="black"/>
                </a:solidFill>
                <a:effectLst/>
                <a:uLnTx/>
                <a:uFillTx/>
                <a:latin typeface="+mn-lt"/>
                <a:ea typeface="+mn-ea"/>
                <a:cs typeface="+mn-cs"/>
              </a:rPr>
              <a:t>DIMMED-OUT</a:t>
            </a:r>
            <a:r>
              <a:rPr kumimoji="0" lang="en-US" sz="2000" b="0" i="0" u="none" strike="noStrike" kern="1200" cap="none" spc="0" normalizeH="0" baseline="0" noProof="0" dirty="0">
                <a:ln>
                  <a:noFill/>
                </a:ln>
                <a:solidFill>
                  <a:prstClr val="black"/>
                </a:solidFill>
                <a:effectLst/>
                <a:uLnTx/>
                <a:uFillTx/>
                <a:latin typeface="+mn-lt"/>
                <a:ea typeface="+mn-ea"/>
                <a:cs typeface="+mn-cs"/>
              </a:rPr>
              <a:t>” IN CLIP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LETS OPERATORS KNOW WHICH MEDIA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HAS ALREADY BEEN PLAYED…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NEXT: THE OPERATOR </a:t>
            </a:r>
            <a:r>
              <a:rPr kumimoji="0" lang="en-US" sz="2000" b="1" i="0" u="none" strike="noStrike" kern="1200" cap="none" spc="0" normalizeH="0" baseline="0" noProof="0" dirty="0">
                <a:ln>
                  <a:noFill/>
                </a:ln>
                <a:solidFill>
                  <a:prstClr val="black"/>
                </a:solidFill>
                <a:effectLst/>
                <a:uLnTx/>
                <a:uFillTx/>
                <a:latin typeface="+mn-lt"/>
                <a:ea typeface="+mn-ea"/>
                <a:cs typeface="+mn-cs"/>
              </a:rPr>
              <a:t>CLICKS </a:t>
            </a:r>
            <a:r>
              <a:rPr kumimoji="0" lang="en-US" sz="2000" b="0" i="0" u="none" strike="noStrike" kern="1200" cap="none" spc="0" normalizeH="0" baseline="0" noProof="0" dirty="0">
                <a:ln>
                  <a:noFill/>
                </a:ln>
                <a:solidFill>
                  <a:prstClr val="black"/>
                </a:solidFill>
                <a:effectLst/>
                <a:uLnTx/>
                <a:uFillTx/>
                <a:latin typeface="+mn-lt"/>
                <a:ea typeface="+mn-ea"/>
                <a:cs typeface="+mn-cs"/>
              </a:rPr>
              <a:t>A PURPLE </a:t>
            </a:r>
            <a:r>
              <a:rPr kumimoji="0" lang="en-US" sz="2000" b="1" i="0" u="none" strike="noStrike" kern="1200" cap="none" spc="0" normalizeH="0" baseline="0" noProof="0" dirty="0">
                <a:ln>
                  <a:noFill/>
                </a:ln>
                <a:solidFill>
                  <a:prstClr val="black"/>
                </a:solidFill>
                <a:effectLst/>
                <a:uLnTx/>
                <a:uFillTx/>
                <a:latin typeface="+mn-lt"/>
                <a:ea typeface="+mn-ea"/>
                <a:cs typeface="+mn-cs"/>
              </a:rPr>
              <a:t>PLAYLIST</a:t>
            </a:r>
            <a:r>
              <a:rPr kumimoji="0" lang="en-US" sz="2000" b="0" i="0" u="none" strike="noStrike" kern="1200" cap="none" spc="0" normalizeH="0" baseline="0" noProof="0" dirty="0">
                <a:ln>
                  <a:noFill/>
                </a:ln>
                <a:solidFill>
                  <a:prstClr val="black"/>
                </a:solidFill>
                <a:effectLst/>
                <a:uLnTx/>
                <a:uFillTx/>
                <a:latin typeface="+mn-lt"/>
                <a:ea typeface="+mn-ea"/>
                <a:cs typeface="+mn-cs"/>
              </a:rPr>
              <a:t> MEDIA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FBFEC157-01FF-9443-B2A6-F13FAEDD59C2}" type="slidenum">
              <a:rPr lang="en-US" smtClean="0"/>
              <a:t>26</a:t>
            </a:fld>
            <a:endParaRPr lang="en-US"/>
          </a:p>
        </p:txBody>
      </p:sp>
    </p:spTree>
    <p:extLst>
      <p:ext uri="{BB962C8B-B14F-4D97-AF65-F5344CB8AC3E}">
        <p14:creationId xmlns:p14="http://schemas.microsoft.com/office/powerpoint/2010/main" val="3001882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…WHICH LOADS THAT </a:t>
            </a:r>
            <a:r>
              <a:rPr kumimoji="0" lang="en-US" sz="2000" b="1" i="0" u="none" strike="noStrike" kern="1200" cap="none" spc="0" normalizeH="0" baseline="0" noProof="0" dirty="0">
                <a:ln>
                  <a:noFill/>
                </a:ln>
                <a:solidFill>
                  <a:prstClr val="black"/>
                </a:solidFill>
                <a:effectLst/>
                <a:uLnTx/>
                <a:uFillTx/>
                <a:latin typeface="+mn-lt"/>
                <a:ea typeface="+mn-ea"/>
                <a:cs typeface="+mn-cs"/>
              </a:rPr>
              <a:t>PLAYLIST </a:t>
            </a:r>
            <a:r>
              <a:rPr kumimoji="0" lang="en-US" sz="2000" b="0" i="0" u="none" strike="noStrike" kern="1200" cap="none" spc="0" normalizeH="0" baseline="0" noProof="0" dirty="0">
                <a:ln>
                  <a:noFill/>
                </a:ln>
                <a:solidFill>
                  <a:prstClr val="black"/>
                </a:solidFill>
                <a:effectLst/>
                <a:uLnTx/>
                <a:uFillTx/>
                <a:latin typeface="+mn-lt"/>
                <a:ea typeface="+mn-ea"/>
                <a:cs typeface="+mn-cs"/>
              </a:rPr>
              <a:t>INTO </a:t>
            </a:r>
            <a:r>
              <a:rPr kumimoji="0" lang="en-US" sz="2000" b="1" i="0" u="none" strike="noStrike" kern="1200" cap="none" spc="0" normalizeH="0" baseline="0" noProof="0" dirty="0">
                <a:ln>
                  <a:noFill/>
                </a:ln>
                <a:solidFill>
                  <a:prstClr val="black"/>
                </a:solidFill>
                <a:effectLst/>
                <a:uLnTx/>
                <a:uFillTx/>
                <a:latin typeface="+mn-lt"/>
                <a:ea typeface="+mn-ea"/>
                <a:cs typeface="+mn-cs"/>
              </a:rPr>
              <a:t>PVW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NOTICE THE </a:t>
            </a:r>
            <a:r>
              <a:rPr kumimoji="0" lang="en-US" sz="2000" b="1" i="0" u="none" strike="noStrike" kern="1200" cap="none" spc="0" normalizeH="0" baseline="0" noProof="0" dirty="0">
                <a:ln>
                  <a:noFill/>
                </a:ln>
                <a:solidFill>
                  <a:prstClr val="black"/>
                </a:solidFill>
                <a:effectLst/>
                <a:uLnTx/>
                <a:uFillTx/>
                <a:latin typeface="+mn-lt"/>
                <a:ea typeface="+mn-ea"/>
                <a:cs typeface="+mn-cs"/>
              </a:rPr>
              <a:t>FIRST FIVE ITEMS </a:t>
            </a:r>
            <a:r>
              <a:rPr kumimoji="0" lang="en-US" sz="2000" b="0" i="0" u="none" strike="noStrike" kern="1200" cap="none" spc="0" normalizeH="0" baseline="0" noProof="0" dirty="0">
                <a:ln>
                  <a:noFill/>
                </a:ln>
                <a:solidFill>
                  <a:prstClr val="black"/>
                </a:solidFill>
                <a:effectLst/>
                <a:uLnTx/>
                <a:uFillTx/>
                <a:latin typeface="+mn-lt"/>
                <a:ea typeface="+mn-ea"/>
                <a:cs typeface="+mn-cs"/>
              </a:rPr>
              <a:t>FOR </a:t>
            </a:r>
            <a:r>
              <a:rPr kumimoji="0" lang="en-US" sz="2000" b="1" i="0" u="none" strike="noStrike" kern="1200" cap="none" spc="0" normalizeH="0" baseline="0" noProof="0" dirty="0">
                <a:ln>
                  <a:noFill/>
                </a:ln>
                <a:solidFill>
                  <a:prstClr val="black"/>
                </a:solidFill>
                <a:effectLst/>
                <a:uLnTx/>
                <a:uFillTx/>
                <a:latin typeface="+mn-lt"/>
                <a:ea typeface="+mn-ea"/>
                <a:cs typeface="+mn-cs"/>
              </a:rPr>
              <a:t>PLAYLIST </a:t>
            </a:r>
            <a:r>
              <a:rPr kumimoji="0" lang="en-US" sz="2000" b="0" i="0" u="none" strike="noStrike" kern="1200" cap="none" spc="0" normalizeH="0" baseline="0" noProof="0" dirty="0">
                <a:ln>
                  <a:noFill/>
                </a:ln>
                <a:solidFill>
                  <a:prstClr val="black"/>
                </a:solidFill>
                <a:effectLst/>
                <a:uLnTx/>
                <a:uFillTx/>
                <a:latin typeface="+mn-lt"/>
                <a:ea typeface="+mn-ea"/>
                <a:cs typeface="+mn-cs"/>
              </a:rPr>
              <a:t>ARE VISIBLE IN UPPER RIGHT </a:t>
            </a:r>
            <a:r>
              <a:rPr kumimoji="0" lang="en-US" sz="2000" b="1" i="0" u="none" strike="noStrike" kern="1200" cap="none" spc="0" normalizeH="0" baseline="0" noProof="0" dirty="0">
                <a:ln>
                  <a:noFill/>
                </a:ln>
                <a:solidFill>
                  <a:prstClr val="black"/>
                </a:solidFill>
                <a:effectLst/>
                <a:uLnTx/>
                <a:uFillTx/>
                <a:latin typeface="+mn-lt"/>
                <a:ea typeface="+mn-ea"/>
                <a:cs typeface="+mn-cs"/>
              </a:rPr>
              <a:t>WINDOW PANE</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WHEN THE “</a:t>
            </a:r>
            <a:r>
              <a:rPr kumimoji="0" lang="en-US" sz="2000" b="1" i="0" u="none" strike="noStrike" kern="1200" cap="none" spc="0" normalizeH="0" baseline="0" noProof="0" dirty="0">
                <a:ln>
                  <a:noFill/>
                </a:ln>
                <a:solidFill>
                  <a:prstClr val="black"/>
                </a:solidFill>
                <a:effectLst/>
                <a:uLnTx/>
                <a:uFillTx/>
                <a:latin typeface="+mn-lt"/>
                <a:ea typeface="+mn-ea"/>
                <a:cs typeface="+mn-cs"/>
              </a:rPr>
              <a:t>DUCKIES</a:t>
            </a:r>
            <a:r>
              <a:rPr kumimoji="0" lang="en-US" sz="2000" b="0" i="0" u="none" strike="noStrike" kern="1200" cap="none" spc="0" normalizeH="0" baseline="0" noProof="0" dirty="0">
                <a:ln>
                  <a:noFill/>
                </a:ln>
                <a:solidFill>
                  <a:prstClr val="black"/>
                </a:solidFill>
                <a:effectLst/>
                <a:uLnTx/>
                <a:uFillTx/>
                <a:latin typeface="+mn-lt"/>
                <a:ea typeface="+mn-ea"/>
                <a:cs typeface="+mn-cs"/>
              </a:rPr>
              <a:t>” CLIP FINISHES PLAYING IN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27</a:t>
            </a:fld>
            <a:endParaRPr lang="en-US"/>
          </a:p>
        </p:txBody>
      </p:sp>
    </p:spTree>
    <p:extLst>
      <p:ext uri="{BB962C8B-B14F-4D97-AF65-F5344CB8AC3E}">
        <p14:creationId xmlns:p14="http://schemas.microsoft.com/office/powerpoint/2010/main" val="3720057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PLAYLIST CUED IN </a:t>
            </a:r>
            <a:r>
              <a:rPr kumimoji="0" lang="en-US" sz="2000" b="1" i="0" u="none" strike="noStrike" kern="1200" cap="none" spc="0" normalizeH="0" baseline="0" noProof="0" dirty="0">
                <a:ln>
                  <a:noFill/>
                </a:ln>
                <a:solidFill>
                  <a:prstClr val="black"/>
                </a:solidFill>
                <a:effectLst/>
                <a:uLnTx/>
                <a:uFillTx/>
                <a:latin typeface="+mn-lt"/>
                <a:ea typeface="+mn-ea"/>
                <a:cs typeface="+mn-cs"/>
              </a:rPr>
              <a:t>PVW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AUTOMATICALLY TRANSITIONS TO </a:t>
            </a:r>
            <a:r>
              <a:rPr kumimoji="0" lang="en-US" sz="2000" b="1" i="0" u="none" strike="noStrike" kern="1200" cap="none" spc="0" normalizeH="0" baseline="0" noProof="0" dirty="0">
                <a:ln>
                  <a:noFill/>
                </a:ln>
                <a:solidFill>
                  <a:prstClr val="black"/>
                </a:solidFill>
                <a:effectLst/>
                <a:uLnTx/>
                <a:uFillTx/>
                <a:latin typeface="+mn-lt"/>
                <a:ea typeface="+mn-ea"/>
                <a:cs typeface="+mn-cs"/>
              </a:rPr>
              <a:t>PGM</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THE </a:t>
            </a:r>
            <a:r>
              <a:rPr kumimoji="0" lang="en-US" sz="2000" b="1" i="0" u="none" strike="noStrike" kern="1200" cap="none" spc="0" normalizeH="0" baseline="0" noProof="0" dirty="0">
                <a:ln>
                  <a:noFill/>
                </a:ln>
                <a:solidFill>
                  <a:prstClr val="black"/>
                </a:solidFill>
                <a:effectLst/>
                <a:uLnTx/>
                <a:uFillTx/>
                <a:latin typeface="+mn-lt"/>
                <a:ea typeface="+mn-ea"/>
                <a:cs typeface="+mn-cs"/>
              </a:rPr>
              <a:t>NEXT ITEM </a:t>
            </a:r>
            <a:r>
              <a:rPr kumimoji="0" lang="en-US" sz="2000" b="0" i="0" u="none" strike="noStrike" kern="1200" cap="none" spc="0" normalizeH="0" baseline="0" noProof="0" dirty="0">
                <a:ln>
                  <a:noFill/>
                </a:ln>
                <a:solidFill>
                  <a:prstClr val="black"/>
                </a:solidFill>
                <a:effectLst/>
                <a:uLnTx/>
                <a:uFillTx/>
                <a:latin typeface="+mn-lt"/>
                <a:ea typeface="+mn-ea"/>
                <a:cs typeface="+mn-cs"/>
              </a:rPr>
              <a:t>IN PLAYLIST </a:t>
            </a:r>
            <a:r>
              <a:rPr kumimoji="0" lang="en-US" sz="2000" b="1" i="0" u="none" strike="noStrike" kern="1200" cap="none" spc="0" normalizeH="0" baseline="0" noProof="0" dirty="0">
                <a:ln>
                  <a:noFill/>
                </a:ln>
                <a:solidFill>
                  <a:prstClr val="black"/>
                </a:solidFill>
                <a:effectLst/>
                <a:uLnTx/>
                <a:uFillTx/>
                <a:latin typeface="+mn-lt"/>
                <a:ea typeface="+mn-ea"/>
                <a:cs typeface="+mn-cs"/>
              </a:rPr>
              <a:t>CUED UP </a:t>
            </a:r>
            <a:r>
              <a:rPr kumimoji="0" lang="en-US" sz="2000" b="0" i="0" u="none" strike="noStrike" kern="1200" cap="none" spc="0" normalizeH="0" baseline="0" noProof="0" dirty="0">
                <a:ln>
                  <a:noFill/>
                </a:ln>
                <a:solidFill>
                  <a:prstClr val="black"/>
                </a:solidFill>
                <a:effectLst/>
                <a:uLnTx/>
                <a:uFillTx/>
                <a:latin typeface="+mn-lt"/>
                <a:ea typeface="+mn-ea"/>
                <a:cs typeface="+mn-cs"/>
              </a:rPr>
              <a:t>IN </a:t>
            </a:r>
            <a:r>
              <a:rPr kumimoji="0" lang="en-US" sz="2000" b="1" i="0" u="none" strike="noStrike" kern="1200" cap="none" spc="0" normalizeH="0" baseline="0" noProof="0" dirty="0">
                <a:ln>
                  <a:noFill/>
                </a:ln>
                <a:solidFill>
                  <a:prstClr val="black"/>
                </a:solidFill>
                <a:effectLst/>
                <a:uLnTx/>
                <a:uFillTx/>
                <a:latin typeface="+mn-lt"/>
                <a:ea typeface="+mn-ea"/>
                <a:cs typeface="+mn-cs"/>
              </a:rPr>
              <a:t>PVW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WITH KIVA, OPERATIONS COULDN’T BE SIMPLER!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28</a:t>
            </a:fld>
            <a:endParaRPr lang="en-US"/>
          </a:p>
        </p:txBody>
      </p:sp>
    </p:spTree>
    <p:extLst>
      <p:ext uri="{BB962C8B-B14F-4D97-AF65-F5344CB8AC3E}">
        <p14:creationId xmlns:p14="http://schemas.microsoft.com/office/powerpoint/2010/main" val="1593126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LET’S NOW TURN OUR ATTENTION TO </a:t>
            </a:r>
            <a:r>
              <a:rPr kumimoji="0" lang="en-US" sz="2000" b="1" i="0" u="none" strike="noStrike" kern="1200" cap="none" spc="0" normalizeH="0" baseline="0" noProof="0" dirty="0">
                <a:ln>
                  <a:noFill/>
                </a:ln>
                <a:solidFill>
                  <a:prstClr val="black"/>
                </a:solidFill>
                <a:effectLst/>
                <a:uLnTx/>
                <a:uFillTx/>
                <a:latin typeface="+mn-lt"/>
                <a:ea typeface="+mn-ea"/>
                <a:cs typeface="+mn-cs"/>
              </a:rPr>
              <a:t>KIVA HARDWARE</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1" i="0" u="none" strike="noStrike" kern="1200" cap="none" spc="0" normalizeH="0" baseline="0" noProof="0" dirty="0">
                <a:ln>
                  <a:noFill/>
                </a:ln>
                <a:solidFill>
                  <a:prstClr val="black"/>
                </a:solidFill>
                <a:effectLst/>
                <a:uLnTx/>
                <a:uFillTx/>
                <a:latin typeface="+mn-lt"/>
                <a:ea typeface="+mn-ea"/>
                <a:cs typeface="+mn-cs"/>
              </a:rPr>
              <a:t>CHANNELS</a:t>
            </a:r>
            <a:r>
              <a:rPr kumimoji="0" lang="en-US" sz="2000" b="0" i="0" u="none" strike="noStrike" kern="1200" cap="none" spc="0" normalizeH="0" baseline="0" noProof="0" dirty="0">
                <a:ln>
                  <a:noFill/>
                </a:ln>
                <a:solidFill>
                  <a:prstClr val="black"/>
                </a:solidFill>
                <a:effectLst/>
                <a:uLnTx/>
                <a:uFillTx/>
                <a:latin typeface="+mn-lt"/>
                <a:ea typeface="+mn-ea"/>
                <a:cs typeface="+mn-cs"/>
              </a:rPr>
              <a:t>” ARE </a:t>
            </a:r>
            <a:r>
              <a:rPr kumimoji="0" lang="en-US" sz="2000" b="0" i="0" u="sng" strike="noStrike" kern="1200" cap="none" spc="0" normalizeH="0" baseline="0" noProof="0" dirty="0">
                <a:ln>
                  <a:noFill/>
                </a:ln>
                <a:solidFill>
                  <a:prstClr val="black"/>
                </a:solidFill>
                <a:effectLst/>
                <a:uLnTx/>
                <a:uFillTx/>
                <a:latin typeface="+mn-lt"/>
                <a:ea typeface="+mn-ea"/>
                <a:cs typeface="+mn-cs"/>
              </a:rPr>
              <a:t>QUITE DIFFERENT</a:t>
            </a:r>
            <a:r>
              <a:rPr kumimoji="0" lang="en-US" sz="2000" b="0" i="0" u="none" strike="noStrike" kern="1200" cap="none" spc="0" normalizeH="0" baseline="0" noProof="0" dirty="0">
                <a:ln>
                  <a:noFill/>
                </a:ln>
                <a:solidFill>
                  <a:prstClr val="black"/>
                </a:solidFill>
                <a:effectLst/>
                <a:uLnTx/>
                <a:uFillTx/>
                <a:latin typeface="+mn-lt"/>
                <a:ea typeface="+mn-ea"/>
                <a:cs typeface="+mn-cs"/>
              </a:rPr>
              <a:t>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PREVIOUS MODELS </a:t>
            </a:r>
            <a:r>
              <a:rPr kumimoji="0" lang="en-US" sz="2000" b="0" i="0" u="none" strike="noStrike" kern="1200" cap="none" spc="0" normalizeH="0" baseline="0" noProof="0" dirty="0">
                <a:ln>
                  <a:noFill/>
                </a:ln>
                <a:solidFill>
                  <a:prstClr val="black"/>
                </a:solidFill>
                <a:effectLst/>
                <a:uLnTx/>
                <a:uFillTx/>
                <a:latin typeface="+mn-lt"/>
                <a:ea typeface="+mn-ea"/>
                <a:cs typeface="+mn-cs"/>
              </a:rPr>
              <a:t>OF ABEKAS VIDEO SERVERS…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WITH KIVA</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 </a:t>
            </a:r>
            <a:r>
              <a:rPr kumimoji="0" lang="en-US" sz="2000" b="1" i="0" u="none" strike="noStrike" kern="1200" cap="none" spc="0" normalizeH="0" baseline="0" noProof="0" dirty="0">
                <a:ln>
                  <a:noFill/>
                </a:ln>
                <a:solidFill>
                  <a:prstClr val="black"/>
                </a:solidFill>
                <a:effectLst/>
                <a:uLnTx/>
                <a:uFillTx/>
                <a:latin typeface="+mn-lt"/>
                <a:ea typeface="+mn-ea"/>
                <a:cs typeface="+mn-cs"/>
              </a:rPr>
              <a:t>SINGLE CHANNEL </a:t>
            </a:r>
            <a:r>
              <a:rPr kumimoji="0" lang="en-US" sz="2000" b="0" i="0" u="none" strike="noStrike" kern="1200" cap="none" spc="0" normalizeH="0" baseline="0" noProof="0" dirty="0">
                <a:ln>
                  <a:noFill/>
                </a:ln>
                <a:solidFill>
                  <a:prstClr val="black"/>
                </a:solidFill>
                <a:effectLst/>
                <a:uLnTx/>
                <a:uFillTx/>
                <a:latin typeface="+mn-lt"/>
                <a:ea typeface="+mn-ea"/>
                <a:cs typeface="+mn-cs"/>
              </a:rPr>
              <a:t>FEATURES A </a:t>
            </a:r>
            <a:r>
              <a:rPr kumimoji="0" lang="en-US" sz="2000" b="1" i="0" u="none" strike="noStrike" kern="1200" cap="none" spc="0" normalizeH="0" baseline="0" noProof="0" dirty="0">
                <a:ln>
                  <a:noFill/>
                </a:ln>
                <a:solidFill>
                  <a:prstClr val="black"/>
                </a:solidFill>
                <a:effectLst/>
                <a:uLnTx/>
                <a:uFillTx/>
                <a:latin typeface="+mn-lt"/>
                <a:ea typeface="+mn-ea"/>
                <a:cs typeface="+mn-cs"/>
              </a:rPr>
              <a:t>SINGLE VIDEO INPUT</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THIS </a:t>
            </a:r>
            <a:r>
              <a:rPr kumimoji="0" lang="en-US" sz="2000" b="1" i="0" u="none" strike="noStrike" kern="1200" cap="none" spc="0" normalizeH="0" baseline="0" noProof="0" dirty="0">
                <a:ln>
                  <a:noFill/>
                </a:ln>
                <a:solidFill>
                  <a:prstClr val="black"/>
                </a:solidFill>
                <a:effectLst/>
                <a:uLnTx/>
                <a:uFillTx/>
                <a:latin typeface="+mn-lt"/>
                <a:ea typeface="+mn-ea"/>
                <a:cs typeface="+mn-cs"/>
              </a:rPr>
              <a:t>SAME </a:t>
            </a:r>
            <a:r>
              <a:rPr kumimoji="0" lang="en-US" sz="2000" b="0" i="0" u="none" strike="noStrike" kern="1200" cap="none" spc="0" normalizeH="0" baseline="0" noProof="0" dirty="0">
                <a:ln>
                  <a:noFill/>
                </a:ln>
                <a:solidFill>
                  <a:prstClr val="black"/>
                </a:solidFill>
                <a:effectLst/>
                <a:uLnTx/>
                <a:uFillTx/>
                <a:latin typeface="+mn-lt"/>
                <a:ea typeface="+mn-ea"/>
                <a:cs typeface="+mn-cs"/>
              </a:rPr>
              <a:t>CHANNEL FEATURES </a:t>
            </a:r>
            <a:r>
              <a:rPr kumimoji="0" lang="en-US" sz="2000" b="0" i="0" u="sng" strike="noStrike" kern="1200" cap="none" spc="0" normalizeH="0" baseline="0" noProof="0" dirty="0">
                <a:ln>
                  <a:noFill/>
                </a:ln>
                <a:solidFill>
                  <a:prstClr val="black"/>
                </a:solidFill>
                <a:effectLst/>
                <a:uLnTx/>
                <a:uFillTx/>
                <a:latin typeface="+mn-lt"/>
                <a:ea typeface="+mn-ea"/>
                <a:cs typeface="+mn-cs"/>
              </a:rPr>
              <a:t>BOTH</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 </a:t>
            </a:r>
            <a:r>
              <a:rPr kumimoji="0" lang="en-US" sz="2000" b="1" i="0" u="none" strike="noStrike" kern="1200" cap="none" spc="0" normalizeH="0" baseline="0" noProof="0" dirty="0">
                <a:ln>
                  <a:noFill/>
                </a:ln>
                <a:solidFill>
                  <a:prstClr val="black"/>
                </a:solidFill>
                <a:effectLst/>
                <a:uLnTx/>
                <a:uFillTx/>
                <a:latin typeface="+mn-lt"/>
                <a:ea typeface="+mn-ea"/>
                <a:cs typeface="+mn-cs"/>
              </a:rPr>
              <a:t>PVW </a:t>
            </a:r>
            <a:r>
              <a:rPr kumimoji="0" lang="en-US" sz="2000" b="0" i="0" u="sng" strike="noStrike" kern="1200" cap="none" spc="0" normalizeH="0" baseline="0" noProof="0" dirty="0">
                <a:ln>
                  <a:noFill/>
                </a:ln>
                <a:solidFill>
                  <a:prstClr val="black"/>
                </a:solidFill>
                <a:effectLst/>
                <a:uLnTx/>
                <a:uFillTx/>
                <a:latin typeface="+mn-lt"/>
                <a:ea typeface="+mn-ea"/>
                <a:cs typeface="+mn-cs"/>
              </a:rPr>
              <a:t>AND</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PGM</a:t>
            </a:r>
            <a:r>
              <a:rPr kumimoji="0" lang="en-US" sz="2000" b="0" i="0" u="none" strike="noStrike" kern="1200" cap="none" spc="0" normalizeH="0" baseline="0" noProof="0" dirty="0">
                <a:ln>
                  <a:noFill/>
                </a:ln>
                <a:solidFill>
                  <a:prstClr val="black"/>
                </a:solidFill>
                <a:effectLst/>
                <a:uLnTx/>
                <a:uFillTx/>
                <a:latin typeface="+mn-lt"/>
                <a:ea typeface="+mn-ea"/>
                <a:cs typeface="+mn-cs"/>
              </a:rPr>
              <a:t> PLAYER OUTPUT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a:t>
            </a:r>
            <a:r>
              <a:rPr kumimoji="0" lang="en-US" sz="2000" b="1" i="0" u="none" strike="noStrike" kern="1200" cap="none" spc="0" normalizeH="0" baseline="0" noProof="0" dirty="0">
                <a:ln>
                  <a:noFill/>
                </a:ln>
                <a:solidFill>
                  <a:prstClr val="black"/>
                </a:solidFill>
                <a:effectLst/>
                <a:uLnTx/>
                <a:uFillTx/>
                <a:latin typeface="+mn-lt"/>
                <a:ea typeface="+mn-ea"/>
                <a:cs typeface="+mn-cs"/>
              </a:rPr>
              <a:t>SINGLE CHANNEL </a:t>
            </a:r>
            <a:r>
              <a:rPr kumimoji="0" lang="en-US" sz="2000" b="0" i="0" u="none" strike="noStrike" kern="1200" cap="none" spc="0" normalizeH="0" baseline="0" noProof="0" dirty="0">
                <a:ln>
                  <a:noFill/>
                </a:ln>
                <a:solidFill>
                  <a:prstClr val="black"/>
                </a:solidFill>
                <a:effectLst/>
                <a:uLnTx/>
                <a:uFillTx/>
                <a:latin typeface="+mn-lt"/>
                <a:ea typeface="+mn-ea"/>
                <a:cs typeface="+mn-cs"/>
              </a:rPr>
              <a:t>IS CAPABLE OF “CROSS-FADE”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DISSOLVE AND WIPE TRANSITIONS </a:t>
            </a:r>
            <a:r>
              <a:rPr kumimoji="0" lang="en-US" sz="2000" b="1" i="0" u="none" strike="noStrike" kern="1200" cap="none" spc="0" normalizeH="0" baseline="0" noProof="0" dirty="0">
                <a:ln>
                  <a:noFill/>
                </a:ln>
                <a:solidFill>
                  <a:prstClr val="black"/>
                </a:solidFill>
                <a:effectLst/>
                <a:uLnTx/>
                <a:uFillTx/>
                <a:latin typeface="+mn-lt"/>
                <a:ea typeface="+mn-ea"/>
                <a:cs typeface="+mn-cs"/>
              </a:rPr>
              <a:t>BETWEEN PVW &amp; PGM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THIS </a:t>
            </a:r>
            <a:r>
              <a:rPr kumimoji="0" lang="en-US" sz="2000" b="0" i="1" u="sng" strike="noStrike" kern="1200" cap="none" spc="0" normalizeH="0" baseline="0" noProof="0" dirty="0">
                <a:ln>
                  <a:noFill/>
                </a:ln>
                <a:solidFill>
                  <a:prstClr val="black"/>
                </a:solidFill>
                <a:effectLst/>
                <a:uLnTx/>
                <a:uFillTx/>
                <a:latin typeface="+mn-lt"/>
                <a:ea typeface="+mn-ea"/>
                <a:cs typeface="+mn-cs"/>
              </a:rPr>
              <a:t>SAME</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SINGLE CHANNEL</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1" u="sng" strike="noStrike" kern="1200" cap="none" spc="0" normalizeH="0" baseline="0" noProof="0" dirty="0">
                <a:ln>
                  <a:noFill/>
                </a:ln>
                <a:solidFill>
                  <a:prstClr val="black"/>
                </a:solidFill>
                <a:effectLst/>
                <a:uLnTx/>
                <a:uFillTx/>
                <a:latin typeface="+mn-lt"/>
                <a:ea typeface="+mn-ea"/>
                <a:cs typeface="+mn-cs"/>
              </a:rPr>
              <a:t>ALSO</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FEATURES A </a:t>
            </a:r>
            <a:r>
              <a:rPr kumimoji="0" lang="en-US" sz="2000" b="1" i="0" u="none" strike="noStrike" kern="1200" cap="none" spc="0" normalizeH="0" baseline="0" noProof="0" dirty="0">
                <a:ln>
                  <a:noFill/>
                </a:ln>
                <a:solidFill>
                  <a:prstClr val="black"/>
                </a:solidFill>
                <a:effectLst/>
                <a:uLnTx/>
                <a:uFillTx/>
                <a:latin typeface="+mn-lt"/>
                <a:ea typeface="+mn-ea"/>
                <a:cs typeface="+mn-cs"/>
              </a:rPr>
              <a:t>KEY </a:t>
            </a:r>
            <a:r>
              <a:rPr kumimoji="0" lang="en-US" sz="2000" b="0" i="0" u="none" strike="noStrike" kern="1200" cap="none" spc="0" normalizeH="0" baseline="0" noProof="0" dirty="0">
                <a:ln>
                  <a:noFill/>
                </a:ln>
                <a:solidFill>
                  <a:prstClr val="black"/>
                </a:solidFill>
                <a:effectLst/>
                <a:uLnTx/>
                <a:uFillTx/>
                <a:latin typeface="+mn-lt"/>
                <a:ea typeface="+mn-ea"/>
                <a:cs typeface="+mn-cs"/>
              </a:rPr>
              <a:t>OUTPUT ON THE </a:t>
            </a:r>
            <a:r>
              <a:rPr kumimoji="0" lang="en-US" sz="2000" b="1" i="0" u="none" strike="noStrike" kern="1200" cap="none" spc="0" normalizeH="0" baseline="0" noProof="0" dirty="0">
                <a:ln>
                  <a:noFill/>
                </a:ln>
                <a:solidFill>
                  <a:prstClr val="black"/>
                </a:solidFill>
                <a:effectLst/>
                <a:uLnTx/>
                <a:uFillTx/>
                <a:latin typeface="+mn-lt"/>
                <a:ea typeface="+mn-ea"/>
                <a:cs typeface="+mn-cs"/>
              </a:rPr>
              <a:t>PGM VIDEO </a:t>
            </a:r>
            <a:r>
              <a:rPr kumimoji="0" lang="en-US" sz="2000" b="0" i="0" u="none" strike="noStrike" kern="1200" cap="none" spc="0" normalizeH="0" baseline="0" noProof="0" dirty="0">
                <a:ln>
                  <a:noFill/>
                </a:ln>
                <a:solidFill>
                  <a:prstClr val="black"/>
                </a:solidFill>
                <a:effectLst/>
                <a:uLnTx/>
                <a:uFillTx/>
                <a:latin typeface="+mn-lt"/>
                <a:ea typeface="+mn-ea"/>
                <a:cs typeface="+mn-cs"/>
              </a:rPr>
              <a:t>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…THEREFORE, </a:t>
            </a:r>
            <a:r>
              <a:rPr kumimoji="0" lang="en-US" sz="2000" b="1" i="0" u="none" strike="noStrike" kern="1200" cap="none" spc="0" normalizeH="0" baseline="0" noProof="0" dirty="0">
                <a:ln>
                  <a:noFill/>
                </a:ln>
                <a:solidFill>
                  <a:prstClr val="black"/>
                </a:solidFill>
                <a:effectLst/>
                <a:uLnTx/>
                <a:uFillTx/>
                <a:latin typeface="+mn-lt"/>
                <a:ea typeface="+mn-ea"/>
                <a:cs typeface="+mn-cs"/>
              </a:rPr>
              <a:t>MATTE &amp; FILL </a:t>
            </a:r>
            <a:r>
              <a:rPr kumimoji="0" lang="en-US" sz="2000" b="0" i="0" u="none" strike="noStrike" kern="1200" cap="none" spc="0" normalizeH="0" baseline="0" noProof="0" dirty="0">
                <a:ln>
                  <a:noFill/>
                </a:ln>
                <a:solidFill>
                  <a:prstClr val="black"/>
                </a:solidFill>
                <a:effectLst/>
                <a:uLnTx/>
                <a:uFillTx/>
                <a:latin typeface="+mn-lt"/>
                <a:ea typeface="+mn-ea"/>
                <a:cs typeface="+mn-cs"/>
              </a:rPr>
              <a:t>CONTENT CAN PLAY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“SWITCHER KEYERS” LOCATED DOWNSTREAM FROM </a:t>
            </a:r>
            <a:r>
              <a:rPr kumimoji="0" lang="en-US" sz="2000" b="1" i="0" u="none" strike="noStrike" kern="1200" cap="none" spc="0" normalizeH="0" baseline="0" noProof="0" dirty="0">
                <a:ln>
                  <a:noFill/>
                </a:ln>
                <a:solidFill>
                  <a:prstClr val="black"/>
                </a:solidFill>
                <a:effectLst/>
                <a:uLnTx/>
                <a:uFillTx/>
                <a:latin typeface="+mn-lt"/>
                <a:ea typeface="+mn-ea"/>
                <a:cs typeface="+mn-cs"/>
              </a:rPr>
              <a:t>KIVA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endParaRPr kumimoji="0" lang="en-US" sz="20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FBFEC157-01FF-9443-B2A6-F13FAEDD59C2}" type="slidenum">
              <a:rPr lang="en-US" smtClean="0"/>
              <a:t>29</a:t>
            </a:fld>
            <a:endParaRPr lang="en-US"/>
          </a:p>
        </p:txBody>
      </p:sp>
    </p:spTree>
    <p:extLst>
      <p:ext uri="{BB962C8B-B14F-4D97-AF65-F5344CB8AC3E}">
        <p14:creationId xmlns:p14="http://schemas.microsoft.com/office/powerpoint/2010/main" val="160458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THIS UPGRADE IS A COMPLETELY </a:t>
            </a:r>
            <a:r>
              <a:rPr lang="en-US" sz="2000" b="1" u="sng" dirty="0"/>
              <a:t>NEW</a:t>
            </a:r>
            <a:r>
              <a:rPr lang="en-US" sz="2000" b="1" dirty="0"/>
              <a:t> HARDWARE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…WHICH FORMS </a:t>
            </a:r>
            <a:r>
              <a:rPr lang="en-US" sz="2000" b="1" dirty="0"/>
              <a:t>THE FOUNDATION </a:t>
            </a:r>
            <a:r>
              <a:rPr lang="en-US" sz="2000" dirty="0"/>
              <a:t>FOR </a:t>
            </a:r>
            <a:r>
              <a:rPr lang="en-US" sz="2000" u="sng" dirty="0"/>
              <a:t>ALL</a:t>
            </a:r>
            <a:r>
              <a:rPr lang="en-US" sz="2000" dirty="0"/>
              <a:t> </a:t>
            </a:r>
            <a:r>
              <a:rPr lang="en-US" sz="2000" b="1" dirty="0"/>
              <a:t>FUTURE VIDEO SERVER </a:t>
            </a:r>
            <a:r>
              <a:rPr lang="en-US" sz="2000" dirty="0"/>
              <a:t>PRODUCTS AT 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INITIALLY</a:t>
            </a:r>
            <a:r>
              <a:rPr lang="en-US" sz="2000" dirty="0"/>
              <a:t>: OPERATIONS WILL BE </a:t>
            </a:r>
            <a:r>
              <a:rPr lang="en-US" sz="2000" u="sng" dirty="0"/>
              <a:t>IDENTICAL</a:t>
            </a:r>
            <a:r>
              <a:rPr lang="en-US" sz="2000" dirty="0"/>
              <a:t> TO </a:t>
            </a:r>
            <a:r>
              <a:rPr lang="en-US" sz="2000" b="1" i="1" dirty="0"/>
              <a:t>CURRENT</a:t>
            </a:r>
            <a:r>
              <a:rPr lang="en-US" sz="2000" i="1" dirty="0"/>
              <a:t> </a:t>
            </a:r>
            <a:r>
              <a:rPr lang="en-US" sz="2000" dirty="0"/>
              <a:t>AIRCLEANER…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FF0000"/>
                </a:solidFill>
              </a:rPr>
              <a:t>BUT </a:t>
            </a:r>
            <a:r>
              <a:rPr lang="en-US" sz="2000" b="1" dirty="0">
                <a:solidFill>
                  <a:srgbClr val="FF0000"/>
                </a:solidFill>
              </a:rPr>
              <a:t>FUTURE </a:t>
            </a:r>
            <a:r>
              <a:rPr lang="en-US" sz="2000" b="1" u="sng" dirty="0">
                <a:solidFill>
                  <a:srgbClr val="FF0000"/>
                </a:solidFill>
              </a:rPr>
              <a:t>NEW</a:t>
            </a:r>
            <a:r>
              <a:rPr lang="en-US" sz="2000" b="1" dirty="0">
                <a:solidFill>
                  <a:srgbClr val="FF0000"/>
                </a:solidFill>
              </a:rPr>
              <a:t> FUNCTIONALITY </a:t>
            </a:r>
            <a:r>
              <a:rPr lang="en-US" sz="2000" dirty="0"/>
              <a:t>IN </a:t>
            </a:r>
            <a:r>
              <a:rPr lang="en-US" sz="2000" b="1" dirty="0"/>
              <a:t>AIRCLEANER </a:t>
            </a:r>
            <a:r>
              <a:rPr lang="en-US" sz="2000" dirty="0"/>
              <a:t>WILL </a:t>
            </a:r>
            <a:r>
              <a:rPr lang="en-US" sz="2000" u="sng" dirty="0"/>
              <a:t>NOW</a:t>
            </a:r>
            <a:r>
              <a:rPr lang="en-US" sz="2000" dirty="0"/>
              <a:t> BE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THEREFORE, ONCE WE START SHIPPING THIS NEW AIRCLEANER…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PLEASE STAY TUNED FOR ADDITIONAL FUTURE DEVELOPMENT!</a:t>
            </a:r>
          </a:p>
        </p:txBody>
      </p:sp>
      <p:sp>
        <p:nvSpPr>
          <p:cNvPr id="4" name="Slide Number Placeholder 3"/>
          <p:cNvSpPr>
            <a:spLocks noGrp="1"/>
          </p:cNvSpPr>
          <p:nvPr>
            <p:ph type="sldNum" sz="quarter" idx="5"/>
          </p:nvPr>
        </p:nvSpPr>
        <p:spPr/>
        <p:txBody>
          <a:bodyPr/>
          <a:lstStyle/>
          <a:p>
            <a:fld id="{FBFEC157-01FF-9443-B2A6-F13FAEDD59C2}" type="slidenum">
              <a:rPr lang="en-US" smtClean="0"/>
              <a:t>3</a:t>
            </a:fld>
            <a:endParaRPr lang="en-US"/>
          </a:p>
        </p:txBody>
      </p:sp>
    </p:spTree>
    <p:extLst>
      <p:ext uri="{BB962C8B-B14F-4D97-AF65-F5344CB8AC3E}">
        <p14:creationId xmlns:p14="http://schemas.microsoft.com/office/powerpoint/2010/main" val="4205441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…AND UNLIKE OUR PREMIUM TRIA+ AND MIRA+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VIDEO SERVER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THE VIDEO CHANNEL CONFIGURATION IS “FIXED”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sng" strike="noStrike" kern="1200" cap="none" spc="0" normalizeH="0" baseline="0" noProof="0" dirty="0">
                <a:ln>
                  <a:noFill/>
                </a:ln>
                <a:solidFill>
                  <a:prstClr val="black"/>
                </a:solidFill>
                <a:effectLst/>
                <a:uLnTx/>
                <a:uFillTx/>
                <a:latin typeface="+mn-lt"/>
                <a:ea typeface="+mn-ea"/>
                <a:cs typeface="+mn-cs"/>
              </a:rPr>
              <a:t>CANNOT</a:t>
            </a:r>
            <a:r>
              <a:rPr kumimoji="0" lang="en-US" sz="2000" b="1" i="0" u="none" strike="noStrike" kern="1200" cap="none" spc="0" normalizeH="0" baseline="0" noProof="0" dirty="0">
                <a:ln>
                  <a:noFill/>
                </a:ln>
                <a:solidFill>
                  <a:prstClr val="black"/>
                </a:solidFill>
                <a:effectLst/>
                <a:uLnTx/>
                <a:uFillTx/>
                <a:latin typeface="+mn-lt"/>
                <a:ea typeface="+mn-ea"/>
                <a:cs typeface="+mn-cs"/>
              </a:rPr>
              <a:t> BE CHANGED BY THE USER!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30</a:t>
            </a:fld>
            <a:endParaRPr lang="en-US"/>
          </a:p>
        </p:txBody>
      </p:sp>
    </p:spTree>
    <p:extLst>
      <p:ext uri="{BB962C8B-B14F-4D97-AF65-F5344CB8AC3E}">
        <p14:creationId xmlns:p14="http://schemas.microsoft.com/office/powerpoint/2010/main" val="424479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SO, WITH THIS NEW “</a:t>
            </a:r>
            <a:r>
              <a:rPr kumimoji="0" lang="en-US" sz="2000" b="1" i="0" u="none" strike="noStrike" kern="1200" cap="none" spc="0" normalizeH="0" baseline="0" noProof="0" dirty="0">
                <a:ln>
                  <a:noFill/>
                </a:ln>
                <a:solidFill>
                  <a:prstClr val="black"/>
                </a:solidFill>
                <a:effectLst/>
                <a:uLnTx/>
                <a:uFillTx/>
                <a:latin typeface="+mn-lt"/>
                <a:ea typeface="+mn-ea"/>
                <a:cs typeface="+mn-cs"/>
              </a:rPr>
              <a:t>VIDEO CHANNEL CONCEPT</a:t>
            </a:r>
            <a:r>
              <a:rPr kumimoji="0" lang="en-US" sz="2000" b="0" i="0" u="none" strike="noStrike" kern="1200" cap="none" spc="0" normalizeH="0" baseline="0" noProof="0" dirty="0">
                <a:ln>
                  <a:noFill/>
                </a:ln>
                <a:solidFill>
                  <a:prstClr val="black"/>
                </a:solidFill>
                <a:effectLst/>
                <a:uLnTx/>
                <a:uFillTx/>
                <a:latin typeface="+mn-lt"/>
                <a:ea typeface="+mn-ea"/>
                <a:cs typeface="+mn-cs"/>
              </a:rPr>
              <a:t>”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…WE WILL HAVE </a:t>
            </a:r>
            <a:r>
              <a:rPr kumimoji="0" lang="en-US" sz="2000" b="1" i="0" u="none" strike="noStrike" kern="1200" cap="none" spc="0" normalizeH="0" baseline="0" noProof="0" dirty="0">
                <a:ln>
                  <a:noFill/>
                </a:ln>
                <a:solidFill>
                  <a:prstClr val="black"/>
                </a:solidFill>
                <a:effectLst/>
                <a:uLnTx/>
                <a:uFillTx/>
                <a:latin typeface="+mn-lt"/>
                <a:ea typeface="+mn-ea"/>
                <a:cs typeface="+mn-cs"/>
              </a:rPr>
              <a:t>TWO </a:t>
            </a:r>
            <a:r>
              <a:rPr kumimoji="0" lang="en-US" sz="2000" b="0" i="0" u="none" strike="noStrike" kern="1200" cap="none" spc="0" normalizeH="0" baseline="0" noProof="0" dirty="0">
                <a:ln>
                  <a:noFill/>
                </a:ln>
                <a:solidFill>
                  <a:prstClr val="black"/>
                </a:solidFill>
                <a:effectLst/>
                <a:uLnTx/>
                <a:uFillTx/>
                <a:latin typeface="+mn-lt"/>
                <a:ea typeface="+mn-ea"/>
                <a:cs typeface="+mn-cs"/>
              </a:rPr>
              <a:t>KIVA MODELS AVAILABLE FOR PURCHASE…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31</a:t>
            </a:fld>
            <a:endParaRPr lang="en-US"/>
          </a:p>
        </p:txBody>
      </p:sp>
    </p:spTree>
    <p:extLst>
      <p:ext uri="{BB962C8B-B14F-4D97-AF65-F5344CB8AC3E}">
        <p14:creationId xmlns:p14="http://schemas.microsoft.com/office/powerpoint/2010/main" val="394994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1" i="0" u="none" strike="noStrike" kern="1200" cap="none" spc="0" normalizeH="0" baseline="0" noProof="0" dirty="0">
                <a:ln>
                  <a:noFill/>
                </a:ln>
                <a:solidFill>
                  <a:prstClr val="black"/>
                </a:solidFill>
                <a:effectLst/>
                <a:uLnTx/>
                <a:uFillTx/>
                <a:latin typeface="+mn-lt"/>
                <a:ea typeface="+mn-ea"/>
                <a:cs typeface="+mn-cs"/>
              </a:rPr>
              <a:t>ENTRY-LEVEL KIVA MODEL </a:t>
            </a:r>
            <a:r>
              <a:rPr kumimoji="0" lang="en-US" sz="2000" b="0" i="0" u="none" strike="noStrike" kern="1200" cap="none" spc="0" normalizeH="0" baseline="0" noProof="0" dirty="0">
                <a:ln>
                  <a:noFill/>
                </a:ln>
                <a:solidFill>
                  <a:prstClr val="black"/>
                </a:solidFill>
                <a:effectLst/>
                <a:uLnTx/>
                <a:uFillTx/>
                <a:latin typeface="+mn-lt"/>
                <a:ea typeface="+mn-ea"/>
                <a:cs typeface="+mn-cs"/>
              </a:rPr>
              <a:t>FEATURES THAT </a:t>
            </a:r>
            <a:r>
              <a:rPr kumimoji="0" lang="en-US" sz="2000" b="0" i="0" u="sng" strike="noStrike" kern="1200" cap="none" spc="0" normalizeH="0" baseline="0" noProof="0" dirty="0">
                <a:ln>
                  <a:noFill/>
                </a:ln>
                <a:solidFill>
                  <a:prstClr val="black"/>
                </a:solidFill>
                <a:effectLst/>
                <a:uLnTx/>
                <a:uFillTx/>
                <a:latin typeface="+mn-lt"/>
                <a:ea typeface="+mn-ea"/>
                <a:cs typeface="+mn-cs"/>
              </a:rPr>
              <a:t>POWERFUL</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SINGLE CHANNEL</a:t>
            </a:r>
            <a:r>
              <a:rPr kumimoji="0" lang="en-US" sz="2000" b="0" i="0" u="none" strike="noStrike" kern="1200" cap="none" spc="0" normalizeH="0" baseline="0" noProof="0" dirty="0">
                <a:ln>
                  <a:noFill/>
                </a:ln>
                <a:solidFill>
                  <a:prstClr val="black"/>
                </a:solidFill>
                <a:effectLst/>
                <a:uLnTx/>
                <a:uFillTx/>
                <a:latin typeface="+mn-lt"/>
                <a:ea typeface="+mn-ea"/>
                <a:cs typeface="+mn-cs"/>
              </a:rPr>
              <a:t> CONCEPT…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…DESCRIBED JUST A MOMENT AGO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IT FEATURES A </a:t>
            </a:r>
            <a:r>
              <a:rPr kumimoji="0" lang="en-US" sz="2000" b="1" i="0" u="none" strike="noStrike" kern="1200" cap="none" spc="0" normalizeH="0" baseline="0" noProof="0" dirty="0">
                <a:ln>
                  <a:noFill/>
                </a:ln>
                <a:solidFill>
                  <a:prstClr val="black"/>
                </a:solidFill>
                <a:effectLst/>
                <a:uLnTx/>
                <a:uFillTx/>
                <a:latin typeface="+mn-lt"/>
                <a:ea typeface="+mn-ea"/>
                <a:cs typeface="+mn-cs"/>
              </a:rPr>
              <a:t>SINGLE VIDEO INPUT</a:t>
            </a:r>
            <a:r>
              <a:rPr kumimoji="0" lang="en-US" sz="2000" b="0" i="0" u="none" strike="noStrike" kern="1200" cap="none" spc="0" normalizeH="0" baseline="0" noProof="0" dirty="0">
                <a:ln>
                  <a:noFill/>
                </a:ln>
                <a:solidFill>
                  <a:prstClr val="black"/>
                </a:solidFill>
                <a:effectLst/>
                <a:uLnTx/>
                <a:uFillTx/>
                <a:latin typeface="+mn-lt"/>
                <a:ea typeface="+mn-ea"/>
                <a:cs typeface="+mn-cs"/>
              </a:rPr>
              <a:t> FOR RECORDING LIVE, BASE-BAND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A </a:t>
            </a:r>
            <a:r>
              <a:rPr kumimoji="0" lang="en-US" sz="2000" b="1" i="0" u="none" strike="noStrike" kern="1200" cap="none" spc="0" normalizeH="0" baseline="0" noProof="0" dirty="0">
                <a:ln>
                  <a:noFill/>
                </a:ln>
                <a:solidFill>
                  <a:prstClr val="black"/>
                </a:solidFill>
                <a:effectLst/>
                <a:uLnTx/>
                <a:uFillTx/>
                <a:latin typeface="+mn-lt"/>
                <a:ea typeface="+mn-ea"/>
                <a:cs typeface="+mn-cs"/>
              </a:rPr>
              <a:t>PVW+PGM </a:t>
            </a:r>
            <a:r>
              <a:rPr kumimoji="0" lang="en-US" sz="2000" b="0" i="0" u="none" strike="noStrike" kern="1200" cap="none" spc="0" normalizeH="0" baseline="0" noProof="0" dirty="0">
                <a:ln>
                  <a:noFill/>
                </a:ln>
                <a:solidFill>
                  <a:prstClr val="black"/>
                </a:solidFill>
                <a:effectLst/>
                <a:uLnTx/>
                <a:uFillTx/>
                <a:latin typeface="+mn-lt"/>
                <a:ea typeface="+mn-ea"/>
                <a:cs typeface="+mn-cs"/>
              </a:rPr>
              <a:t>VIDEO PLAYER </a:t>
            </a:r>
            <a:r>
              <a:rPr kumimoji="0" lang="en-US" sz="2000" b="1" i="0" u="none" strike="noStrike" kern="1200" cap="none" spc="0" normalizeH="0" baseline="0" noProof="0" dirty="0">
                <a:ln>
                  <a:noFill/>
                </a:ln>
                <a:solidFill>
                  <a:prstClr val="black"/>
                </a:solidFill>
                <a:effectLst/>
                <a:uLnTx/>
                <a:uFillTx/>
                <a:latin typeface="+mn-lt"/>
                <a:ea typeface="+mn-ea"/>
                <a:cs typeface="+mn-cs"/>
              </a:rPr>
              <a:t>OUTPUT PAIR </a:t>
            </a:r>
            <a:r>
              <a:rPr kumimoji="0" lang="en-US" sz="2000" b="0" i="0" u="none" strike="noStrike" kern="1200" cap="none" spc="0" normalizeH="0" baseline="0" noProof="0" dirty="0">
                <a:ln>
                  <a:noFill/>
                </a:ln>
                <a:solidFill>
                  <a:prstClr val="black"/>
                </a:solidFill>
                <a:effectLst/>
                <a:uLnTx/>
                <a:uFillTx/>
                <a:latin typeface="+mn-lt"/>
                <a:ea typeface="+mn-ea"/>
                <a:cs typeface="+mn-cs"/>
              </a:rPr>
              <a:t>IN WHICH </a:t>
            </a:r>
            <a:r>
              <a:rPr kumimoji="0" lang="en-US" sz="2000" b="1" i="0" u="none" strike="noStrike" kern="1200" cap="none" spc="0" normalizeH="0" baseline="0" noProof="0" dirty="0">
                <a:ln>
                  <a:noFill/>
                </a:ln>
                <a:solidFill>
                  <a:prstClr val="black"/>
                </a:solidFill>
                <a:effectLst/>
                <a:uLnTx/>
                <a:uFillTx/>
                <a:latin typeface="+mn-lt"/>
                <a:ea typeface="+mn-ea"/>
                <a:cs typeface="+mn-cs"/>
              </a:rPr>
              <a:t>PGM OUT </a:t>
            </a:r>
            <a:r>
              <a:rPr kumimoji="0" lang="en-US" sz="2000" b="0" i="0" u="none" strike="noStrike" kern="1200" cap="none" spc="0" normalizeH="0" baseline="0" noProof="0" dirty="0">
                <a:ln>
                  <a:noFill/>
                </a:ln>
                <a:solidFill>
                  <a:prstClr val="black"/>
                </a:solidFill>
                <a:effectLst/>
                <a:uLnTx/>
                <a:uFillTx/>
                <a:latin typeface="+mn-lt"/>
                <a:ea typeface="+mn-ea"/>
                <a:cs typeface="+mn-cs"/>
              </a:rPr>
              <a:t>HAS A </a:t>
            </a:r>
            <a:r>
              <a:rPr kumimoji="0" lang="en-US" sz="2000" b="1" i="0" u="none" strike="noStrike" kern="1200" cap="none" spc="0" normalizeH="0" baseline="0" noProof="0" dirty="0">
                <a:ln>
                  <a:noFill/>
                </a:ln>
                <a:solidFill>
                  <a:prstClr val="black"/>
                </a:solidFill>
                <a:effectLst/>
                <a:uLnTx/>
                <a:uFillTx/>
                <a:latin typeface="+mn-lt"/>
                <a:ea typeface="+mn-ea"/>
                <a:cs typeface="+mn-cs"/>
              </a:rPr>
              <a:t>KEY 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AS MENTIONED EARLIER, THERE IS A </a:t>
            </a:r>
            <a:r>
              <a:rPr kumimoji="0" lang="en-US" sz="2000" b="1" i="0" u="none" strike="noStrike" kern="1200" cap="none" spc="0" normalizeH="0" baseline="0" noProof="0" dirty="0">
                <a:ln>
                  <a:noFill/>
                </a:ln>
                <a:solidFill>
                  <a:prstClr val="black"/>
                </a:solidFill>
                <a:effectLst/>
                <a:uLnTx/>
                <a:uFillTx/>
                <a:latin typeface="+mn-lt"/>
                <a:ea typeface="+mn-ea"/>
                <a:cs typeface="+mn-cs"/>
              </a:rPr>
              <a:t>BUILT-IN CROSS-FADER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FOR TRANSITIONS ON THIS </a:t>
            </a:r>
            <a:r>
              <a:rPr kumimoji="0" lang="en-US" sz="2000" b="1" i="0" u="none" strike="noStrike" kern="1200" cap="none" spc="0" normalizeH="0" baseline="0" noProof="0" dirty="0">
                <a:ln>
                  <a:noFill/>
                </a:ln>
                <a:solidFill>
                  <a:prstClr val="black"/>
                </a:solidFill>
                <a:effectLst/>
                <a:uLnTx/>
                <a:uFillTx/>
                <a:latin typeface="+mn-lt"/>
                <a:ea typeface="+mn-ea"/>
                <a:cs typeface="+mn-cs"/>
              </a:rPr>
              <a:t>SINGLE CHANNEL KIVA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32</a:t>
            </a:fld>
            <a:endParaRPr lang="en-US"/>
          </a:p>
        </p:txBody>
      </p:sp>
    </p:spTree>
    <p:extLst>
      <p:ext uri="{BB962C8B-B14F-4D97-AF65-F5344CB8AC3E}">
        <p14:creationId xmlns:p14="http://schemas.microsoft.com/office/powerpoint/2010/main" val="192992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1" i="0" u="none" strike="noStrike" kern="1200" cap="none" spc="0" normalizeH="0" baseline="0" noProof="0" dirty="0">
                <a:ln>
                  <a:noFill/>
                </a:ln>
                <a:solidFill>
                  <a:prstClr val="black"/>
                </a:solidFill>
                <a:effectLst/>
                <a:uLnTx/>
                <a:uFillTx/>
                <a:latin typeface="+mn-lt"/>
                <a:ea typeface="+mn-ea"/>
                <a:cs typeface="+mn-cs"/>
              </a:rPr>
              <a:t>DUAL-CHANNEL KIVA MODEL </a:t>
            </a:r>
            <a:r>
              <a:rPr kumimoji="0" lang="en-US" sz="2000" b="0" i="0" u="none" strike="noStrike" kern="1200" cap="none" spc="0" normalizeH="0" baseline="0" noProof="0" dirty="0">
                <a:ln>
                  <a:noFill/>
                </a:ln>
                <a:solidFill>
                  <a:prstClr val="black"/>
                </a:solidFill>
                <a:effectLst/>
                <a:uLnTx/>
                <a:uFillTx/>
                <a:latin typeface="+mn-lt"/>
                <a:ea typeface="+mn-ea"/>
                <a:cs typeface="+mn-cs"/>
              </a:rPr>
              <a:t>SIMPLY FEATURES </a:t>
            </a:r>
            <a:r>
              <a:rPr kumimoji="0" lang="en-US" sz="2000" b="1" i="0" u="sng" strike="noStrike" kern="1200" cap="none" spc="0" normalizeH="0" baseline="0" noProof="0" dirty="0">
                <a:ln>
                  <a:noFill/>
                </a:ln>
                <a:solidFill>
                  <a:prstClr val="black"/>
                </a:solidFill>
                <a:effectLst/>
                <a:uLnTx/>
                <a:uFillTx/>
                <a:latin typeface="+mn-lt"/>
                <a:ea typeface="+mn-ea"/>
                <a:cs typeface="+mn-cs"/>
              </a:rPr>
              <a:t>TWICE</a:t>
            </a:r>
            <a:r>
              <a:rPr kumimoji="0" lang="en-US" sz="2000" b="0" i="0" u="none" strike="noStrike" kern="1200" cap="none" spc="0" normalizeH="0" baseline="0" noProof="0" dirty="0">
                <a:ln>
                  <a:noFill/>
                </a:ln>
                <a:solidFill>
                  <a:prstClr val="black"/>
                </a:solidFill>
                <a:effectLst/>
                <a:uLnTx/>
                <a:uFillTx/>
                <a:latin typeface="+mn-lt"/>
                <a:ea typeface="+mn-ea"/>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VIDEO I/</a:t>
            </a:r>
            <a:r>
              <a:rPr kumimoji="0" lang="en-US" sz="2000" b="1" i="0" u="none" strike="noStrike" kern="1200" cap="none" spc="0" normalizeH="0" baseline="0" noProof="0" dirty="0" err="1">
                <a:ln>
                  <a:noFill/>
                </a:ln>
                <a:solidFill>
                  <a:prstClr val="black"/>
                </a:solidFill>
                <a:effectLst/>
                <a:uLnTx/>
                <a:uFillTx/>
                <a:latin typeface="+mn-lt"/>
                <a:ea typeface="+mn-ea"/>
                <a:cs typeface="+mn-cs"/>
              </a:rPr>
              <a:t>Os</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OVER THE </a:t>
            </a:r>
            <a:r>
              <a:rPr kumimoji="0" lang="en-US" sz="2000" b="1" i="0" u="none" strike="noStrike" kern="1200" cap="none" spc="0" normalizeH="0" baseline="0" noProof="0" dirty="0">
                <a:ln>
                  <a:noFill/>
                </a:ln>
                <a:solidFill>
                  <a:prstClr val="black"/>
                </a:solidFill>
                <a:effectLst/>
                <a:uLnTx/>
                <a:uFillTx/>
                <a:latin typeface="+mn-lt"/>
                <a:ea typeface="+mn-ea"/>
                <a:cs typeface="+mn-cs"/>
              </a:rPr>
              <a:t>SINGLE CHANNEL </a:t>
            </a:r>
            <a:r>
              <a:rPr kumimoji="0" lang="en-US" sz="2000" b="0" i="0" u="none" strike="noStrike" kern="1200" cap="none" spc="0" normalizeH="0" baseline="0" noProof="0" dirty="0">
                <a:ln>
                  <a:noFill/>
                </a:ln>
                <a:solidFill>
                  <a:prstClr val="black"/>
                </a:solidFill>
                <a:effectLst/>
                <a:uLnTx/>
                <a:uFillTx/>
                <a:latin typeface="+mn-lt"/>
                <a:ea typeface="+mn-ea"/>
                <a:cs typeface="+mn-cs"/>
              </a:rPr>
              <a:t>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TWO RECORDING INPUTS…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TWO PAIRS </a:t>
            </a:r>
            <a:r>
              <a:rPr kumimoji="0" lang="en-US" sz="2000" b="0" i="0" u="none" strike="noStrike" kern="1200" cap="none" spc="0" normalizeH="0" baseline="0" noProof="0" dirty="0">
                <a:ln>
                  <a:noFill/>
                </a:ln>
                <a:solidFill>
                  <a:prstClr val="black"/>
                </a:solidFill>
                <a:effectLst/>
                <a:uLnTx/>
                <a:uFillTx/>
                <a:latin typeface="+mn-lt"/>
                <a:ea typeface="+mn-ea"/>
                <a:cs typeface="+mn-cs"/>
              </a:rPr>
              <a:t>OF </a:t>
            </a:r>
            <a:r>
              <a:rPr kumimoji="0" lang="en-US" sz="2000" b="1" i="0" u="none" strike="noStrike" kern="1200" cap="none" spc="0" normalizeH="0" baseline="0" noProof="0" dirty="0">
                <a:ln>
                  <a:noFill/>
                </a:ln>
                <a:solidFill>
                  <a:prstClr val="black"/>
                </a:solidFill>
                <a:effectLst/>
                <a:uLnTx/>
                <a:uFillTx/>
                <a:latin typeface="+mn-lt"/>
                <a:ea typeface="+mn-ea"/>
                <a:cs typeface="+mn-cs"/>
              </a:rPr>
              <a:t>PVW+PGM VIDEO PLAYERS</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a:t>
            </a:r>
            <a:r>
              <a:rPr kumimoji="0" lang="en-US" sz="2000" b="1" i="0" u="none" strike="noStrike" kern="1200" cap="none" spc="0" normalizeH="0" baseline="0" noProof="0" dirty="0">
                <a:ln>
                  <a:noFill/>
                </a:ln>
                <a:solidFill>
                  <a:prstClr val="black"/>
                </a:solidFill>
                <a:effectLst/>
                <a:uLnTx/>
                <a:uFillTx/>
                <a:latin typeface="+mn-lt"/>
                <a:ea typeface="+mn-ea"/>
                <a:cs typeface="+mn-cs"/>
              </a:rPr>
              <a:t>KEY OUTPUTS </a:t>
            </a:r>
            <a:r>
              <a:rPr kumimoji="0" lang="en-US" sz="2000" b="0" i="0" u="none" strike="noStrike" kern="1200" cap="none" spc="0" normalizeH="0" baseline="0" noProof="0" dirty="0">
                <a:ln>
                  <a:noFill/>
                </a:ln>
                <a:solidFill>
                  <a:prstClr val="black"/>
                </a:solidFill>
                <a:effectLst/>
                <a:uLnTx/>
                <a:uFillTx/>
                <a:latin typeface="+mn-lt"/>
                <a:ea typeface="+mn-ea"/>
                <a:cs typeface="+mn-cs"/>
              </a:rPr>
              <a:t>ON </a:t>
            </a:r>
            <a:r>
              <a:rPr kumimoji="0" lang="en-US" sz="2000" b="1" i="0" u="none" strike="noStrike" kern="1200" cap="none" spc="0" normalizeH="0" baseline="0" noProof="0" dirty="0">
                <a:ln>
                  <a:noFill/>
                </a:ln>
                <a:solidFill>
                  <a:prstClr val="black"/>
                </a:solidFill>
                <a:effectLst/>
                <a:uLnTx/>
                <a:uFillTx/>
                <a:latin typeface="+mn-lt"/>
                <a:ea typeface="+mn-ea"/>
                <a:cs typeface="+mn-cs"/>
              </a:rPr>
              <a:t>EACH PGM PLAYER</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DUAL CROSS-FADERS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33</a:t>
            </a:fld>
            <a:endParaRPr lang="en-US"/>
          </a:p>
        </p:txBody>
      </p:sp>
    </p:spTree>
    <p:extLst>
      <p:ext uri="{BB962C8B-B14F-4D97-AF65-F5344CB8AC3E}">
        <p14:creationId xmlns:p14="http://schemas.microsoft.com/office/powerpoint/2010/main" val="2765984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mn-lt"/>
                <a:ea typeface="+mn-ea"/>
                <a:cs typeface="+mn-cs"/>
              </a:rPr>
              <a:t>BOTH</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KIVA MODELS COME WITH AVC-INTRA VIDEO HARDWARE…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SUPPORTING THE USUAL </a:t>
            </a:r>
            <a:r>
              <a:rPr kumimoji="0" lang="en-US" sz="2000" b="1" i="0" u="none" strike="noStrike" kern="1200" cap="none" spc="0" normalizeH="0" baseline="0" noProof="0" dirty="0">
                <a:ln>
                  <a:noFill/>
                </a:ln>
                <a:solidFill>
                  <a:prstClr val="black"/>
                </a:solidFill>
                <a:effectLst/>
                <a:uLnTx/>
                <a:uFillTx/>
                <a:latin typeface="+mn-lt"/>
                <a:ea typeface="+mn-ea"/>
                <a:cs typeface="+mn-cs"/>
              </a:rPr>
              <a:t>1.5G </a:t>
            </a: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none" strike="noStrike" kern="1200" cap="none" spc="0" normalizeH="0" baseline="0" noProof="0" dirty="0">
                <a:ln>
                  <a:noFill/>
                </a:ln>
                <a:solidFill>
                  <a:prstClr val="black"/>
                </a:solidFill>
                <a:effectLst/>
                <a:uLnTx/>
                <a:uFillTx/>
                <a:latin typeface="+mn-lt"/>
                <a:ea typeface="+mn-ea"/>
                <a:cs typeface="+mn-cs"/>
              </a:rPr>
              <a:t>3G </a:t>
            </a:r>
            <a:r>
              <a:rPr kumimoji="0" lang="en-US" sz="2000" b="0" i="0" u="none" strike="noStrike" kern="1200" cap="none" spc="0" normalizeH="0" baseline="0" noProof="0" dirty="0">
                <a:ln>
                  <a:noFill/>
                </a:ln>
                <a:solidFill>
                  <a:prstClr val="black"/>
                </a:solidFill>
                <a:effectLst/>
                <a:uLnTx/>
                <a:uFillTx/>
                <a:latin typeface="+mn-lt"/>
                <a:ea typeface="+mn-ea"/>
                <a:cs typeface="+mn-cs"/>
              </a:rPr>
              <a:t>VIDEO STANDARDS OF EARLIER ABEKAS VIDEO SERVERS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…SORRY: BUT FOR NOW, KIVA WILL </a:t>
            </a:r>
            <a:r>
              <a:rPr kumimoji="0" lang="en-US" sz="2000" b="0" i="0" u="sng" strike="noStrike" kern="1200" cap="none" spc="0" normalizeH="0" baseline="0" noProof="0" dirty="0">
                <a:ln>
                  <a:noFill/>
                </a:ln>
                <a:solidFill>
                  <a:prstClr val="black"/>
                </a:solidFill>
                <a:effectLst/>
                <a:uLnTx/>
                <a:uFillTx/>
                <a:latin typeface="+mn-lt"/>
                <a:ea typeface="+mn-ea"/>
                <a:cs typeface="+mn-cs"/>
              </a:rPr>
              <a:t>NOT</a:t>
            </a:r>
            <a:r>
              <a:rPr kumimoji="0" lang="en-US" sz="2000" b="0" i="0" u="none" strike="noStrike" kern="1200" cap="none" spc="0" normalizeH="0" baseline="0" noProof="0" dirty="0">
                <a:ln>
                  <a:noFill/>
                </a:ln>
                <a:solidFill>
                  <a:prstClr val="black"/>
                </a:solidFill>
                <a:effectLst/>
                <a:uLnTx/>
                <a:uFillTx/>
                <a:latin typeface="+mn-lt"/>
                <a:ea typeface="+mn-ea"/>
                <a:cs typeface="+mn-cs"/>
              </a:rPr>
              <a:t> SUPPORT </a:t>
            </a:r>
            <a:r>
              <a:rPr kumimoji="0" lang="en-US" sz="2000" b="1" i="0" u="none" strike="noStrike" kern="1200" cap="none" spc="0" normalizeH="0" baseline="0" noProof="0" dirty="0">
                <a:ln>
                  <a:noFill/>
                </a:ln>
                <a:solidFill>
                  <a:prstClr val="black"/>
                </a:solidFill>
                <a:effectLst/>
                <a:uLnTx/>
                <a:uFillTx/>
                <a:latin typeface="+mn-lt"/>
                <a:ea typeface="+mn-ea"/>
                <a:cs typeface="+mn-cs"/>
              </a:rPr>
              <a:t>UHD VIDEO STANDARDS</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sng" strike="noStrike" kern="1200" cap="none" spc="0" normalizeH="0" baseline="0" noProof="0" dirty="0">
                <a:ln>
                  <a:noFill/>
                </a:ln>
                <a:solidFill>
                  <a:prstClr val="black"/>
                </a:solidFill>
                <a:effectLst/>
                <a:uLnTx/>
                <a:uFillTx/>
                <a:latin typeface="+mn-lt"/>
                <a:ea typeface="+mn-ea"/>
                <a:cs typeface="+mn-cs"/>
              </a:rPr>
              <a:t>OR</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IP VIDEO </a:t>
            </a:r>
            <a:r>
              <a:rPr kumimoji="0" lang="en-US" sz="2000" b="0" i="0" u="none" strike="noStrike" kern="1200" cap="none" spc="0" normalizeH="0" baseline="0" noProof="0" dirty="0">
                <a:ln>
                  <a:noFill/>
                </a:ln>
                <a:solidFill>
                  <a:prstClr val="black"/>
                </a:solidFill>
                <a:effectLst/>
                <a:uLnTx/>
                <a:uFillTx/>
                <a:latin typeface="+mn-lt"/>
                <a:ea typeface="+mn-ea"/>
                <a:cs typeface="+mn-cs"/>
              </a:rPr>
              <a:t>I/</a:t>
            </a:r>
            <a:r>
              <a:rPr kumimoji="0" lang="en-US" sz="2000" b="0" i="0" u="none" strike="noStrike" kern="1200" cap="none" spc="0" normalizeH="0" baseline="0" noProof="0" dirty="0" err="1">
                <a:ln>
                  <a:noFill/>
                </a:ln>
                <a:solidFill>
                  <a:prstClr val="black"/>
                </a:solidFill>
                <a:effectLst/>
                <a:uLnTx/>
                <a:uFillTx/>
                <a:latin typeface="+mn-lt"/>
                <a:ea typeface="+mn-ea"/>
                <a:cs typeface="+mn-cs"/>
              </a:rPr>
              <a:t>Os</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LEAST NOT INITIALLY ON FIRST SHIPMENT!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34</a:t>
            </a:fld>
            <a:endParaRPr lang="en-US"/>
          </a:p>
        </p:txBody>
      </p:sp>
    </p:spTree>
    <p:extLst>
      <p:ext uri="{BB962C8B-B14F-4D97-AF65-F5344CB8AC3E}">
        <p14:creationId xmlns:p14="http://schemas.microsoft.com/office/powerpoint/2010/main" val="2924780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mn-lt"/>
                <a:ea typeface="+mn-ea"/>
                <a:cs typeface="+mn-cs"/>
              </a:rPr>
              <a:t>BOTH</a:t>
            </a:r>
            <a:r>
              <a:rPr kumimoji="0" lang="en-US" sz="2000" b="0" i="0" u="none" strike="noStrike" kern="1200" cap="none" spc="0" normalizeH="0" baseline="0" noProof="0" dirty="0">
                <a:ln>
                  <a:noFill/>
                </a:ln>
                <a:solidFill>
                  <a:prstClr val="black"/>
                </a:solidFill>
                <a:effectLst/>
                <a:uLnTx/>
                <a:uFillTx/>
                <a:latin typeface="+mn-lt"/>
                <a:ea typeface="+mn-ea"/>
                <a:cs typeface="+mn-cs"/>
              </a:rPr>
              <a:t> KIVA MODELS WILL BE AVAILBLE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THREE </a:t>
            </a:r>
            <a:r>
              <a:rPr kumimoji="0" lang="en-US" sz="2000" b="0" i="0" u="none" strike="noStrike" kern="1200" cap="none" spc="0" normalizeH="0" baseline="0" noProof="0" dirty="0">
                <a:ln>
                  <a:noFill/>
                </a:ln>
                <a:solidFill>
                  <a:prstClr val="black"/>
                </a:solidFill>
                <a:effectLst/>
                <a:uLnTx/>
                <a:uFillTx/>
                <a:latin typeface="+mn-lt"/>
                <a:ea typeface="+mn-ea"/>
                <a:cs typeface="+mn-cs"/>
              </a:rPr>
              <a:t>SEPARATE </a:t>
            </a:r>
            <a:r>
              <a:rPr kumimoji="0" lang="en-US" sz="2000" b="1" i="0" u="none" strike="noStrike" kern="1200" cap="none" spc="0" normalizeH="0" baseline="0" noProof="0" dirty="0">
                <a:ln>
                  <a:noFill/>
                </a:ln>
                <a:solidFill>
                  <a:prstClr val="black"/>
                </a:solidFill>
                <a:effectLst/>
                <a:uLnTx/>
                <a:uFillTx/>
                <a:latin typeface="+mn-lt"/>
                <a:ea typeface="+mn-ea"/>
                <a:cs typeface="+mn-cs"/>
              </a:rPr>
              <a:t>STORAGE OPTIONS</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40-HOURS</a:t>
            </a:r>
            <a:r>
              <a:rPr kumimoji="0" lang="en-US" sz="2000" b="0" i="0" u="none" strike="noStrike" kern="1200" cap="none" spc="0" normalizeH="0" baseline="0" noProof="0" dirty="0">
                <a:ln>
                  <a:noFill/>
                </a:ln>
                <a:solidFill>
                  <a:prstClr val="black"/>
                </a:solidFill>
                <a:effectLst/>
                <a:uLnTx/>
                <a:uFillTx/>
                <a:latin typeface="+mn-lt"/>
                <a:ea typeface="+mn-ea"/>
                <a:cs typeface="+mn-cs"/>
              </a:rPr>
              <a:t> | </a:t>
            </a:r>
            <a:r>
              <a:rPr kumimoji="0" lang="en-US" sz="2000" b="1" i="0" u="none" strike="noStrike" kern="1200" cap="none" spc="0" normalizeH="0" baseline="0" noProof="0" dirty="0">
                <a:ln>
                  <a:noFill/>
                </a:ln>
                <a:solidFill>
                  <a:prstClr val="black"/>
                </a:solidFill>
                <a:effectLst/>
                <a:uLnTx/>
                <a:uFillTx/>
                <a:latin typeface="+mn-lt"/>
                <a:ea typeface="+mn-ea"/>
                <a:cs typeface="+mn-cs"/>
              </a:rPr>
              <a:t>80-HOURS</a:t>
            </a:r>
            <a:r>
              <a:rPr kumimoji="0" lang="en-US" sz="2000" b="0" i="0" u="none" strike="noStrike" kern="1200" cap="none" spc="0" normalizeH="0" baseline="0" noProof="0" dirty="0">
                <a:ln>
                  <a:noFill/>
                </a:ln>
                <a:solidFill>
                  <a:prstClr val="black"/>
                </a:solidFill>
                <a:effectLst/>
                <a:uLnTx/>
                <a:uFillTx/>
                <a:latin typeface="+mn-lt"/>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 WHOPPING </a:t>
            </a:r>
            <a:r>
              <a:rPr kumimoji="0" lang="en-US" sz="2000" b="1" i="0" u="none" strike="noStrike" kern="1200" cap="none" spc="0" normalizeH="0" baseline="0" noProof="0" dirty="0">
                <a:ln>
                  <a:noFill/>
                </a:ln>
                <a:solidFill>
                  <a:prstClr val="black"/>
                </a:solidFill>
                <a:effectLst/>
                <a:uLnTx/>
                <a:uFillTx/>
                <a:latin typeface="+mn-lt"/>
                <a:ea typeface="+mn-ea"/>
                <a:cs typeface="+mn-cs"/>
              </a:rPr>
              <a:t>560-HOURS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…ALL MEDIA ARE PROTECTED FROM </a:t>
            </a:r>
            <a:r>
              <a:rPr kumimoji="0" lang="en-US" sz="2000" b="1" i="0" u="none" strike="noStrike" kern="1200" cap="none" spc="0" normalizeH="0" baseline="0" noProof="0" dirty="0">
                <a:ln>
                  <a:noFill/>
                </a:ln>
                <a:solidFill>
                  <a:prstClr val="black"/>
                </a:solidFill>
                <a:effectLst/>
                <a:uLnTx/>
                <a:uFillTx/>
                <a:latin typeface="+mn-lt"/>
                <a:ea typeface="+mn-ea"/>
                <a:cs typeface="+mn-cs"/>
              </a:rPr>
              <a:t>SSD </a:t>
            </a:r>
            <a:r>
              <a:rPr kumimoji="0" lang="en-US" sz="2000" b="0" i="0" u="none" strike="noStrike" kern="1200" cap="none" spc="0" normalizeH="0" baseline="0" noProof="0" dirty="0">
                <a:ln>
                  <a:noFill/>
                </a:ln>
                <a:solidFill>
                  <a:prstClr val="black"/>
                </a:solidFill>
                <a:effectLst/>
                <a:uLnTx/>
                <a:uFillTx/>
                <a:latin typeface="+mn-lt"/>
                <a:ea typeface="+mn-ea"/>
                <a:cs typeface="+mn-cs"/>
              </a:rPr>
              <a:t>OR </a:t>
            </a:r>
            <a:r>
              <a:rPr kumimoji="0" lang="en-US" sz="2000" b="1" i="0" u="none" strike="noStrike" kern="1200" cap="none" spc="0" normalizeH="0" baseline="0" noProof="0" dirty="0">
                <a:ln>
                  <a:noFill/>
                </a:ln>
                <a:solidFill>
                  <a:prstClr val="black"/>
                </a:solidFill>
                <a:effectLst/>
                <a:uLnTx/>
                <a:uFillTx/>
                <a:latin typeface="+mn-lt"/>
                <a:ea typeface="+mn-ea"/>
                <a:cs typeface="+mn-cs"/>
              </a:rPr>
              <a:t>HARD-DRIVE</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sng" strike="noStrike" kern="1200" cap="none" spc="0" normalizeH="0" baseline="0" noProof="0" dirty="0">
                <a:ln>
                  <a:noFill/>
                </a:ln>
                <a:solidFill>
                  <a:prstClr val="black"/>
                </a:solidFill>
                <a:effectLst/>
                <a:uLnTx/>
                <a:uFillTx/>
                <a:latin typeface="+mn-lt"/>
                <a:ea typeface="+mn-ea"/>
                <a:cs typeface="+mn-cs"/>
              </a:rPr>
              <a:t>FAILURES</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a:t>
            </a:r>
            <a:r>
              <a:rPr kumimoji="0" lang="en-US" sz="2000" b="1" i="0" u="none" strike="noStrike" kern="1200" cap="none" spc="0" normalizeH="0" baseline="0" noProof="0" dirty="0">
                <a:ln>
                  <a:noFill/>
                </a:ln>
                <a:solidFill>
                  <a:prstClr val="black"/>
                </a:solidFill>
                <a:effectLst/>
                <a:uLnTx/>
                <a:uFillTx/>
                <a:latin typeface="+mn-lt"/>
                <a:ea typeface="+mn-ea"/>
                <a:cs typeface="+mn-cs"/>
              </a:rPr>
              <a:t>RAID-5</a:t>
            </a:r>
            <a:r>
              <a:rPr kumimoji="0" lang="en-US" sz="2000" b="0" i="0" u="none" strike="noStrike" kern="1200" cap="none" spc="0" normalizeH="0" baseline="0" noProof="0" dirty="0">
                <a:ln>
                  <a:noFill/>
                </a:ln>
                <a:solidFill>
                  <a:prstClr val="black"/>
                </a:solidFill>
                <a:effectLst/>
                <a:uLnTx/>
                <a:uFillTx/>
                <a:latin typeface="+mn-lt"/>
                <a:ea typeface="+mn-ea"/>
                <a:cs typeface="+mn-cs"/>
              </a:rPr>
              <a:t> AND </a:t>
            </a:r>
            <a:r>
              <a:rPr kumimoji="0" lang="en-US" sz="2000" b="1" i="0" u="none" strike="noStrike" kern="1200" cap="none" spc="0" normalizeH="0" baseline="0" noProof="0" dirty="0">
                <a:ln>
                  <a:noFill/>
                </a:ln>
                <a:solidFill>
                  <a:prstClr val="black"/>
                </a:solidFill>
                <a:effectLst/>
                <a:uLnTx/>
                <a:uFillTx/>
                <a:latin typeface="+mn-lt"/>
                <a:ea typeface="+mn-ea"/>
                <a:cs typeface="+mn-cs"/>
              </a:rPr>
              <a:t>RAID-6</a:t>
            </a:r>
            <a:r>
              <a:rPr kumimoji="0" lang="en-US" sz="2000" b="0" i="0" u="none" strike="noStrike" kern="1200" cap="none" spc="0" normalizeH="0" baseline="0" noProof="0" dirty="0">
                <a:ln>
                  <a:noFill/>
                </a:ln>
                <a:solidFill>
                  <a:prstClr val="black"/>
                </a:solidFill>
                <a:effectLst/>
                <a:uLnTx/>
                <a:uFillTx/>
                <a:latin typeface="+mn-lt"/>
                <a:ea typeface="+mn-ea"/>
                <a:cs typeface="+mn-cs"/>
              </a:rPr>
              <a:t> PARITY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35</a:t>
            </a:fld>
            <a:endParaRPr lang="en-US"/>
          </a:p>
        </p:txBody>
      </p:sp>
    </p:spTree>
    <p:extLst>
      <p:ext uri="{BB962C8B-B14F-4D97-AF65-F5344CB8AC3E}">
        <p14:creationId xmlns:p14="http://schemas.microsoft.com/office/powerpoint/2010/main" val="1730120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1" i="0" u="sng" strike="noStrike" kern="1200" cap="none" spc="0" normalizeH="0" baseline="0" noProof="0" dirty="0">
                <a:ln>
                  <a:noFill/>
                </a:ln>
                <a:solidFill>
                  <a:prstClr val="black"/>
                </a:solidFill>
                <a:effectLst/>
                <a:uLnTx/>
                <a:uFillTx/>
                <a:latin typeface="+mn-lt"/>
                <a:ea typeface="+mn-ea"/>
                <a:cs typeface="+mn-cs"/>
              </a:rPr>
              <a:t>BOTH</a:t>
            </a:r>
            <a:r>
              <a:rPr kumimoji="0" lang="en-US" sz="2000" b="0" i="0" u="none" strike="noStrike" kern="1200" cap="none" spc="0" normalizeH="0" baseline="0" noProof="0" dirty="0">
                <a:ln>
                  <a:noFill/>
                </a:ln>
                <a:solidFill>
                  <a:prstClr val="black"/>
                </a:solidFill>
                <a:effectLst/>
                <a:uLnTx/>
                <a:uFillTx/>
                <a:latin typeface="+mn-lt"/>
                <a:ea typeface="+mn-ea"/>
                <a:cs typeface="+mn-cs"/>
              </a:rPr>
              <a:t> KIVA MODELS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SAME </a:t>
            </a:r>
            <a:r>
              <a:rPr kumimoji="0" lang="en-US" sz="2000" b="1" i="0" u="none" strike="noStrike" kern="1200" cap="none" spc="0" normalizeH="0" baseline="0" noProof="0" dirty="0">
                <a:ln>
                  <a:noFill/>
                </a:ln>
                <a:solidFill>
                  <a:prstClr val="black"/>
                </a:solidFill>
                <a:effectLst/>
                <a:uLnTx/>
                <a:uFillTx/>
                <a:latin typeface="+mn-lt"/>
                <a:ea typeface="+mn-ea"/>
                <a:cs typeface="+mn-cs"/>
              </a:rPr>
              <a:t>COMPREHESIVE FEATURE SET</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FOUND IN </a:t>
            </a:r>
            <a:r>
              <a:rPr kumimoji="0" lang="en-US" sz="2000" b="0" i="0" u="sng" strike="noStrike" kern="1200" cap="none" spc="0" normalizeH="0" baseline="0" noProof="0" dirty="0">
                <a:ln>
                  <a:noFill/>
                </a:ln>
                <a:solidFill>
                  <a:prstClr val="black"/>
                </a:solidFill>
                <a:effectLst/>
                <a:uLnTx/>
                <a:uFillTx/>
                <a:latin typeface="+mn-lt"/>
                <a:ea typeface="+mn-ea"/>
                <a:cs typeface="+mn-cs"/>
              </a:rPr>
              <a:t>ALL</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PREVIOUS-GENERATION </a:t>
            </a:r>
            <a:r>
              <a:rPr kumimoji="0" lang="en-US" sz="2000" b="0" i="0" u="none" strike="noStrike" kern="1200" cap="none" spc="0" normalizeH="0" baseline="0" noProof="0" dirty="0">
                <a:ln>
                  <a:noFill/>
                </a:ln>
                <a:solidFill>
                  <a:prstClr val="black"/>
                </a:solidFill>
                <a:effectLst/>
                <a:uLnTx/>
                <a:uFillTx/>
                <a:latin typeface="+mn-lt"/>
                <a:ea typeface="+mn-ea"/>
                <a:cs typeface="+mn-cs"/>
              </a:rPr>
              <a:t>ROSS VIDEO SERVERS…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mn-lt"/>
                <a:ea typeface="+mn-ea"/>
                <a:cs typeface="+mn-cs"/>
              </a:rPr>
            </a:br>
            <a:r>
              <a:rPr kumimoji="0" lang="en-US" sz="2000" b="0" i="0" u="none" strike="noStrike" kern="1200" cap="none" spc="0" normalizeH="0" baseline="0" noProof="0" dirty="0">
                <a:ln>
                  <a:noFill/>
                </a:ln>
                <a:solidFill>
                  <a:prstClr val="black"/>
                </a:solidFill>
                <a:effectLst/>
                <a:uLnTx/>
                <a:uFillTx/>
                <a:latin typeface="+mn-lt"/>
                <a:ea typeface="+mn-ea"/>
                <a:cs typeface="+mn-cs"/>
              </a:rPr>
              <a:t>…THAT ARE BASED UPON ABEKAS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FBFEC157-01FF-9443-B2A6-F13FAEDD59C2}" type="slidenum">
              <a:rPr lang="en-US" smtClean="0"/>
              <a:t>36</a:t>
            </a:fld>
            <a:endParaRPr lang="en-US"/>
          </a:p>
        </p:txBody>
      </p:sp>
    </p:spTree>
    <p:extLst>
      <p:ext uri="{BB962C8B-B14F-4D97-AF65-F5344CB8AC3E}">
        <p14:creationId xmlns:p14="http://schemas.microsoft.com/office/powerpoint/2010/main" val="2223731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ALL THIS </a:t>
            </a:r>
            <a:r>
              <a:rPr kumimoji="0" lang="en-US" sz="2000" b="1" i="0" u="none" strike="noStrike" kern="1200" cap="none" spc="0" normalizeH="0" baseline="0" noProof="0" dirty="0">
                <a:ln>
                  <a:noFill/>
                </a:ln>
                <a:solidFill>
                  <a:prstClr val="black"/>
                </a:solidFill>
                <a:effectLst/>
                <a:uLnTx/>
                <a:uFillTx/>
                <a:latin typeface="+mn-lt"/>
                <a:ea typeface="+mn-ea"/>
                <a:cs typeface="+mn-cs"/>
              </a:rPr>
              <a:t>KIVA GOODNESS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IS REASONABLY PRICED,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WHEN COMPARED TO OUR MAIN COMPETITION…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…HERE ARE THE </a:t>
            </a:r>
            <a:r>
              <a:rPr kumimoji="0" lang="en-US" sz="2000" b="1" i="0" u="none" strike="noStrike" kern="1200" cap="none" spc="0" normalizeH="0" baseline="0" noProof="0" dirty="0">
                <a:ln>
                  <a:noFill/>
                </a:ln>
                <a:solidFill>
                  <a:prstClr val="black"/>
                </a:solidFill>
                <a:effectLst/>
                <a:uLnTx/>
                <a:uFillTx/>
                <a:latin typeface="+mn-lt"/>
                <a:ea typeface="+mn-ea"/>
                <a:cs typeface="+mn-cs"/>
              </a:rPr>
              <a:t>PRELIMINARY LIST PRICES </a:t>
            </a:r>
            <a:r>
              <a:rPr kumimoji="0" lang="en-US" sz="2000" b="0" i="0" u="none" strike="noStrike" kern="1200" cap="none" spc="0" normalizeH="0" baseline="0" noProof="0" dirty="0">
                <a:ln>
                  <a:noFill/>
                </a:ln>
                <a:solidFill>
                  <a:prstClr val="black"/>
                </a:solidFill>
                <a:effectLst/>
                <a:uLnTx/>
                <a:uFillTx/>
                <a:latin typeface="+mn-lt"/>
                <a:ea typeface="+mn-ea"/>
                <a:cs typeface="+mn-cs"/>
              </a:rPr>
              <a:t>FOR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1" i="0" u="none" strike="noStrike" kern="1200" cap="none" spc="0" normalizeH="0" baseline="0" noProof="0" dirty="0">
                <a:ln>
                  <a:noFill/>
                </a:ln>
                <a:solidFill>
                  <a:prstClr val="black"/>
                </a:solidFill>
                <a:effectLst/>
                <a:uLnTx/>
                <a:uFillTx/>
                <a:latin typeface="+mn-lt"/>
                <a:ea typeface="+mn-ea"/>
                <a:cs typeface="+mn-cs"/>
              </a:rPr>
              <a:t>SINGLE-CHANNEL KIVA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37</a:t>
            </a:fld>
            <a:endParaRPr lang="en-US"/>
          </a:p>
        </p:txBody>
      </p:sp>
    </p:spTree>
    <p:extLst>
      <p:ext uri="{BB962C8B-B14F-4D97-AF65-F5344CB8AC3E}">
        <p14:creationId xmlns:p14="http://schemas.microsoft.com/office/powerpoint/2010/main" val="3446036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0" i="0" u="none" strike="noStrike" kern="1200" cap="none" spc="0" normalizeH="0" baseline="0" noProof="0">
                <a:ln>
                  <a:noFill/>
                </a:ln>
                <a:solidFill>
                  <a:prstClr val="black"/>
                </a:solidFill>
                <a:effectLst/>
                <a:uLnTx/>
                <a:uFillTx/>
                <a:latin typeface="+mn-lt"/>
                <a:ea typeface="+mn-ea"/>
                <a:cs typeface="+mn-cs"/>
              </a:rPr>
              <a:t>AND THE </a:t>
            </a:r>
            <a:r>
              <a:rPr kumimoji="0" lang="en-US" sz="2000" b="1" i="0" u="none" strike="noStrike" kern="1200" cap="none" spc="0" normalizeH="0" baseline="0" noProof="0">
                <a:ln>
                  <a:noFill/>
                </a:ln>
                <a:solidFill>
                  <a:prstClr val="black"/>
                </a:solidFill>
                <a:effectLst/>
                <a:uLnTx/>
                <a:uFillTx/>
                <a:latin typeface="+mn-lt"/>
                <a:ea typeface="+mn-ea"/>
                <a:cs typeface="+mn-cs"/>
              </a:rPr>
              <a:t>PRELIMINARY LIST </a:t>
            </a:r>
            <a:r>
              <a:rPr kumimoji="0" lang="en-US" sz="2000" b="1" i="0" u="none" strike="noStrike" kern="1200" cap="none" spc="0" normalizeH="0" baseline="0" noProof="0" dirty="0">
                <a:ln>
                  <a:noFill/>
                </a:ln>
                <a:solidFill>
                  <a:prstClr val="black"/>
                </a:solidFill>
                <a:effectLst/>
                <a:uLnTx/>
                <a:uFillTx/>
                <a:latin typeface="+mn-lt"/>
                <a:ea typeface="+mn-ea"/>
                <a:cs typeface="+mn-cs"/>
              </a:rPr>
              <a:t>PRICES </a:t>
            </a:r>
            <a:r>
              <a:rPr kumimoji="0" lang="en-US" sz="2000" b="0" i="0" u="none" strike="noStrike" kern="1200" cap="none" spc="0" normalizeH="0" baseline="0" noProof="0" dirty="0">
                <a:ln>
                  <a:noFill/>
                </a:ln>
                <a:solidFill>
                  <a:prstClr val="black"/>
                </a:solidFill>
                <a:effectLst/>
                <a:uLnTx/>
                <a:uFillTx/>
                <a:latin typeface="+mn-lt"/>
                <a:ea typeface="+mn-ea"/>
                <a:cs typeface="+mn-cs"/>
              </a:rPr>
              <a:t>FOR THE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DUAL-CHANNEL </a:t>
            </a:r>
            <a:r>
              <a:rPr kumimoji="0" lang="en-US" sz="2000" b="0" i="0" u="none" strike="noStrike" kern="1200" cap="none" spc="0" normalizeH="0" baseline="0" noProof="0" dirty="0">
                <a:ln>
                  <a:noFill/>
                </a:ln>
                <a:solidFill>
                  <a:prstClr val="black"/>
                </a:solidFill>
                <a:effectLst/>
                <a:uLnTx/>
                <a:uFillTx/>
                <a:latin typeface="+mn-lt"/>
                <a:ea typeface="+mn-ea"/>
                <a:cs typeface="+mn-cs"/>
              </a:rPr>
              <a:t>KIVA MODEL</a:t>
            </a:r>
          </a:p>
        </p:txBody>
      </p:sp>
      <p:sp>
        <p:nvSpPr>
          <p:cNvPr id="4" name="Slide Number Placeholder 3"/>
          <p:cNvSpPr>
            <a:spLocks noGrp="1"/>
          </p:cNvSpPr>
          <p:nvPr>
            <p:ph type="sldNum" sz="quarter" idx="5"/>
          </p:nvPr>
        </p:nvSpPr>
        <p:spPr/>
        <p:txBody>
          <a:bodyPr/>
          <a:lstStyle/>
          <a:p>
            <a:fld id="{FBFEC157-01FF-9443-B2A6-F13FAEDD59C2}" type="slidenum">
              <a:rPr lang="en-US" smtClean="0"/>
              <a:t>38</a:t>
            </a:fld>
            <a:endParaRPr lang="en-US"/>
          </a:p>
        </p:txBody>
      </p:sp>
    </p:spTree>
    <p:extLst>
      <p:ext uri="{BB962C8B-B14F-4D97-AF65-F5344CB8AC3E}">
        <p14:creationId xmlns:p14="http://schemas.microsoft.com/office/powerpoint/2010/main" val="1050135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WE </a:t>
            </a:r>
            <a:r>
              <a:rPr kumimoji="0" lang="en-US" sz="2000" b="0" i="0" u="sng" strike="noStrike" kern="1200" cap="none" spc="0" normalizeH="0" baseline="0" noProof="0" dirty="0">
                <a:ln>
                  <a:noFill/>
                </a:ln>
                <a:solidFill>
                  <a:prstClr val="black"/>
                </a:solidFill>
                <a:effectLst/>
                <a:uLnTx/>
                <a:uFillTx/>
                <a:latin typeface="+mn-lt"/>
                <a:ea typeface="+mn-ea"/>
                <a:cs typeface="+mn-cs"/>
              </a:rPr>
              <a:t>PLAN</a:t>
            </a:r>
            <a:r>
              <a:rPr kumimoji="0" lang="en-US" sz="2000" b="0" i="0" u="none" strike="noStrike" kern="1200" cap="none" spc="0" normalizeH="0" baseline="0" noProof="0" dirty="0">
                <a:ln>
                  <a:noFill/>
                </a:ln>
                <a:solidFill>
                  <a:prstClr val="black"/>
                </a:solidFill>
                <a:effectLst/>
                <a:uLnTx/>
                <a:uFillTx/>
                <a:latin typeface="+mn-lt"/>
                <a:ea typeface="+mn-ea"/>
                <a:cs typeface="+mn-cs"/>
              </a:rPr>
              <a:t> TO ANNOUNCE KIVA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PUBLIC &amp; ROSS SALES PARTNERS </a:t>
            </a:r>
            <a:r>
              <a:rPr kumimoji="0" lang="en-US" sz="2000" b="0" i="0" u="none" strike="noStrike" kern="1200" cap="none" spc="0" normalizeH="0" baseline="0" noProof="0" dirty="0">
                <a:ln>
                  <a:noFill/>
                </a:ln>
                <a:solidFill>
                  <a:prstClr val="black"/>
                </a:solidFill>
                <a:effectLst/>
                <a:uLnTx/>
                <a:uFillTx/>
                <a:latin typeface="+mn-lt"/>
                <a:ea typeface="+mn-ea"/>
                <a:cs typeface="+mn-cs"/>
              </a:rPr>
              <a:t>IN </a:t>
            </a:r>
            <a:r>
              <a:rPr kumimoji="0" lang="en-US" sz="2000" b="1" i="0" u="none" strike="noStrike" kern="1200" cap="none" spc="0" normalizeH="0" baseline="0" noProof="0" dirty="0">
                <a:ln>
                  <a:noFill/>
                </a:ln>
                <a:solidFill>
                  <a:prstClr val="black"/>
                </a:solidFill>
                <a:effectLst/>
                <a:uLnTx/>
                <a:uFillTx/>
                <a:latin typeface="+mn-lt"/>
                <a:ea typeface="+mn-ea"/>
                <a:cs typeface="+mn-cs"/>
              </a:rPr>
              <a:t>JUNE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WE </a:t>
            </a:r>
            <a:r>
              <a:rPr kumimoji="0" lang="en-US" sz="2000" b="0" i="0" u="sng" strike="noStrike" kern="1200" cap="none" spc="0" normalizeH="0" baseline="0" noProof="0" dirty="0">
                <a:ln>
                  <a:noFill/>
                </a:ln>
                <a:solidFill>
                  <a:prstClr val="black"/>
                </a:solidFill>
                <a:effectLst/>
                <a:uLnTx/>
                <a:uFillTx/>
                <a:latin typeface="+mn-lt"/>
                <a:ea typeface="+mn-ea"/>
                <a:cs typeface="+mn-cs"/>
              </a:rPr>
              <a:t>PLAN</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FIRST SHIPMENT </a:t>
            </a:r>
            <a:r>
              <a:rPr kumimoji="0" lang="en-US" sz="2000" b="0" i="0" u="none" strike="noStrike" kern="1200" cap="none" spc="0" normalizeH="0" baseline="0" noProof="0" dirty="0">
                <a:ln>
                  <a:noFill/>
                </a:ln>
                <a:solidFill>
                  <a:prstClr val="black"/>
                </a:solidFill>
                <a:effectLst/>
                <a:uLnTx/>
                <a:uFillTx/>
                <a:latin typeface="+mn-lt"/>
                <a:ea typeface="+mn-ea"/>
                <a:cs typeface="+mn-cs"/>
              </a:rPr>
              <a:t>IN </a:t>
            </a:r>
            <a:r>
              <a:rPr kumimoji="0" lang="en-US" sz="2000" b="1" i="0" u="none" strike="noStrike" kern="1200" cap="none" spc="0" normalizeH="0" baseline="0" noProof="0" dirty="0">
                <a:ln>
                  <a:noFill/>
                </a:ln>
                <a:solidFill>
                  <a:prstClr val="black"/>
                </a:solidFill>
                <a:effectLst/>
                <a:uLnTx/>
                <a:uFillTx/>
                <a:latin typeface="+mn-lt"/>
                <a:ea typeface="+mn-ea"/>
                <a:cs typeface="+mn-cs"/>
              </a:rPr>
              <a:t>JULY 2020</a:t>
            </a:r>
          </a:p>
        </p:txBody>
      </p:sp>
      <p:sp>
        <p:nvSpPr>
          <p:cNvPr id="4" name="Slide Number Placeholder 3"/>
          <p:cNvSpPr>
            <a:spLocks noGrp="1"/>
          </p:cNvSpPr>
          <p:nvPr>
            <p:ph type="sldNum" sz="quarter" idx="5"/>
          </p:nvPr>
        </p:nvSpPr>
        <p:spPr/>
        <p:txBody>
          <a:bodyPr/>
          <a:lstStyle/>
          <a:p>
            <a:fld id="{FBFEC157-01FF-9443-B2A6-F13FAEDD59C2}" type="slidenum">
              <a:rPr lang="en-US" smtClean="0"/>
              <a:t>39</a:t>
            </a:fld>
            <a:endParaRPr lang="en-US"/>
          </a:p>
        </p:txBody>
      </p:sp>
    </p:spTree>
    <p:extLst>
      <p:ext uri="{BB962C8B-B14F-4D97-AF65-F5344CB8AC3E}">
        <p14:creationId xmlns:p14="http://schemas.microsoft.com/office/powerpoint/2010/main" val="320463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THIS NEW </a:t>
            </a:r>
            <a:r>
              <a:rPr kumimoji="0" lang="en-US" sz="2000" b="1" i="0" u="none" strike="noStrike" kern="1200" cap="none" spc="0" normalizeH="0" baseline="0" noProof="0" dirty="0">
                <a:ln>
                  <a:noFill/>
                </a:ln>
                <a:solidFill>
                  <a:prstClr val="black"/>
                </a:solidFill>
                <a:effectLst/>
                <a:uLnTx/>
                <a:uFillTx/>
                <a:latin typeface="+mn-lt"/>
                <a:ea typeface="+mn-ea"/>
                <a:cs typeface="+mn-cs"/>
              </a:rPr>
              <a:t>HARDWARE REFRESH</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1" i="0" u="none" strike="noStrike" kern="1200" cap="none" spc="0" normalizeH="0" baseline="0" noProof="0" dirty="0">
                <a:ln>
                  <a:noFill/>
                </a:ln>
                <a:solidFill>
                  <a:prstClr val="black"/>
                </a:solidFill>
                <a:effectLst/>
                <a:uLnTx/>
                <a:uFillTx/>
                <a:latin typeface="+mn-lt"/>
                <a:ea typeface="+mn-ea"/>
                <a:cs typeface="+mn-cs"/>
              </a:rPr>
              <a:t>MUCH-LOVED </a:t>
            </a:r>
            <a:r>
              <a:rPr kumimoji="0" lang="en-US" sz="2000" b="0" i="0" u="none" strike="noStrike" kern="1200" cap="none" spc="0" normalizeH="0" baseline="0" noProof="0" dirty="0">
                <a:ln>
                  <a:noFill/>
                </a:ln>
                <a:solidFill>
                  <a:prstClr val="black"/>
                </a:solidFill>
                <a:effectLst/>
                <a:uLnTx/>
                <a:uFillTx/>
                <a:latin typeface="+mn-lt"/>
                <a:ea typeface="+mn-ea"/>
                <a:cs typeface="+mn-cs"/>
              </a:rPr>
              <a:t>AIRCLEANER “</a:t>
            </a:r>
            <a:r>
              <a:rPr kumimoji="0" lang="en-US" sz="2000" b="1" i="0" u="none" strike="noStrike" kern="1200" cap="none" spc="0" normalizeH="0" baseline="0" noProof="0" dirty="0">
                <a:ln>
                  <a:noFill/>
                </a:ln>
                <a:solidFill>
                  <a:prstClr val="black"/>
                </a:solidFill>
                <a:effectLst/>
                <a:uLnTx/>
                <a:uFillTx/>
                <a:latin typeface="+mn-lt"/>
                <a:ea typeface="+mn-ea"/>
                <a:cs typeface="+mn-cs"/>
              </a:rPr>
              <a:t>PANIC BUTTON</a:t>
            </a:r>
            <a:r>
              <a:rPr kumimoji="0" lang="en-US" sz="2000" b="0" i="0" u="none" strike="noStrike" kern="1200" cap="none" spc="0" normalizeH="0" baseline="0" noProof="0" dirty="0">
                <a:ln>
                  <a:noFill/>
                </a:ln>
                <a:solidFill>
                  <a:prstClr val="black"/>
                </a:solidFill>
                <a:effectLst/>
                <a:uLnTx/>
                <a:uFillTx/>
                <a:latin typeface="+mn-lt"/>
                <a:ea typeface="+mn-ea"/>
                <a:cs typeface="+mn-cs"/>
              </a:rPr>
              <a:t>” CONTROL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mn-lt"/>
                <a:ea typeface="+mn-ea"/>
                <a:cs typeface="+mn-cs"/>
              </a:rPr>
              <a:t>ALSO</a:t>
            </a:r>
            <a:r>
              <a:rPr kumimoji="0" lang="en-US" sz="2000" b="0" i="0" u="none" strike="noStrike" kern="1200" cap="none" spc="0" normalizeH="0" baseline="0" noProof="0" dirty="0">
                <a:ln>
                  <a:noFill/>
                </a:ln>
                <a:solidFill>
                  <a:prstClr val="black"/>
                </a:solidFill>
                <a:effectLst/>
                <a:uLnTx/>
                <a:uFillTx/>
                <a:latin typeface="+mn-lt"/>
                <a:ea typeface="+mn-ea"/>
                <a:cs typeface="+mn-cs"/>
              </a:rPr>
              <a:t> GETS A NEW “</a:t>
            </a:r>
            <a:r>
              <a:rPr kumimoji="0" lang="en-US" sz="2000" b="1" i="0" u="none" strike="noStrike" kern="1200" cap="none" spc="0" normalizeH="0" baseline="0" noProof="0" dirty="0">
                <a:ln>
                  <a:noFill/>
                </a:ln>
                <a:solidFill>
                  <a:prstClr val="black"/>
                </a:solidFill>
                <a:effectLst/>
                <a:uLnTx/>
                <a:uFillTx/>
                <a:latin typeface="+mn-lt"/>
                <a:ea typeface="+mn-ea"/>
                <a:cs typeface="+mn-cs"/>
              </a:rPr>
              <a:t>ROSS BLACK-FINISH</a:t>
            </a:r>
            <a:r>
              <a:rPr kumimoji="0" lang="en-US" sz="2000" b="0" i="0" u="none" strike="noStrike" kern="1200" cap="none" spc="0" normalizeH="0" baseline="0" noProof="0" dirty="0">
                <a:ln>
                  <a:noFill/>
                </a:ln>
                <a:solidFill>
                  <a:prstClr val="black"/>
                </a:solidFill>
                <a:effectLst/>
                <a:uLnTx/>
                <a:uFillTx/>
                <a:latin typeface="+mn-lt"/>
                <a:ea typeface="+mn-ea"/>
                <a:cs typeface="+mn-cs"/>
              </a:rPr>
              <a:t>” LOOK!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AS MENTIONED JUST A MOMENT AGO,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OPERATIONS </a:t>
            </a:r>
            <a:r>
              <a:rPr kumimoji="0" lang="en-US" sz="2000" b="1" i="0" u="none" strike="noStrike" kern="1200" cap="none" spc="0" normalizeH="0" baseline="0" noProof="0" dirty="0">
                <a:ln>
                  <a:noFill/>
                </a:ln>
                <a:solidFill>
                  <a:prstClr val="black"/>
                </a:solidFill>
                <a:effectLst/>
                <a:uLnTx/>
                <a:uFillTx/>
                <a:latin typeface="+mn-lt"/>
                <a:ea typeface="+mn-ea"/>
                <a:cs typeface="+mn-cs"/>
              </a:rPr>
              <a:t>REMAIN SAME </a:t>
            </a:r>
            <a:r>
              <a:rPr kumimoji="0" lang="en-US" sz="2000" b="0" i="0" u="none" strike="noStrike" kern="1200" cap="none" spc="0" normalizeH="0" baseline="0" noProof="0" dirty="0">
                <a:ln>
                  <a:noFill/>
                </a:ln>
                <a:solidFill>
                  <a:prstClr val="black"/>
                </a:solidFill>
                <a:effectLst/>
                <a:uLnTx/>
                <a:uFillTx/>
                <a:latin typeface="+mn-lt"/>
                <a:ea typeface="+mn-ea"/>
                <a:cs typeface="+mn-cs"/>
              </a:rPr>
              <a:t>AS BEFORE…</a:t>
            </a:r>
            <a:r>
              <a:rPr kumimoji="0" lang="en-US" sz="2000" b="1" i="0" u="none" strike="noStrike" kern="1200" cap="none" spc="0" normalizeH="0" baseline="0" noProof="0" dirty="0">
                <a:ln>
                  <a:noFill/>
                </a:ln>
                <a:solidFill>
                  <a:prstClr val="black"/>
                </a:solidFill>
                <a:effectLst/>
                <a:uLnTx/>
                <a:uFillTx/>
                <a:latin typeface="+mn-lt"/>
                <a:ea typeface="+mn-ea"/>
                <a:cs typeface="+mn-cs"/>
              </a:rPr>
              <a:t>FOR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FBFEC157-01FF-9443-B2A6-F13FAEDD59C2}" type="slidenum">
              <a:rPr lang="en-US" smtClean="0"/>
              <a:t>4</a:t>
            </a:fld>
            <a:endParaRPr lang="en-US"/>
          </a:p>
        </p:txBody>
      </p:sp>
    </p:spTree>
    <p:extLst>
      <p:ext uri="{BB962C8B-B14F-4D97-AF65-F5344CB8AC3E}">
        <p14:creationId xmlns:p14="http://schemas.microsoft.com/office/powerpoint/2010/main" val="3140571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NEW NOTE</a:t>
            </a:r>
          </a:p>
        </p:txBody>
      </p:sp>
      <p:sp>
        <p:nvSpPr>
          <p:cNvPr id="4" name="Slide Number Placeholder 3"/>
          <p:cNvSpPr>
            <a:spLocks noGrp="1"/>
          </p:cNvSpPr>
          <p:nvPr>
            <p:ph type="sldNum" sz="quarter" idx="5"/>
          </p:nvPr>
        </p:nvSpPr>
        <p:spPr/>
        <p:txBody>
          <a:bodyPr/>
          <a:lstStyle/>
          <a:p>
            <a:fld id="{FBFEC157-01FF-9443-B2A6-F13FAEDD59C2}" type="slidenum">
              <a:rPr lang="en-US" smtClean="0"/>
              <a:t>40</a:t>
            </a:fld>
            <a:endParaRPr lang="en-US"/>
          </a:p>
        </p:txBody>
      </p:sp>
    </p:spTree>
    <p:extLst>
      <p:ext uri="{BB962C8B-B14F-4D97-AF65-F5344CB8AC3E}">
        <p14:creationId xmlns:p14="http://schemas.microsoft.com/office/powerpoint/2010/main" val="492220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NEW NOTE</a:t>
            </a:r>
          </a:p>
        </p:txBody>
      </p:sp>
      <p:sp>
        <p:nvSpPr>
          <p:cNvPr id="4" name="Slide Number Placeholder 3"/>
          <p:cNvSpPr>
            <a:spLocks noGrp="1"/>
          </p:cNvSpPr>
          <p:nvPr>
            <p:ph type="sldNum" sz="quarter" idx="5"/>
          </p:nvPr>
        </p:nvSpPr>
        <p:spPr/>
        <p:txBody>
          <a:bodyPr/>
          <a:lstStyle/>
          <a:p>
            <a:fld id="{FBFEC157-01FF-9443-B2A6-F13FAEDD59C2}" type="slidenum">
              <a:rPr lang="en-US" smtClean="0"/>
              <a:t>41</a:t>
            </a:fld>
            <a:endParaRPr lang="en-US"/>
          </a:p>
        </p:txBody>
      </p:sp>
    </p:spTree>
    <p:extLst>
      <p:ext uri="{BB962C8B-B14F-4D97-AF65-F5344CB8AC3E}">
        <p14:creationId xmlns:p14="http://schemas.microsoft.com/office/powerpoint/2010/main" val="1225020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NEW NOTE</a:t>
            </a:r>
          </a:p>
        </p:txBody>
      </p:sp>
      <p:sp>
        <p:nvSpPr>
          <p:cNvPr id="4" name="Slide Number Placeholder 3"/>
          <p:cNvSpPr>
            <a:spLocks noGrp="1"/>
          </p:cNvSpPr>
          <p:nvPr>
            <p:ph type="sldNum" sz="quarter" idx="5"/>
          </p:nvPr>
        </p:nvSpPr>
        <p:spPr/>
        <p:txBody>
          <a:bodyPr/>
          <a:lstStyle/>
          <a:p>
            <a:fld id="{FBFEC157-01FF-9443-B2A6-F13FAEDD59C2}" type="slidenum">
              <a:rPr lang="en-US" smtClean="0"/>
              <a:t>42</a:t>
            </a:fld>
            <a:endParaRPr lang="en-US"/>
          </a:p>
        </p:txBody>
      </p:sp>
    </p:spTree>
    <p:extLst>
      <p:ext uri="{BB962C8B-B14F-4D97-AF65-F5344CB8AC3E}">
        <p14:creationId xmlns:p14="http://schemas.microsoft.com/office/powerpoint/2010/main" val="3652871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WRAPS UP MY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THANKS FOR LISTENING AND WATCHING — AND HAPPY SELLING!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WE ARE NOW OPENING THE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FOR </a:t>
            </a:r>
            <a:r>
              <a:rPr kumimoji="0" lang="en-US" sz="2000" b="1" i="0" u="none" strike="noStrike" kern="1200" cap="none" spc="0" normalizeH="0" baseline="0" noProof="0" dirty="0">
                <a:ln>
                  <a:noFill/>
                </a:ln>
                <a:solidFill>
                  <a:prstClr val="black"/>
                </a:solidFill>
                <a:effectLst/>
                <a:uLnTx/>
                <a:uFillTx/>
                <a:latin typeface="+mn-lt"/>
                <a:ea typeface="+mn-ea"/>
                <a:cs typeface="+mn-cs"/>
              </a:rPr>
              <a:t>FIVE MINUTES</a:t>
            </a:r>
            <a:r>
              <a:rPr kumimoji="0" lang="en-US" sz="2000" b="0" i="0" u="none" strike="noStrike" kern="1200" cap="none" spc="0" normalizeH="0" baseline="0" noProof="0" dirty="0">
                <a:ln>
                  <a:noFill/>
                </a:ln>
                <a:solidFill>
                  <a:prstClr val="black"/>
                </a:solidFill>
                <a:effectLst/>
                <a:uLnTx/>
                <a:uFillTx/>
                <a:latin typeface="+mn-lt"/>
                <a:ea typeface="+mn-ea"/>
                <a:cs typeface="+mn-cs"/>
              </a:rPr>
              <a:t> OF QUESTIONS…</a:t>
            </a:r>
          </a:p>
        </p:txBody>
      </p:sp>
      <p:sp>
        <p:nvSpPr>
          <p:cNvPr id="4" name="Slide Number Placeholder 3"/>
          <p:cNvSpPr>
            <a:spLocks noGrp="1"/>
          </p:cNvSpPr>
          <p:nvPr>
            <p:ph type="sldNum" sz="quarter" idx="5"/>
          </p:nvPr>
        </p:nvSpPr>
        <p:spPr/>
        <p:txBody>
          <a:bodyPr/>
          <a:lstStyle/>
          <a:p>
            <a:fld id="{FBFEC157-01FF-9443-B2A6-F13FAEDD59C2}" type="slidenum">
              <a:rPr lang="en-US" smtClean="0"/>
              <a:t>43</a:t>
            </a:fld>
            <a:endParaRPr lang="en-US"/>
          </a:p>
        </p:txBody>
      </p:sp>
    </p:spTree>
    <p:extLst>
      <p:ext uri="{BB962C8B-B14F-4D97-AF65-F5344CB8AC3E}">
        <p14:creationId xmlns:p14="http://schemas.microsoft.com/office/powerpoint/2010/main" val="1529231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SO, WHAT’S NEW YOU MAY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NEW VIDEO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IN </a:t>
            </a:r>
            <a:r>
              <a:rPr kumimoji="0" lang="en-US" sz="2000" b="1" i="0" u="none" strike="noStrike" kern="1200" cap="none" spc="0" normalizeH="0" baseline="0" noProof="0" dirty="0">
                <a:ln>
                  <a:noFill/>
                </a:ln>
                <a:solidFill>
                  <a:prstClr val="black"/>
                </a:solidFill>
                <a:effectLst/>
                <a:uLnTx/>
                <a:uFillTx/>
                <a:latin typeface="+mn-lt"/>
                <a:ea typeface="+mn-ea"/>
                <a:cs typeface="+mn-cs"/>
              </a:rPr>
              <a:t>ADDITION</a:t>
            </a:r>
            <a:r>
              <a:rPr kumimoji="0" lang="en-US" sz="2000" b="0" i="0" u="none" strike="noStrike" kern="1200" cap="none" spc="0" normalizeH="0" baseline="0" noProof="0" dirty="0">
                <a:ln>
                  <a:noFill/>
                </a:ln>
                <a:solidFill>
                  <a:prstClr val="black"/>
                </a:solidFill>
                <a:effectLst/>
                <a:uLnTx/>
                <a:uFillTx/>
                <a:latin typeface="+mn-lt"/>
                <a:ea typeface="+mn-ea"/>
                <a:cs typeface="+mn-cs"/>
              </a:rPr>
              <a:t> TO ALL </a:t>
            </a:r>
            <a:r>
              <a:rPr kumimoji="0" lang="en-US" sz="2000" b="1" i="0" u="none" strike="noStrike" kern="1200" cap="none" spc="0" normalizeH="0" baseline="0" noProof="0" dirty="0">
                <a:ln>
                  <a:noFill/>
                </a:ln>
                <a:solidFill>
                  <a:prstClr val="black"/>
                </a:solidFill>
                <a:effectLst/>
                <a:uLnTx/>
                <a:uFillTx/>
                <a:latin typeface="+mn-lt"/>
                <a:ea typeface="+mn-ea"/>
                <a:cs typeface="+mn-cs"/>
              </a:rPr>
              <a:t>EXISTING </a:t>
            </a:r>
            <a:r>
              <a:rPr kumimoji="0" lang="en-US" sz="2000" b="0" i="0" u="none" strike="noStrike" kern="1200" cap="none" spc="0" normalizeH="0" baseline="0" noProof="0" dirty="0">
                <a:ln>
                  <a:noFill/>
                </a:ln>
                <a:solidFill>
                  <a:prstClr val="black"/>
                </a:solidFill>
                <a:effectLst/>
                <a:uLnTx/>
                <a:uFillTx/>
                <a:latin typeface="+mn-lt"/>
                <a:ea typeface="+mn-ea"/>
                <a:cs typeface="+mn-cs"/>
              </a:rPr>
              <a:t>VIDEO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THESE NEW STANDARDS </a:t>
            </a:r>
            <a:r>
              <a:rPr kumimoji="0" lang="en-US" sz="2000" b="0" i="0" u="none" strike="noStrike" kern="1200" cap="none" spc="0" normalizeH="0" baseline="0" noProof="0" dirty="0">
                <a:ln>
                  <a:noFill/>
                </a:ln>
                <a:solidFill>
                  <a:prstClr val="black"/>
                </a:solidFill>
                <a:effectLst/>
                <a:uLnTx/>
                <a:uFillTx/>
                <a:latin typeface="+mn-lt"/>
                <a:ea typeface="+mn-ea"/>
                <a:cs typeface="+mn-cs"/>
              </a:rPr>
              <a:t>ARE ADDED TO </a:t>
            </a:r>
            <a:r>
              <a:rPr kumimoji="0" lang="en-US" sz="2000" b="1" i="0" u="none" strike="noStrike" kern="1200" cap="none" spc="0" normalizeH="0" baseline="0" noProof="0" dirty="0">
                <a:ln>
                  <a:noFill/>
                </a:ln>
                <a:solidFill>
                  <a:prstClr val="black"/>
                </a:solidFill>
                <a:effectLst/>
                <a:uLnTx/>
                <a:uFillTx/>
                <a:latin typeface="+mn-lt"/>
                <a:ea typeface="+mn-ea"/>
                <a:cs typeface="+mn-cs"/>
              </a:rPr>
              <a:t>AIRCLEANER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WITH SUPPORT FOR </a:t>
            </a:r>
            <a:r>
              <a:rPr kumimoji="0" lang="en-US" sz="2000" b="1" i="0" u="none" strike="noStrike" kern="1200" cap="none" spc="0" normalizeH="0" baseline="0" noProof="0" dirty="0">
                <a:ln>
                  <a:noFill/>
                </a:ln>
                <a:solidFill>
                  <a:prstClr val="black"/>
                </a:solidFill>
                <a:effectLst/>
                <a:uLnTx/>
                <a:uFillTx/>
                <a:latin typeface="+mn-lt"/>
                <a:ea typeface="+mn-ea"/>
                <a:cs typeface="+mn-cs"/>
              </a:rPr>
              <a:t>WIDE COLOR GAMUT </a:t>
            </a:r>
            <a:r>
              <a:rPr kumimoji="0" lang="en-US" sz="2000" b="0" i="0" u="none" strike="noStrike" kern="1200" cap="none" spc="0" normalizeH="0" baseline="0" noProof="0" dirty="0">
                <a:ln>
                  <a:noFill/>
                </a:ln>
                <a:solidFill>
                  <a:prstClr val="black"/>
                </a:solidFill>
                <a:effectLst/>
                <a:uLnTx/>
                <a:uFillTx/>
                <a:latin typeface="+mn-lt"/>
                <a:ea typeface="+mn-ea"/>
                <a:cs typeface="+mn-cs"/>
              </a:rPr>
              <a:t>AND</a:t>
            </a:r>
            <a:r>
              <a:rPr kumimoji="0" lang="en-US" sz="2000" b="1" i="0" u="none" strike="noStrike" kern="1200" cap="none" spc="0" normalizeH="0" baseline="0" noProof="0" dirty="0">
                <a:ln>
                  <a:noFill/>
                </a:ln>
                <a:solidFill>
                  <a:prstClr val="black"/>
                </a:solidFill>
                <a:effectLst/>
                <a:uLnTx/>
                <a:uFillTx/>
                <a:latin typeface="+mn-lt"/>
                <a:ea typeface="+mn-ea"/>
                <a:cs typeface="+mn-cs"/>
              </a:rPr>
              <a:t> HIGH DYNAMIC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THERE’S NEW </a:t>
            </a:r>
            <a:r>
              <a:rPr lang="en-US" sz="2000" b="1" dirty="0"/>
              <a:t>3G </a:t>
            </a:r>
            <a:r>
              <a:rPr lang="en-US" sz="2000" b="0" dirty="0"/>
              <a:t>VIDEO STANDARDS TO </a:t>
            </a:r>
            <a:r>
              <a:rPr lang="en-US" sz="2000" dirty="0"/>
              <a:t>SUPPORT 1080P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…WITH ADDITIONAL FRAME RATES LIKE </a:t>
            </a:r>
            <a:r>
              <a:rPr lang="en-US" sz="2000" b="1" dirty="0"/>
              <a:t>TRUE 60P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ALSO ADDED IS </a:t>
            </a:r>
            <a:r>
              <a:rPr lang="en-US" sz="2000" b="1" dirty="0"/>
              <a:t>12G </a:t>
            </a:r>
            <a:r>
              <a:rPr lang="en-US" sz="2000" dirty="0"/>
              <a:t>VIDEO I/O TO SUPPORT </a:t>
            </a:r>
            <a:r>
              <a:rPr lang="en-US" sz="2000" b="1" dirty="0"/>
              <a:t>UHD</a:t>
            </a:r>
            <a:r>
              <a:rPr lang="en-US" sz="2000" dirty="0"/>
              <a:t> — COMING END OF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AND FINALLY, </a:t>
            </a:r>
            <a:r>
              <a:rPr lang="en-US" sz="2000" b="1" dirty="0"/>
              <a:t>100G </a:t>
            </a:r>
            <a:r>
              <a:rPr lang="en-US" sz="2000" dirty="0"/>
              <a:t>SMPTE 2110 IP VIDEO I/O — COMING END OF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PLEASE NOTE THE 100-GIG QSFP CAGES ARE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BUT CUSTOMERS MUST PURCHASE THEIR OWN TRANSCEIVERS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[take]</a:t>
            </a:r>
          </a:p>
        </p:txBody>
      </p:sp>
      <p:sp>
        <p:nvSpPr>
          <p:cNvPr id="4" name="Slide Number Placeholder 3"/>
          <p:cNvSpPr>
            <a:spLocks noGrp="1"/>
          </p:cNvSpPr>
          <p:nvPr>
            <p:ph type="sldNum" sz="quarter" idx="5"/>
          </p:nvPr>
        </p:nvSpPr>
        <p:spPr/>
        <p:txBody>
          <a:bodyPr/>
          <a:lstStyle/>
          <a:p>
            <a:fld id="{FBFEC157-01FF-9443-B2A6-F13FAEDD59C2}" type="slidenum">
              <a:rPr lang="en-US" smtClean="0"/>
              <a:t>5</a:t>
            </a:fld>
            <a:endParaRPr lang="en-US"/>
          </a:p>
        </p:txBody>
      </p:sp>
    </p:spTree>
    <p:extLst>
      <p:ext uri="{BB962C8B-B14F-4D97-AF65-F5344CB8AC3E}">
        <p14:creationId xmlns:p14="http://schemas.microsoft.com/office/powerpoint/2010/main" val="99550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THERE’S NOT (YET) ANY NEW FUNCTIONALITY TO DESCRIBE,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…SO LET’S JUMP RIGHT INTO THE HEART OF THE MATTER: </a:t>
            </a:r>
            <a:r>
              <a:rPr kumimoji="0" lang="en-US" sz="2000" b="1" i="0" u="none" strike="noStrike" kern="1200" cap="none" spc="0" normalizeH="0" baseline="0" noProof="0" dirty="0">
                <a:ln>
                  <a:noFill/>
                </a:ln>
                <a:solidFill>
                  <a:prstClr val="black"/>
                </a:solidFill>
                <a:effectLst/>
                <a:uLnTx/>
                <a:uFillTx/>
                <a:latin typeface="+mn-lt"/>
                <a:ea typeface="+mn-ea"/>
                <a:cs typeface="+mn-cs"/>
              </a:rPr>
              <a:t>THE AVAILABLE MODELS</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ORDERING THE </a:t>
            </a:r>
            <a:r>
              <a:rPr kumimoji="0" lang="en-US" sz="2000" b="1" i="0" u="none" strike="noStrike" kern="1200" cap="none" spc="0" normalizeH="0" baseline="0" noProof="0" dirty="0">
                <a:ln>
                  <a:noFill/>
                </a:ln>
                <a:solidFill>
                  <a:prstClr val="black"/>
                </a:solidFill>
                <a:effectLst/>
                <a:uLnTx/>
                <a:uFillTx/>
                <a:latin typeface="+mn-lt"/>
                <a:ea typeface="+mn-ea"/>
                <a:cs typeface="+mn-cs"/>
              </a:rPr>
              <a:t>NEW AIRCLEANER</a:t>
            </a:r>
            <a:r>
              <a:rPr kumimoji="0" lang="en-US" sz="2000" b="0" i="0" u="none" strike="noStrike" kern="1200" cap="none" spc="0" normalizeH="0" baseline="0" noProof="0" dirty="0">
                <a:ln>
                  <a:noFill/>
                </a:ln>
                <a:solidFill>
                  <a:prstClr val="black"/>
                </a:solidFill>
                <a:effectLst/>
                <a:uLnTx/>
                <a:uFillTx/>
                <a:latin typeface="+mn-lt"/>
                <a:ea typeface="+mn-ea"/>
                <a:cs typeface="+mn-cs"/>
              </a:rPr>
              <a:t> IS JUST A </a:t>
            </a:r>
            <a:r>
              <a:rPr kumimoji="0" lang="en-US" sz="2000" b="1" i="1" u="none" strike="noStrike" kern="1200" cap="none" spc="0" normalizeH="0" baseline="0" noProof="0" dirty="0">
                <a:ln>
                  <a:noFill/>
                </a:ln>
                <a:solidFill>
                  <a:prstClr val="black"/>
                </a:solidFill>
                <a:effectLst/>
                <a:uLnTx/>
                <a:uFillTx/>
                <a:latin typeface="+mn-lt"/>
                <a:ea typeface="+mn-ea"/>
                <a:cs typeface="+mn-cs"/>
              </a:rPr>
              <a:t>LITTLE BIT</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DIFFERENT FROM THE CURRENT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THERE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3 MODELS</a:t>
            </a:r>
            <a:r>
              <a:rPr kumimoji="0" lang="en-US" sz="2000" b="0" i="0" u="none" strike="noStrike" kern="1200" cap="none" spc="0" normalizeH="0" baseline="0" noProof="0" dirty="0">
                <a:ln>
                  <a:noFill/>
                </a:ln>
                <a:solidFill>
                  <a:prstClr val="black"/>
                </a:solidFill>
                <a:effectLst/>
                <a:uLnTx/>
                <a:uFillTx/>
                <a:latin typeface="+mn-lt"/>
                <a:ea typeface="+mn-ea"/>
                <a:cs typeface="+mn-cs"/>
              </a:rPr>
              <a:t> | INSTEAD OF </a:t>
            </a:r>
            <a:r>
              <a:rPr kumimoji="0" lang="en-US" sz="2000" b="1" i="0" u="none" strike="noStrike" kern="1200" cap="none" spc="0" normalizeH="0" baseline="0" noProof="0" dirty="0">
                <a:ln>
                  <a:noFill/>
                </a:ln>
                <a:solidFill>
                  <a:prstClr val="black"/>
                </a:solidFill>
                <a:effectLst/>
                <a:uLnTx/>
                <a:uFillTx/>
                <a:latin typeface="+mn-lt"/>
                <a:ea typeface="+mn-ea"/>
                <a:cs typeface="+mn-cs"/>
              </a:rPr>
              <a:t>4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a:t>
            </a:r>
            <a:r>
              <a:rPr kumimoji="0" lang="en-US" sz="2000" b="0" i="0" u="sng" strike="noStrike" kern="1200" cap="none" spc="0" normalizeH="0" baseline="0" noProof="0" dirty="0">
                <a:ln>
                  <a:noFill/>
                </a:ln>
                <a:solidFill>
                  <a:prstClr val="black"/>
                </a:solidFill>
                <a:effectLst/>
                <a:uLnTx/>
                <a:uFillTx/>
                <a:latin typeface="+mn-lt"/>
                <a:ea typeface="+mn-ea"/>
                <a:cs typeface="+mn-cs"/>
              </a:rPr>
              <a:t>ALL</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THREE NEW AIRCLEANER MODELS </a:t>
            </a:r>
            <a:r>
              <a:rPr kumimoji="0" lang="en-US" sz="2000" b="0" i="0" u="none" strike="noStrike" kern="1200" cap="none" spc="0" normalizeH="0" baseline="0" noProof="0" dirty="0">
                <a:ln>
                  <a:noFill/>
                </a:ln>
                <a:solidFill>
                  <a:prstClr val="black"/>
                </a:solidFill>
                <a:effectLst/>
                <a:uLnTx/>
                <a:uFillTx/>
                <a:latin typeface="+mn-lt"/>
                <a:ea typeface="+mn-ea"/>
                <a:cs typeface="+mn-cs"/>
              </a:rPr>
              <a:t>SUPPORT:</a:t>
            </a:r>
            <a:br>
              <a:rPr kumimoji="0" lang="en-US" sz="2000" b="0" i="0" u="none" strike="noStrike" kern="1200" cap="none" spc="0" normalizeH="0" baseline="0" noProof="0" dirty="0">
                <a:ln>
                  <a:noFill/>
                </a:ln>
                <a:solidFill>
                  <a:prstClr val="black"/>
                </a:solidFill>
                <a:effectLst/>
                <a:uLnTx/>
                <a:uFillTx/>
                <a:latin typeface="+mn-lt"/>
                <a:ea typeface="+mn-ea"/>
                <a:cs typeface="+mn-cs"/>
              </a:rPr>
            </a:br>
            <a:br>
              <a:rPr kumimoji="0" lang="en-US" sz="2000" b="0" i="0" u="none" strike="noStrike" kern="1200" cap="none" spc="0" normalizeH="0" baseline="0" noProof="0" dirty="0">
                <a:ln>
                  <a:noFill/>
                </a:ln>
                <a:solidFill>
                  <a:prstClr val="black"/>
                </a:solidFill>
                <a:effectLst/>
                <a:uLnTx/>
                <a:uFillTx/>
                <a:latin typeface="+mn-lt"/>
                <a:ea typeface="+mn-ea"/>
                <a:cs typeface="+mn-cs"/>
              </a:rPr>
            </a:br>
            <a:r>
              <a:rPr kumimoji="0" lang="en-US" sz="2000" b="1" i="0" u="sng" strike="noStrike" kern="1200" cap="none" spc="0" normalizeH="0" baseline="0" noProof="0" dirty="0">
                <a:ln>
                  <a:noFill/>
                </a:ln>
                <a:solidFill>
                  <a:prstClr val="black"/>
                </a:solidFill>
                <a:effectLst/>
                <a:uLnTx/>
                <a:uFillTx/>
                <a:latin typeface="+mn-lt"/>
                <a:ea typeface="+mn-ea"/>
                <a:cs typeface="+mn-cs"/>
              </a:rPr>
              <a:t>ALL</a:t>
            </a:r>
            <a:r>
              <a:rPr kumimoji="0" lang="en-US" sz="2000" b="1" i="0" u="none" strike="noStrike" kern="1200" cap="none" spc="0" normalizeH="0" baseline="0" noProof="0" dirty="0">
                <a:ln>
                  <a:noFill/>
                </a:ln>
                <a:solidFill>
                  <a:prstClr val="black"/>
                </a:solidFill>
                <a:effectLst/>
                <a:uLnTx/>
                <a:uFillTx/>
                <a:latin typeface="+mn-lt"/>
                <a:ea typeface="+mn-ea"/>
                <a:cs typeface="+mn-cs"/>
              </a:rPr>
              <a:t> THE VIDEO STANDARDS </a:t>
            </a:r>
            <a:r>
              <a:rPr kumimoji="0" lang="en-US" sz="2000" b="0" i="0" u="none" strike="noStrike" kern="1200" cap="none" spc="0" normalizeH="0" baseline="0" noProof="0" dirty="0">
                <a:ln>
                  <a:noFill/>
                </a:ln>
                <a:solidFill>
                  <a:prstClr val="black"/>
                </a:solidFill>
                <a:effectLst/>
                <a:uLnTx/>
                <a:uFillTx/>
                <a:latin typeface="+mn-lt"/>
                <a:ea typeface="+mn-ea"/>
                <a:cs typeface="+mn-cs"/>
              </a:rPr>
              <a:t>DESCRIBED A MOMENT AGO…</a:t>
            </a:r>
            <a:br>
              <a:rPr kumimoji="0" lang="en-US" sz="2000" b="0" i="0" u="none" strike="noStrike" kern="1200" cap="none" spc="0" normalizeH="0" baseline="0" noProof="0" dirty="0">
                <a:ln>
                  <a:noFill/>
                </a:ln>
                <a:solidFill>
                  <a:prstClr val="black"/>
                </a:solidFill>
                <a:effectLst/>
                <a:uLnTx/>
                <a:uFillTx/>
                <a:latin typeface="+mn-lt"/>
                <a:ea typeface="+mn-ea"/>
                <a:cs typeface="+mn-cs"/>
              </a:rPr>
            </a:br>
            <a:br>
              <a:rPr kumimoji="0" lang="en-US" sz="2000" b="0" i="0" u="none" strike="noStrike" kern="1200" cap="none" spc="0" normalizeH="0" baseline="0" noProof="0" dirty="0">
                <a:ln>
                  <a:noFill/>
                </a:ln>
                <a:solidFill>
                  <a:prstClr val="black"/>
                </a:solidFill>
                <a:effectLst/>
                <a:uLnTx/>
                <a:uFillTx/>
                <a:latin typeface="+mn-lt"/>
                <a:ea typeface="+mn-ea"/>
                <a:cs typeface="+mn-cs"/>
              </a:rPr>
            </a:br>
            <a:r>
              <a:rPr kumimoji="0" lang="en-US" sz="2000" b="0" i="0" u="none" strike="noStrike" kern="1200" cap="none" spc="0" normalizeH="0" baseline="0" noProof="0" dirty="0">
                <a:ln>
                  <a:noFill/>
                </a:ln>
                <a:solidFill>
                  <a:prstClr val="black"/>
                </a:solidFill>
                <a:effectLst/>
                <a:uLnTx/>
                <a:uFillTx/>
                <a:latin typeface="+mn-lt"/>
                <a:ea typeface="+mn-ea"/>
                <a:cs typeface="+mn-cs"/>
              </a:rPr>
              <a:t>AND FOR THOSE WEBINAR VIEWERS NOT IN THE KNOW: </a:t>
            </a:r>
            <a:r>
              <a:rPr kumimoji="0" lang="en-US" sz="2000" b="1" i="0" u="none" strike="noStrike" kern="1200" cap="none" spc="0" normalizeH="0" baseline="0" noProof="0" dirty="0">
                <a:ln>
                  <a:noFill/>
                </a:ln>
                <a:solidFill>
                  <a:prstClr val="black"/>
                </a:solidFill>
                <a:effectLst/>
                <a:uLnTx/>
                <a:uFillTx/>
                <a:latin typeface="+mn-lt"/>
                <a:ea typeface="+mn-ea"/>
                <a:cs typeface="+mn-cs"/>
              </a:rPr>
              <a:t>2160P </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UHD-4K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AS YOU CAN SEE: THE DELAY TIMES HAVE </a:t>
            </a:r>
            <a:r>
              <a:rPr kumimoji="0" lang="en-US" sz="2000" b="1" i="0" u="sng" strike="noStrike" kern="1200" cap="none" spc="0" normalizeH="0" baseline="0" noProof="0" dirty="0">
                <a:ln>
                  <a:noFill/>
                </a:ln>
                <a:solidFill>
                  <a:prstClr val="black"/>
                </a:solidFill>
                <a:effectLst/>
                <a:uLnTx/>
                <a:uFillTx/>
                <a:latin typeface="+mn-lt"/>
                <a:ea typeface="+mn-ea"/>
                <a:cs typeface="+mn-cs"/>
              </a:rPr>
              <a:t>SIGNIFICANTLY INCREASED</a:t>
            </a:r>
            <a:r>
              <a:rPr kumimoji="0" lang="en-US" sz="20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OVER THE CURRENT AIRCLEANER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THIS INCREASE IS MAINLY TO SUPPORT UHD-4K</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FBFEC157-01FF-9443-B2A6-F13FAEDD59C2}" type="slidenum">
              <a:rPr lang="en-US" smtClean="0"/>
              <a:t>6</a:t>
            </a:fld>
            <a:endParaRPr lang="en-US"/>
          </a:p>
        </p:txBody>
      </p:sp>
    </p:spTree>
    <p:extLst>
      <p:ext uri="{BB962C8B-B14F-4D97-AF65-F5344CB8AC3E}">
        <p14:creationId xmlns:p14="http://schemas.microsoft.com/office/powerpoint/2010/main" val="3959764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 </a:t>
            </a:r>
            <a:r>
              <a:rPr kumimoji="0" lang="en-US" sz="2000" b="1" i="0" u="sng" strike="noStrike" kern="1200" cap="none" spc="0" normalizeH="0" baseline="0" noProof="0" dirty="0">
                <a:ln>
                  <a:noFill/>
                </a:ln>
                <a:solidFill>
                  <a:prstClr val="black"/>
                </a:solidFill>
                <a:effectLst/>
                <a:uLnTx/>
                <a:uFillTx/>
                <a:latin typeface="+mn-lt"/>
                <a:ea typeface="+mn-ea"/>
                <a:cs typeface="+mn-cs"/>
              </a:rPr>
              <a:t>THREE</a:t>
            </a:r>
            <a:r>
              <a:rPr kumimoji="0" lang="en-US" sz="2000" b="1" i="0" u="none" strike="noStrike" kern="1200" cap="none" spc="0" normalizeH="0" baseline="0" noProof="0" dirty="0">
                <a:ln>
                  <a:noFill/>
                </a:ln>
                <a:solidFill>
                  <a:prstClr val="black"/>
                </a:solidFill>
                <a:effectLst/>
                <a:uLnTx/>
                <a:uFillTx/>
                <a:latin typeface="+mn-lt"/>
                <a:ea typeface="+mn-ea"/>
                <a:cs typeface="+mn-cs"/>
              </a:rPr>
              <a:t> AIRCLEANER BASE MODELS ARE ALL ATTRACTIVELY PRICED</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…ESPECIALLY CONSIDERING THE </a:t>
            </a:r>
            <a:r>
              <a:rPr kumimoji="0" lang="en-US" sz="2000" b="1" i="0" u="sng" strike="noStrike" kern="1200" cap="none" spc="0" normalizeH="0" baseline="0" noProof="0" dirty="0">
                <a:ln>
                  <a:noFill/>
                </a:ln>
                <a:solidFill>
                  <a:prstClr val="black"/>
                </a:solidFill>
                <a:effectLst/>
                <a:uLnTx/>
                <a:uFillTx/>
                <a:latin typeface="+mn-lt"/>
                <a:ea typeface="+mn-ea"/>
                <a:cs typeface="+mn-cs"/>
              </a:rPr>
              <a:t>HUGE BOOST</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TO THE </a:t>
            </a:r>
            <a:r>
              <a:rPr kumimoji="0" lang="en-US" sz="2000" b="1" i="0" u="none" strike="noStrike" kern="1200" cap="none" spc="0" normalizeH="0" baseline="0" noProof="0" dirty="0">
                <a:ln>
                  <a:noFill/>
                </a:ln>
                <a:solidFill>
                  <a:prstClr val="black"/>
                </a:solidFill>
                <a:effectLst/>
                <a:uLnTx/>
                <a:uFillTx/>
                <a:latin typeface="+mn-lt"/>
                <a:ea typeface="+mn-ea"/>
                <a:cs typeface="+mn-cs"/>
              </a:rPr>
              <a:t>UNDERLYING HARDWARE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THERE ARE ALSO </a:t>
            </a:r>
            <a:r>
              <a:rPr kumimoji="0" lang="en-US" sz="2000" b="1" i="0" u="none" strike="noStrike" kern="1200" cap="none" spc="0" normalizeH="0" baseline="0" noProof="0" dirty="0">
                <a:ln>
                  <a:noFill/>
                </a:ln>
                <a:solidFill>
                  <a:prstClr val="black"/>
                </a:solidFill>
                <a:effectLst/>
                <a:uLnTx/>
                <a:uFillTx/>
                <a:latin typeface="+mn-lt"/>
                <a:ea typeface="+mn-ea"/>
                <a:cs typeface="+mn-cs"/>
              </a:rPr>
              <a:t>ADDITIONAL OPTIONS </a:t>
            </a:r>
            <a:r>
              <a:rPr kumimoji="0" lang="en-US" sz="2000" b="0" i="0" u="none" strike="noStrike" kern="1200" cap="none" spc="0" normalizeH="0" baseline="0" noProof="0" dirty="0">
                <a:ln>
                  <a:noFill/>
                </a:ln>
                <a:solidFill>
                  <a:prstClr val="black"/>
                </a:solidFill>
                <a:effectLst/>
                <a:uLnTx/>
                <a:uFillTx/>
                <a:latin typeface="+mn-lt"/>
                <a:ea typeface="+mn-ea"/>
                <a:cs typeface="+mn-cs"/>
              </a:rPr>
              <a:t>AVAILABLE FOR </a:t>
            </a:r>
            <a:r>
              <a:rPr kumimoji="0" lang="en-US" sz="2000" b="1" i="0" u="none" strike="noStrike" kern="1200" cap="none" spc="0" normalizeH="0" baseline="0" noProof="0" dirty="0">
                <a:ln>
                  <a:noFill/>
                </a:ln>
                <a:solidFill>
                  <a:prstClr val="black"/>
                </a:solidFill>
                <a:effectLst/>
                <a:uLnTx/>
                <a:uFillTx/>
                <a:latin typeface="+mn-lt"/>
                <a:ea typeface="+mn-ea"/>
                <a:cs typeface="+mn-cs"/>
              </a:rPr>
              <a:t>THE NEW AIRCLEANER</a:t>
            </a:r>
            <a:r>
              <a:rPr kumimoji="0" lang="en-US" sz="2000" b="0" i="0" u="none" strike="noStrike" kern="1200" cap="none" spc="0" normalizeH="0" baseline="0" noProof="0" dirty="0">
                <a:ln>
                  <a:noFill/>
                </a:ln>
                <a:solidFill>
                  <a:prstClr val="black"/>
                </a:solidFill>
                <a:effectLst/>
                <a:uLnTx/>
                <a:uFillTx/>
                <a:latin typeface="+mn-lt"/>
                <a:ea typeface="+mn-ea"/>
                <a:cs typeface="+mn-cs"/>
              </a:rPr>
              <a:t>…</a:t>
            </a:r>
          </a:p>
        </p:txBody>
      </p:sp>
      <p:sp>
        <p:nvSpPr>
          <p:cNvPr id="4" name="Slide Number Placeholder 3"/>
          <p:cNvSpPr>
            <a:spLocks noGrp="1"/>
          </p:cNvSpPr>
          <p:nvPr>
            <p:ph type="sldNum" sz="quarter" idx="5"/>
          </p:nvPr>
        </p:nvSpPr>
        <p:spPr/>
        <p:txBody>
          <a:bodyPr/>
          <a:lstStyle/>
          <a:p>
            <a:fld id="{FBFEC157-01FF-9443-B2A6-F13FAEDD59C2}" type="slidenum">
              <a:rPr lang="en-US" smtClean="0"/>
              <a:t>7</a:t>
            </a:fld>
            <a:endParaRPr lang="en-US"/>
          </a:p>
        </p:txBody>
      </p:sp>
    </p:spTree>
    <p:extLst>
      <p:ext uri="{BB962C8B-B14F-4D97-AF65-F5344CB8AC3E}">
        <p14:creationId xmlns:p14="http://schemas.microsoft.com/office/powerpoint/2010/main" val="13096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THESE OPTIONS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1) UHD-4K VIDEO STANDARDS</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2) SMPTE-2110 IP VIDEO 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NOTICE: THESE ARE </a:t>
            </a:r>
            <a:r>
              <a:rPr kumimoji="0" lang="en-US" sz="2000" b="0" i="0" u="sng" strike="noStrike" kern="1200" cap="none" spc="0" normalizeH="0" baseline="0" noProof="0" dirty="0">
                <a:ln>
                  <a:noFill/>
                </a:ln>
                <a:solidFill>
                  <a:prstClr val="black"/>
                </a:solidFill>
                <a:effectLst/>
                <a:uLnTx/>
                <a:uFillTx/>
                <a:latin typeface="+mn-lt"/>
                <a:ea typeface="+mn-ea"/>
                <a:cs typeface="+mn-cs"/>
              </a:rPr>
              <a:t>BOTH</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SOFTWARE</a:t>
            </a:r>
            <a:r>
              <a:rPr kumimoji="0" lang="en-US" sz="2000" b="0" i="0" u="none" strike="noStrike" kern="1200" cap="none" spc="0" normalizeH="0" baseline="0" noProof="0" dirty="0">
                <a:ln>
                  <a:noFill/>
                </a:ln>
                <a:solidFill>
                  <a:prstClr val="black"/>
                </a:solidFill>
                <a:effectLst/>
                <a:uLnTx/>
                <a:uFillTx/>
                <a:latin typeface="+mn-lt"/>
                <a:ea typeface="+mn-ea"/>
                <a:cs typeface="+mn-cs"/>
              </a:rPr>
              <a: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…AND FOR BOTH OPTIONS, USERS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BUY AT TIME </a:t>
            </a:r>
            <a:r>
              <a:rPr kumimoji="0" lang="en-US" sz="2000" b="0" i="0" u="none" strike="noStrike" kern="1200" cap="none" spc="0" normalizeH="0" baseline="0" noProof="0" dirty="0">
                <a:ln>
                  <a:noFill/>
                </a:ln>
                <a:solidFill>
                  <a:prstClr val="black"/>
                </a:solidFill>
                <a:effectLst/>
                <a:uLnTx/>
                <a:uFillTx/>
                <a:latin typeface="+mn-lt"/>
                <a:ea typeface="+mn-ea"/>
                <a:cs typeface="+mn-cs"/>
              </a:rPr>
              <a:t>OF </a:t>
            </a:r>
            <a:r>
              <a:rPr kumimoji="0" lang="en-US" sz="2000" b="0" i="0" u="sng" strike="noStrike" kern="1200" cap="none" spc="0" normalizeH="0" baseline="0" noProof="0" dirty="0">
                <a:ln>
                  <a:noFill/>
                </a:ln>
                <a:solidFill>
                  <a:prstClr val="black"/>
                </a:solidFill>
                <a:effectLst/>
                <a:uLnTx/>
                <a:uFillTx/>
                <a:latin typeface="+mn-lt"/>
                <a:ea typeface="+mn-ea"/>
                <a:cs typeface="+mn-cs"/>
              </a:rPr>
              <a:t>INITIAL PRODUCT PURCHASE</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mn-lt"/>
                <a:ea typeface="+mn-ea"/>
                <a:cs typeface="+mn-cs"/>
              </a:rPr>
              <a:t>—OR—</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BUY &amp; ADD</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sng" strike="noStrike" kern="1200" cap="none" spc="0" normalizeH="0" baseline="0" noProof="0" dirty="0">
                <a:ln>
                  <a:noFill/>
                </a:ln>
                <a:solidFill>
                  <a:prstClr val="black"/>
                </a:solidFill>
                <a:effectLst/>
                <a:uLnTx/>
                <a:uFillTx/>
                <a:latin typeface="+mn-lt"/>
                <a:ea typeface="+mn-ea"/>
                <a:cs typeface="+mn-cs"/>
              </a:rPr>
              <a:t>ANYTIME LATER</a:t>
            </a:r>
            <a:r>
              <a:rPr kumimoji="0" lang="en-US" sz="2000" b="0" i="0" u="none" strike="noStrike" kern="1200" cap="none" spc="0" normalizeH="0" baseline="0" noProof="0" dirty="0">
                <a:ln>
                  <a:noFill/>
                </a:ln>
                <a:solidFill>
                  <a:prstClr val="black"/>
                </a:solidFill>
                <a:effectLst/>
                <a:uLnTx/>
                <a:uFillTx/>
                <a:latin typeface="+mn-lt"/>
                <a:ea typeface="+mn-ea"/>
                <a:cs typeface="+mn-cs"/>
              </a:rPr>
              <a:t> AND </a:t>
            </a:r>
            <a:r>
              <a:rPr kumimoji="0" lang="en-US" sz="2000" b="0" i="0" u="sng" strike="noStrike" kern="1200" cap="none" spc="0" normalizeH="0" baseline="0" noProof="0" dirty="0">
                <a:ln>
                  <a:noFill/>
                </a:ln>
                <a:solidFill>
                  <a:prstClr val="black"/>
                </a:solidFill>
                <a:effectLst/>
                <a:uLnTx/>
                <a:uFillTx/>
                <a:latin typeface="+mn-lt"/>
                <a:ea typeface="+mn-ea"/>
                <a:cs typeface="+mn-cs"/>
              </a:rPr>
              <a:t>INSTALL</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srgbClr val="00B050"/>
                </a:solidFill>
                <a:effectLst/>
                <a:uLnTx/>
                <a:uFillTx/>
                <a:latin typeface="+mn-lt"/>
                <a:ea typeface="+mn-ea"/>
                <a:cs typeface="+mn-cs"/>
              </a:rPr>
              <a:t>VIA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THIS IS QUITE THE DEPARTURE FROM CURRENT AIRCLEANER…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…AND WILL MAKE “AFTER-PURCHASE” UPGRADING SIMPLE AND EASY!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AIRCLEANER CONTROL PANEL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IS A </a:t>
            </a:r>
            <a:r>
              <a:rPr kumimoji="0" lang="en-US" sz="2000" b="1" i="0" u="none" strike="noStrike" kern="1200" cap="none" spc="0" normalizeH="0" baseline="0" noProof="0" dirty="0">
                <a:ln>
                  <a:noFill/>
                </a:ln>
                <a:solidFill>
                  <a:prstClr val="black"/>
                </a:solidFill>
                <a:effectLst/>
                <a:uLnTx/>
                <a:uFillTx/>
                <a:latin typeface="+mn-lt"/>
                <a:ea typeface="+mn-ea"/>
                <a:cs typeface="+mn-cs"/>
              </a:rPr>
              <a:t>HARDWARE </a:t>
            </a:r>
            <a:r>
              <a:rPr kumimoji="0" lang="en-US" sz="2000" b="0" i="0" u="none" strike="noStrike" kern="1200" cap="none" spc="0" normalizeH="0" baseline="0" noProof="0" dirty="0">
                <a:ln>
                  <a:noFill/>
                </a:ln>
                <a:solidFill>
                  <a:prstClr val="black"/>
                </a:solidFill>
                <a:effectLst/>
                <a:uLnTx/>
                <a:uFillTx/>
                <a:latin typeface="+mn-lt"/>
                <a:ea typeface="+mn-ea"/>
                <a:cs typeface="+mn-cs"/>
              </a:rPr>
              <a:t>OPTION, WHICH USERS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BUY WITH </a:t>
            </a:r>
            <a:r>
              <a:rPr kumimoji="0" lang="en-US" sz="2000" b="0" i="0" u="sng" strike="noStrike" kern="1200" cap="none" spc="0" normalizeH="0" baseline="0" noProof="0" dirty="0">
                <a:ln>
                  <a:noFill/>
                </a:ln>
                <a:solidFill>
                  <a:prstClr val="black"/>
                </a:solidFill>
                <a:effectLst/>
                <a:uLnTx/>
                <a:uFillTx/>
                <a:latin typeface="+mn-lt"/>
                <a:ea typeface="+mn-ea"/>
                <a:cs typeface="+mn-cs"/>
              </a:rPr>
              <a:t>INITIAL PURCHASE</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mn-lt"/>
                <a:ea typeface="+mn-ea"/>
                <a:cs typeface="+mn-cs"/>
              </a:rPr>
              <a:t>—OR—</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BUY &amp; ADD</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sng" strike="noStrike" kern="1200" cap="none" spc="0" normalizeH="0" baseline="0" noProof="0" dirty="0">
                <a:ln>
                  <a:noFill/>
                </a:ln>
                <a:solidFill>
                  <a:prstClr val="black"/>
                </a:solidFill>
                <a:effectLst/>
                <a:uLnTx/>
                <a:uFillTx/>
                <a:latin typeface="+mn-lt"/>
                <a:ea typeface="+mn-ea"/>
                <a:cs typeface="+mn-cs"/>
              </a:rPr>
              <a:t>ANYTIME LATER</a:t>
            </a: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(IF THEY DECIDE TO HAVE DUAL-USER OPERATIONS LATER ON)</a:t>
            </a:r>
          </a:p>
        </p:txBody>
      </p:sp>
      <p:sp>
        <p:nvSpPr>
          <p:cNvPr id="4" name="Slide Number Placeholder 3"/>
          <p:cNvSpPr>
            <a:spLocks noGrp="1"/>
          </p:cNvSpPr>
          <p:nvPr>
            <p:ph type="sldNum" sz="quarter" idx="5"/>
          </p:nvPr>
        </p:nvSpPr>
        <p:spPr/>
        <p:txBody>
          <a:bodyPr/>
          <a:lstStyle/>
          <a:p>
            <a:fld id="{FBFEC157-01FF-9443-B2A6-F13FAEDD59C2}" type="slidenum">
              <a:rPr lang="en-US" smtClean="0"/>
              <a:t>8</a:t>
            </a:fld>
            <a:endParaRPr lang="en-US"/>
          </a:p>
        </p:txBody>
      </p:sp>
    </p:spTree>
    <p:extLst>
      <p:ext uri="{BB962C8B-B14F-4D97-AF65-F5344CB8AC3E}">
        <p14:creationId xmlns:p14="http://schemas.microsoft.com/office/powerpoint/2010/main" val="367196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WE </a:t>
            </a:r>
            <a:r>
              <a:rPr kumimoji="0" lang="en-US" sz="2000" b="0" i="0" u="sng" strike="noStrike" kern="1200" cap="none" spc="0" normalizeH="0" baseline="0" noProof="0" dirty="0">
                <a:ln>
                  <a:noFill/>
                </a:ln>
                <a:solidFill>
                  <a:prstClr val="black"/>
                </a:solidFill>
                <a:effectLst/>
                <a:uLnTx/>
                <a:uFillTx/>
                <a:latin typeface="+mn-lt"/>
                <a:ea typeface="+mn-ea"/>
                <a:cs typeface="+mn-cs"/>
              </a:rPr>
              <a:t>PLAN</a:t>
            </a:r>
            <a:r>
              <a:rPr kumimoji="0" lang="en-US" sz="2000" b="0" i="0" u="none" strike="noStrike" kern="1200" cap="none" spc="0" normalizeH="0" baseline="0" noProof="0" dirty="0">
                <a:ln>
                  <a:noFill/>
                </a:ln>
                <a:solidFill>
                  <a:prstClr val="black"/>
                </a:solidFill>
                <a:effectLst/>
                <a:uLnTx/>
                <a:uFillTx/>
                <a:latin typeface="+mn-lt"/>
                <a:ea typeface="+mn-ea"/>
                <a:cs typeface="+mn-cs"/>
              </a:rPr>
              <a:t> TO ANNOUNCE THIS </a:t>
            </a:r>
            <a:r>
              <a:rPr kumimoji="0" lang="en-US" sz="2000" b="1" i="0" u="none" strike="noStrike" kern="1200" cap="none" spc="0" normalizeH="0" baseline="0" noProof="0" dirty="0">
                <a:ln>
                  <a:noFill/>
                </a:ln>
                <a:solidFill>
                  <a:prstClr val="black"/>
                </a:solidFill>
                <a:effectLst/>
                <a:uLnTx/>
                <a:uFillTx/>
                <a:latin typeface="+mn-lt"/>
                <a:ea typeface="+mn-ea"/>
                <a:cs typeface="+mn-cs"/>
              </a:rPr>
              <a:t>NEW AIRCLEANER </a:t>
            </a:r>
            <a:r>
              <a:rPr kumimoji="0" lang="en-US" sz="2000" b="0" i="0" u="none" strike="noStrike" kern="1200" cap="none" spc="0" normalizeH="0" baseline="0" noProof="0" dirty="0">
                <a:ln>
                  <a:noFill/>
                </a:ln>
                <a:solidFill>
                  <a:prstClr val="black"/>
                </a:solidFill>
                <a:effectLst/>
                <a:uLnTx/>
                <a:uFillTx/>
                <a:latin typeface="+mn-lt"/>
                <a:ea typeface="+mn-ea"/>
                <a:cs typeface="+mn-cs"/>
              </a:rPr>
              <a:t>TO </a:t>
            </a:r>
            <a:r>
              <a:rPr kumimoji="0" lang="en-US" sz="2000" b="1" i="0" u="sng" strike="noStrike" kern="1200" cap="none" spc="0" normalizeH="0" baseline="0" noProof="0" dirty="0">
                <a:ln>
                  <a:noFill/>
                </a:ln>
                <a:solidFill>
                  <a:prstClr val="black"/>
                </a:solidFill>
                <a:effectLst/>
                <a:uLnTx/>
                <a:uFillTx/>
                <a:latin typeface="+mn-lt"/>
                <a:ea typeface="+mn-ea"/>
                <a:cs typeface="+mn-cs"/>
              </a:rPr>
              <a:t>PUBLIC &amp; ROSS SALES PARTNERS</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sng"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IN </a:t>
            </a:r>
            <a:r>
              <a:rPr kumimoji="0" lang="en-US" sz="2000" b="1" i="0" u="none" strike="noStrike" kern="1200" cap="none" spc="0" normalizeH="0" baseline="0" noProof="0" dirty="0">
                <a:ln>
                  <a:noFill/>
                </a:ln>
                <a:solidFill>
                  <a:prstClr val="black"/>
                </a:solidFill>
                <a:effectLst/>
                <a:uLnTx/>
                <a:uFillTx/>
                <a:latin typeface="+mn-lt"/>
                <a:ea typeface="+mn-ea"/>
                <a:cs typeface="+mn-cs"/>
              </a:rPr>
              <a:t>JUNE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WE </a:t>
            </a:r>
            <a:r>
              <a:rPr kumimoji="0" lang="en-US" sz="2000" b="0" i="0" u="sng" strike="noStrike" kern="1200" cap="none" spc="0" normalizeH="0" baseline="0" noProof="0" dirty="0">
                <a:ln>
                  <a:noFill/>
                </a:ln>
                <a:solidFill>
                  <a:prstClr val="black"/>
                </a:solidFill>
                <a:effectLst/>
                <a:uLnTx/>
                <a:uFillTx/>
                <a:latin typeface="+mn-lt"/>
                <a:ea typeface="+mn-ea"/>
                <a:cs typeface="+mn-cs"/>
              </a:rPr>
              <a:t>PLAN</a:t>
            </a:r>
            <a:r>
              <a:rPr kumimoji="0" lang="en-US"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FIRST SHIPMENT</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IN </a:t>
            </a:r>
            <a:r>
              <a:rPr kumimoji="0" lang="en-US" sz="2000" b="1" i="0" u="none" strike="noStrike" kern="1200" cap="none" spc="0" normalizeH="0" baseline="0" noProof="0" dirty="0">
                <a:ln>
                  <a:noFill/>
                </a:ln>
                <a:solidFill>
                  <a:prstClr val="black"/>
                </a:solidFill>
                <a:effectLst/>
                <a:uLnTx/>
                <a:uFillTx/>
                <a:latin typeface="+mn-lt"/>
                <a:ea typeface="+mn-ea"/>
                <a:cs typeface="+mn-cs"/>
              </a:rPr>
              <a:t>JULY 2020</a:t>
            </a:r>
          </a:p>
        </p:txBody>
      </p:sp>
      <p:sp>
        <p:nvSpPr>
          <p:cNvPr id="4" name="Slide Number Placeholder 3"/>
          <p:cNvSpPr>
            <a:spLocks noGrp="1"/>
          </p:cNvSpPr>
          <p:nvPr>
            <p:ph type="sldNum" sz="quarter" idx="5"/>
          </p:nvPr>
        </p:nvSpPr>
        <p:spPr/>
        <p:txBody>
          <a:bodyPr/>
          <a:lstStyle/>
          <a:p>
            <a:fld id="{FBFEC157-01FF-9443-B2A6-F13FAEDD59C2}" type="slidenum">
              <a:rPr lang="en-US" smtClean="0"/>
              <a:t>9</a:t>
            </a:fld>
            <a:endParaRPr lang="en-US"/>
          </a:p>
        </p:txBody>
      </p:sp>
    </p:spTree>
    <p:extLst>
      <p:ext uri="{BB962C8B-B14F-4D97-AF65-F5344CB8AC3E}">
        <p14:creationId xmlns:p14="http://schemas.microsoft.com/office/powerpoint/2010/main" val="307431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1</a:t>
            </a:fld>
            <a:endParaRPr lang="en-US"/>
          </a:p>
        </p:txBody>
      </p:sp>
      <p:graphicFrame>
        <p:nvGraphicFramePr>
          <p:cNvPr id="4" name="Table 4">
            <a:extLst>
              <a:ext uri="{FF2B5EF4-FFF2-40B4-BE49-F238E27FC236}">
                <a16:creationId xmlns:a16="http://schemas.microsoft.com/office/drawing/2014/main" id="{966D1CEA-0ABD-458B-9DEF-52245EA12F89}"/>
              </a:ext>
            </a:extLst>
          </p:cNvPr>
          <p:cNvGraphicFramePr>
            <a:graphicFrameLocks noGrp="1"/>
          </p:cNvGraphicFramePr>
          <p:nvPr>
            <p:extLst>
              <p:ext uri="{D42A27DB-BD31-4B8C-83A1-F6EECF244321}">
                <p14:modId xmlns:p14="http://schemas.microsoft.com/office/powerpoint/2010/main" val="662518286"/>
              </p:ext>
            </p:extLst>
          </p:nvPr>
        </p:nvGraphicFramePr>
        <p:xfrm>
          <a:off x="0" y="5330166"/>
          <a:ext cx="12192000" cy="762000"/>
        </p:xfrm>
        <a:graphic>
          <a:graphicData uri="http://schemas.openxmlformats.org/drawingml/2006/table">
            <a:tbl>
              <a:tblPr firstRow="1" bandRow="1">
                <a:tableStyleId>{9DCAF9ED-07DC-4A11-8D7F-57B35C25682E}</a:tableStyleId>
              </a:tblPr>
              <a:tblGrid>
                <a:gridCol w="4908884">
                  <a:extLst>
                    <a:ext uri="{9D8B030D-6E8A-4147-A177-3AD203B41FA5}">
                      <a16:colId xmlns:a16="http://schemas.microsoft.com/office/drawing/2014/main" val="4215994072"/>
                    </a:ext>
                  </a:extLst>
                </a:gridCol>
                <a:gridCol w="7283116">
                  <a:extLst>
                    <a:ext uri="{9D8B030D-6E8A-4147-A177-3AD203B41FA5}">
                      <a16:colId xmlns:a16="http://schemas.microsoft.com/office/drawing/2014/main" val="328687228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1" dirty="0">
                          <a:solidFill>
                            <a:schemeClr val="tx1"/>
                          </a:solidFill>
                          <a:latin typeface="Calibri Light" panose="020F0302020204030204" pitchFamily="34" charset="0"/>
                          <a:cs typeface="Calibri Light" panose="020F0302020204030204" pitchFamily="34" charset="0"/>
                        </a:rPr>
                        <a:t>Douglas Johnson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b="0" i="1" dirty="0">
                        <a:solidFill>
                          <a:schemeClr val="bg1"/>
                        </a:solidFill>
                        <a:latin typeface="Calibri Light" panose="020F0302020204030204" pitchFamily="34" charset="0"/>
                        <a:cs typeface="Calibri Light" panose="020F0302020204030204" pitchFamily="34"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4169439363"/>
                  </a:ext>
                </a:extLst>
              </a:tr>
            </a:tbl>
          </a:graphicData>
        </a:graphic>
      </p:graphicFrame>
    </p:spTree>
    <p:extLst>
      <p:ext uri="{BB962C8B-B14F-4D97-AF65-F5344CB8AC3E}">
        <p14:creationId xmlns:p14="http://schemas.microsoft.com/office/powerpoint/2010/main" val="242846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822736-BCEE-4A69-8ECD-0D9A968AB9B7}"/>
              </a:ext>
            </a:extLst>
          </p:cNvPr>
          <p:cNvPicPr>
            <a:picLocks noChangeAspect="1"/>
          </p:cNvPicPr>
          <p:nvPr/>
        </p:nvPicPr>
        <p:blipFill>
          <a:blip r:embed="rId3"/>
          <a:srcRect/>
          <a:stretch/>
        </p:blipFill>
        <p:spPr>
          <a:xfrm>
            <a:off x="5250290" y="2439417"/>
            <a:ext cx="1691419" cy="1391919"/>
          </a:xfrm>
          <a:prstGeom prst="rect">
            <a:avLst/>
          </a:prstGeom>
        </p:spPr>
      </p:pic>
      <p:sp>
        <p:nvSpPr>
          <p:cNvPr id="8" name="Title 2">
            <a:extLst>
              <a:ext uri="{FF2B5EF4-FFF2-40B4-BE49-F238E27FC236}">
                <a16:creationId xmlns:a16="http://schemas.microsoft.com/office/drawing/2014/main" id="{21799074-1140-499F-9A7C-B2DA8206F37F}"/>
              </a:ext>
            </a:extLst>
          </p:cNvPr>
          <p:cNvSpPr txBox="1">
            <a:spLocks/>
          </p:cNvSpPr>
          <p:nvPr/>
        </p:nvSpPr>
        <p:spPr>
          <a:xfrm>
            <a:off x="914400" y="4120707"/>
            <a:ext cx="10363200" cy="145494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defRPr/>
            </a:pPr>
            <a:r>
              <a:rPr lang="en-US" sz="4200" dirty="0">
                <a:solidFill>
                  <a:srgbClr val="FFC000"/>
                </a:solidFill>
                <a:latin typeface="Calibri Light" panose="020F0302020204030204" pitchFamily="34" charset="0"/>
                <a:cs typeface="Calibri Light" panose="020F0302020204030204" pitchFamily="34" charset="0"/>
              </a:rPr>
              <a:t>Live Presentation Server</a:t>
            </a:r>
          </a:p>
        </p:txBody>
      </p:sp>
      <p:pic>
        <p:nvPicPr>
          <p:cNvPr id="10" name="Picture 9">
            <a:extLst>
              <a:ext uri="{FF2B5EF4-FFF2-40B4-BE49-F238E27FC236}">
                <a16:creationId xmlns:a16="http://schemas.microsoft.com/office/drawing/2014/main" id="{5BCB2362-AE0E-4208-AA2D-4A4DCBB74F5C}"/>
              </a:ext>
            </a:extLst>
          </p:cNvPr>
          <p:cNvPicPr>
            <a:picLocks noChangeAspect="1"/>
          </p:cNvPicPr>
          <p:nvPr/>
        </p:nvPicPr>
        <p:blipFill>
          <a:blip r:embed="rId4"/>
          <a:srcRect/>
          <a:stretch/>
        </p:blipFill>
        <p:spPr>
          <a:xfrm>
            <a:off x="60142" y="82083"/>
            <a:ext cx="2776734" cy="2776734"/>
          </a:xfrm>
          <a:prstGeom prst="rect">
            <a:avLst/>
          </a:prstGeom>
        </p:spPr>
      </p:pic>
    </p:spTree>
    <p:extLst>
      <p:ext uri="{BB962C8B-B14F-4D97-AF65-F5344CB8AC3E}">
        <p14:creationId xmlns:p14="http://schemas.microsoft.com/office/powerpoint/2010/main" val="992062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3" name="Content Placeholder 2">
            <a:extLst>
              <a:ext uri="{FF2B5EF4-FFF2-40B4-BE49-F238E27FC236}">
                <a16:creationId xmlns:a16="http://schemas.microsoft.com/office/drawing/2014/main" id="{71AB20E3-A379-4886-ABC6-0A9B1B95B2BB}"/>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r>
              <a:rPr lang="en-US" sz="3200" dirty="0">
                <a:latin typeface="Calibri Light" panose="020F0302020204030204" pitchFamily="34" charset="0"/>
                <a:cs typeface="Calibri Light" panose="020F0302020204030204" pitchFamily="34" charset="0"/>
              </a:rPr>
              <a:t>On-Demand Playout of:</a:t>
            </a:r>
          </a:p>
          <a:p>
            <a:pPr marL="457200" lvl="1" indent="0">
              <a:buNone/>
              <a:tabLst>
                <a:tab pos="1598613" algn="l"/>
              </a:tabLst>
            </a:pPr>
            <a:r>
              <a:rPr lang="en-US" b="1" dirty="0">
                <a:latin typeface="Calibri" panose="020F0502020204030204" pitchFamily="34" charset="0"/>
                <a:cs typeface="Calibri" panose="020F0502020204030204" pitchFamily="34" charset="0"/>
              </a:rPr>
              <a:t>Sound</a:t>
            </a:r>
            <a:r>
              <a:rPr lang="en-US" dirty="0">
                <a:latin typeface="Calibri Light" panose="020F0302020204030204" pitchFamily="34" charset="0"/>
                <a:cs typeface="Calibri Light" panose="020F0302020204030204" pitchFamily="34" charset="0"/>
              </a:rPr>
              <a:t>	| Audio-Only |</a:t>
            </a:r>
          </a:p>
          <a:p>
            <a:pPr marL="457200" lvl="1" indent="0">
              <a:buNone/>
              <a:tabLst>
                <a:tab pos="1598613" algn="l"/>
              </a:tabLst>
            </a:pPr>
            <a:r>
              <a:rPr lang="en-US" b="1" dirty="0">
                <a:latin typeface="Calibri" panose="020F0502020204030204" pitchFamily="34" charset="0"/>
                <a:cs typeface="Calibri" panose="020F0502020204030204" pitchFamily="34" charset="0"/>
              </a:rPr>
              <a:t>Images</a:t>
            </a:r>
            <a:r>
              <a:rPr lang="en-US" dirty="0">
                <a:latin typeface="Calibri Light" panose="020F0302020204030204" pitchFamily="34" charset="0"/>
                <a:cs typeface="Calibri Light" panose="020F0302020204030204" pitchFamily="34" charset="0"/>
              </a:rPr>
              <a:t>	| Stills-Only | </a:t>
            </a:r>
            <a:r>
              <a:rPr lang="en-US" dirty="0" err="1">
                <a:latin typeface="Calibri Light" panose="020F0302020204030204" pitchFamily="34" charset="0"/>
                <a:cs typeface="Calibri Light" panose="020F0302020204030204" pitchFamily="34" charset="0"/>
              </a:rPr>
              <a:t>Stills+Key</a:t>
            </a:r>
            <a:r>
              <a:rPr lang="en-US" dirty="0">
                <a:latin typeface="Calibri Light" panose="020F0302020204030204" pitchFamily="34" charset="0"/>
                <a:cs typeface="Calibri Light" panose="020F0302020204030204" pitchFamily="34" charset="0"/>
              </a:rPr>
              <a:t> |</a:t>
            </a:r>
            <a:endParaRPr lang="en-US" i="1" dirty="0">
              <a:latin typeface="Calibri Light" panose="020F0302020204030204" pitchFamily="34" charset="0"/>
              <a:cs typeface="Calibri Light" panose="020F0302020204030204" pitchFamily="34" charset="0"/>
            </a:endParaRPr>
          </a:p>
          <a:p>
            <a:pPr marL="457200" lvl="1" indent="0">
              <a:buNone/>
              <a:tabLst>
                <a:tab pos="1598613" algn="l"/>
              </a:tabLst>
            </a:pPr>
            <a:r>
              <a:rPr lang="en-US" b="1" dirty="0">
                <a:latin typeface="Calibri" panose="020F0502020204030204" pitchFamily="34" charset="0"/>
                <a:cs typeface="Calibri" panose="020F0502020204030204" pitchFamily="34" charset="0"/>
              </a:rPr>
              <a:t>Clips</a:t>
            </a:r>
            <a:r>
              <a:rPr lang="en-US" dirty="0">
                <a:latin typeface="Calibri Light" panose="020F0302020204030204" pitchFamily="34" charset="0"/>
                <a:cs typeface="Calibri Light" panose="020F0302020204030204" pitchFamily="34" charset="0"/>
              </a:rPr>
              <a:t>	| Video | </a:t>
            </a:r>
            <a:r>
              <a:rPr lang="en-US" dirty="0" err="1">
                <a:latin typeface="Calibri Light" panose="020F0302020204030204" pitchFamily="34" charset="0"/>
                <a:cs typeface="Calibri Light" panose="020F0302020204030204" pitchFamily="34" charset="0"/>
              </a:rPr>
              <a:t>Video+Audio</a:t>
            </a:r>
            <a:r>
              <a:rPr lang="en-US" dirty="0">
                <a:latin typeface="Calibri Light" panose="020F0302020204030204" pitchFamily="34" charset="0"/>
                <a:cs typeface="Calibri Light" panose="020F0302020204030204" pitchFamily="34" charset="0"/>
              </a:rPr>
              <a:t> | </a:t>
            </a:r>
            <a:r>
              <a:rPr lang="en-US" dirty="0" err="1">
                <a:latin typeface="Calibri Light" panose="020F0302020204030204" pitchFamily="34" charset="0"/>
                <a:cs typeface="Calibri Light" panose="020F0302020204030204" pitchFamily="34" charset="0"/>
              </a:rPr>
              <a:t>Video+Audio+Key</a:t>
            </a:r>
            <a:r>
              <a:rPr lang="en-US" dirty="0">
                <a:latin typeface="Calibri Light" panose="020F0302020204030204" pitchFamily="34" charset="0"/>
                <a:cs typeface="Calibri Light" panose="020F0302020204030204" pitchFamily="34" charset="0"/>
              </a:rPr>
              <a:t> |</a:t>
            </a:r>
          </a:p>
          <a:p>
            <a:pPr marL="457200" lvl="1" indent="0">
              <a:buNone/>
              <a:tabLst>
                <a:tab pos="1598613" algn="l"/>
              </a:tabLst>
            </a:pPr>
            <a:r>
              <a:rPr lang="en-US" b="1" dirty="0">
                <a:latin typeface="Calibri" panose="020F0502020204030204" pitchFamily="34" charset="0"/>
                <a:cs typeface="Calibri" panose="020F0502020204030204" pitchFamily="34" charset="0"/>
              </a:rPr>
              <a:t>Playlists</a:t>
            </a:r>
            <a:r>
              <a:rPr lang="en-US" dirty="0">
                <a:latin typeface="Calibri Light" panose="020F0302020204030204" pitchFamily="34" charset="0"/>
                <a:cs typeface="Calibri Light" panose="020F0302020204030204" pitchFamily="34" charset="0"/>
              </a:rPr>
              <a:t>	| Containing </a:t>
            </a:r>
            <a:r>
              <a:rPr lang="en-US" b="1" dirty="0">
                <a:latin typeface="Calibri" panose="020F0502020204030204" pitchFamily="34" charset="0"/>
                <a:cs typeface="Calibri" panose="020F0502020204030204" pitchFamily="34" charset="0"/>
              </a:rPr>
              <a:t>Images</a:t>
            </a:r>
            <a:r>
              <a:rPr lang="en-US" dirty="0">
                <a:latin typeface="Calibri Light" panose="020F0302020204030204" pitchFamily="34" charset="0"/>
                <a:cs typeface="Calibri Light" panose="020F0302020204030204" pitchFamily="34" charset="0"/>
              </a:rPr>
              <a:t> &amp; </a:t>
            </a:r>
            <a:r>
              <a:rPr lang="en-US" b="1" dirty="0">
                <a:latin typeface="Calibri" panose="020F0502020204030204" pitchFamily="34" charset="0"/>
                <a:cs typeface="Calibri" panose="020F0502020204030204" pitchFamily="34" charset="0"/>
              </a:rPr>
              <a:t>Clips</a:t>
            </a:r>
            <a:r>
              <a:rPr lang="en-US" dirty="0">
                <a:latin typeface="Calibri Light" panose="020F0302020204030204" pitchFamily="34" charset="0"/>
                <a:cs typeface="Calibri Light" panose="020F0302020204030204" pitchFamily="34" charset="0"/>
              </a:rPr>
              <a:t> |</a:t>
            </a:r>
          </a:p>
        </p:txBody>
      </p:sp>
      <p:pic>
        <p:nvPicPr>
          <p:cNvPr id="4" name="Picture 3">
            <a:extLst>
              <a:ext uri="{FF2B5EF4-FFF2-40B4-BE49-F238E27FC236}">
                <a16:creationId xmlns:a16="http://schemas.microsoft.com/office/drawing/2014/main" id="{92D2232F-AEB5-46CD-83CB-5C1C363D1203}"/>
              </a:ext>
            </a:extLst>
          </p:cNvPr>
          <p:cNvPicPr>
            <a:picLocks noChangeAspect="1"/>
          </p:cNvPicPr>
          <p:nvPr/>
        </p:nvPicPr>
        <p:blipFill>
          <a:blip r:embed="rId3"/>
          <a:srcRect/>
          <a:stretch/>
        </p:blipFill>
        <p:spPr>
          <a:xfrm>
            <a:off x="1833535" y="348376"/>
            <a:ext cx="1308817" cy="1077063"/>
          </a:xfrm>
          <a:prstGeom prst="rect">
            <a:avLst/>
          </a:prstGeom>
        </p:spPr>
      </p:pic>
      <p:sp>
        <p:nvSpPr>
          <p:cNvPr id="5" name="Title 1">
            <a:extLst>
              <a:ext uri="{FF2B5EF4-FFF2-40B4-BE49-F238E27FC236}">
                <a16:creationId xmlns:a16="http://schemas.microsoft.com/office/drawing/2014/main" id="{8E49A9FD-3AC5-4500-B19A-5DEA4ACA0274}"/>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6" name="Picture 5">
            <a:extLst>
              <a:ext uri="{FF2B5EF4-FFF2-40B4-BE49-F238E27FC236}">
                <a16:creationId xmlns:a16="http://schemas.microsoft.com/office/drawing/2014/main" id="{D2446BFD-1078-4F3C-9132-83420B513E87}"/>
              </a:ext>
            </a:extLst>
          </p:cNvPr>
          <p:cNvPicPr>
            <a:picLocks noChangeAspect="1"/>
          </p:cNvPicPr>
          <p:nvPr/>
        </p:nvPicPr>
        <p:blipFill>
          <a:blip r:embed="rId4"/>
          <a:srcRect/>
          <a:stretch/>
        </p:blipFill>
        <p:spPr>
          <a:xfrm>
            <a:off x="60142" y="82083"/>
            <a:ext cx="1543403" cy="1543403"/>
          </a:xfrm>
          <a:prstGeom prst="rect">
            <a:avLst/>
          </a:prstGeom>
        </p:spPr>
      </p:pic>
      <p:pic>
        <p:nvPicPr>
          <p:cNvPr id="7" name="Picture 6" descr="A picture containing sitting, bench, cat, front&#10;&#10;Description automatically generated">
            <a:extLst>
              <a:ext uri="{FF2B5EF4-FFF2-40B4-BE49-F238E27FC236}">
                <a16:creationId xmlns:a16="http://schemas.microsoft.com/office/drawing/2014/main" id="{1027FD19-627E-44ED-8536-2325B641EB74}"/>
              </a:ext>
            </a:extLst>
          </p:cNvPr>
          <p:cNvPicPr>
            <a:picLocks noChangeAspect="1"/>
          </p:cNvPicPr>
          <p:nvPr/>
        </p:nvPicPr>
        <p:blipFill>
          <a:blip r:embed="rId5"/>
          <a:stretch>
            <a:fillRect/>
          </a:stretch>
        </p:blipFill>
        <p:spPr>
          <a:xfrm>
            <a:off x="7769524" y="5108158"/>
            <a:ext cx="3440212" cy="1046397"/>
          </a:xfrm>
          <a:prstGeom prst="rect">
            <a:avLst/>
          </a:prstGeom>
        </p:spPr>
      </p:pic>
      <p:pic>
        <p:nvPicPr>
          <p:cNvPr id="8" name="Picture 7" descr="A picture containing clock, drawing&#10;&#10;Description automatically generated">
            <a:extLst>
              <a:ext uri="{FF2B5EF4-FFF2-40B4-BE49-F238E27FC236}">
                <a16:creationId xmlns:a16="http://schemas.microsoft.com/office/drawing/2014/main" id="{BD359EDE-D901-4FC6-B60D-2FF1E0BB328F}"/>
              </a:ext>
            </a:extLst>
          </p:cNvPr>
          <p:cNvPicPr>
            <a:picLocks noChangeAspect="1"/>
          </p:cNvPicPr>
          <p:nvPr/>
        </p:nvPicPr>
        <p:blipFill>
          <a:blip r:embed="rId6"/>
          <a:stretch>
            <a:fillRect/>
          </a:stretch>
        </p:blipFill>
        <p:spPr>
          <a:xfrm>
            <a:off x="7998593" y="3649847"/>
            <a:ext cx="1428572" cy="1190476"/>
          </a:xfrm>
          <a:prstGeom prst="rect">
            <a:avLst/>
          </a:prstGeom>
        </p:spPr>
      </p:pic>
      <p:pic>
        <p:nvPicPr>
          <p:cNvPr id="9" name="Picture 8" descr="A close up of a sign&#10;&#10;Description automatically generated">
            <a:extLst>
              <a:ext uri="{FF2B5EF4-FFF2-40B4-BE49-F238E27FC236}">
                <a16:creationId xmlns:a16="http://schemas.microsoft.com/office/drawing/2014/main" id="{20D324A4-DA24-4435-8FB3-5E2EA1C0CF5D}"/>
              </a:ext>
            </a:extLst>
          </p:cNvPr>
          <p:cNvPicPr>
            <a:picLocks noChangeAspect="1"/>
          </p:cNvPicPr>
          <p:nvPr/>
        </p:nvPicPr>
        <p:blipFill>
          <a:blip r:embed="rId7"/>
          <a:stretch>
            <a:fillRect/>
          </a:stretch>
        </p:blipFill>
        <p:spPr>
          <a:xfrm>
            <a:off x="7998593" y="2347567"/>
            <a:ext cx="1428572" cy="1190476"/>
          </a:xfrm>
          <a:prstGeom prst="rect">
            <a:avLst/>
          </a:prstGeom>
        </p:spPr>
      </p:pic>
      <p:pic>
        <p:nvPicPr>
          <p:cNvPr id="10" name="Picture 9" descr="A close up of a logo&#10;&#10;Description automatically generated">
            <a:extLst>
              <a:ext uri="{FF2B5EF4-FFF2-40B4-BE49-F238E27FC236}">
                <a16:creationId xmlns:a16="http://schemas.microsoft.com/office/drawing/2014/main" id="{35F89C87-1AAF-4D99-9E1D-5B4AA1F56852}"/>
              </a:ext>
            </a:extLst>
          </p:cNvPr>
          <p:cNvPicPr>
            <a:picLocks noChangeAspect="1"/>
          </p:cNvPicPr>
          <p:nvPr/>
        </p:nvPicPr>
        <p:blipFill>
          <a:blip r:embed="rId8"/>
          <a:stretch>
            <a:fillRect/>
          </a:stretch>
        </p:blipFill>
        <p:spPr>
          <a:xfrm>
            <a:off x="9555693" y="2347567"/>
            <a:ext cx="1428572" cy="119047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1154A0CF-4086-4643-9560-28631BB4FA4F}"/>
              </a:ext>
            </a:extLst>
          </p:cNvPr>
          <p:cNvPicPr>
            <a:picLocks noChangeAspect="1"/>
          </p:cNvPicPr>
          <p:nvPr/>
        </p:nvPicPr>
        <p:blipFill>
          <a:blip r:embed="rId9"/>
          <a:stretch>
            <a:fillRect/>
          </a:stretch>
        </p:blipFill>
        <p:spPr>
          <a:xfrm>
            <a:off x="9555693" y="3649847"/>
            <a:ext cx="1428572" cy="1190476"/>
          </a:xfrm>
          <a:prstGeom prst="rect">
            <a:avLst/>
          </a:prstGeom>
        </p:spPr>
      </p:pic>
    </p:spTree>
    <p:extLst>
      <p:ext uri="{BB962C8B-B14F-4D97-AF65-F5344CB8AC3E}">
        <p14:creationId xmlns:p14="http://schemas.microsoft.com/office/powerpoint/2010/main" val="244240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50"/>
                                        <p:tgtEl>
                                          <p:spTgt spid="3">
                                            <p:txEl>
                                              <p:pRg st="1" end="1"/>
                                            </p:txEl>
                                          </p:spTgt>
                                        </p:tgtEl>
                                      </p:cBhvr>
                                    </p:animEffect>
                                    <p:anim calcmode="lin" valueType="num">
                                      <p:cBhvr>
                                        <p:cTn id="21"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25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50"/>
                                        <p:tgtEl>
                                          <p:spTgt spid="3">
                                            <p:txEl>
                                              <p:pRg st="2" end="2"/>
                                            </p:txEl>
                                          </p:spTgt>
                                        </p:tgtEl>
                                      </p:cBhvr>
                                    </p:animEffect>
                                    <p:anim calcmode="lin" valueType="num">
                                      <p:cBhvr>
                                        <p:cTn id="33"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250" fill="hold"/>
                                        <p:tgtEl>
                                          <p:spTgt spid="3">
                                            <p:txEl>
                                              <p:pRg st="2" end="2"/>
                                            </p:txEl>
                                          </p:spTgt>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250"/>
                                        <p:tgtEl>
                                          <p:spTgt spid="3">
                                            <p:txEl>
                                              <p:pRg st="3" end="3"/>
                                            </p:txEl>
                                          </p:spTgt>
                                        </p:tgtEl>
                                      </p:cBhvr>
                                    </p:animEffect>
                                    <p:anim calcmode="lin" valueType="num">
                                      <p:cBhvr>
                                        <p:cTn id="45"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250" fill="hold"/>
                                        <p:tgtEl>
                                          <p:spTgt spid="3">
                                            <p:txEl>
                                              <p:pRg st="3" end="3"/>
                                            </p:txEl>
                                          </p:spTgt>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250"/>
                                        <p:tgtEl>
                                          <p:spTgt spid="3">
                                            <p:txEl>
                                              <p:pRg st="4" end="4"/>
                                            </p:txEl>
                                          </p:spTgt>
                                        </p:tgtEl>
                                      </p:cBhvr>
                                    </p:animEffect>
                                    <p:anim calcmode="lin" valueType="num">
                                      <p:cBhvr>
                                        <p:cTn id="57"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8" dur="250" fill="hold"/>
                                        <p:tgtEl>
                                          <p:spTgt spid="3">
                                            <p:txEl>
                                              <p:pRg st="4" end="4"/>
                                            </p:txEl>
                                          </p:spTgt>
                                        </p:tgtEl>
                                        <p:attrNameLst>
                                          <p:attrName>ppt_y</p:attrName>
                                        </p:attrNameLst>
                                      </p:cBhvr>
                                      <p:tavLst>
                                        <p:tav tm="0">
                                          <p:val>
                                            <p:strVal val="#ppt_y+.1"/>
                                          </p:val>
                                        </p:tav>
                                        <p:tav tm="100000">
                                          <p:val>
                                            <p:strVal val="#ppt_y"/>
                                          </p:val>
                                        </p:tav>
                                      </p:tavLst>
                                    </p:anim>
                                  </p:childTnLst>
                                </p:cTn>
                              </p:par>
                              <p:par>
                                <p:cTn id="59" presetID="53" presetClass="entr" presetSubtype="16"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12</a:t>
            </a:fld>
            <a:endParaRPr lang="en-US"/>
          </a:p>
        </p:txBody>
      </p:sp>
      <p:sp>
        <p:nvSpPr>
          <p:cNvPr id="3" name="Content Placeholder 2">
            <a:extLst>
              <a:ext uri="{FF2B5EF4-FFF2-40B4-BE49-F238E27FC236}">
                <a16:creationId xmlns:a16="http://schemas.microsoft.com/office/drawing/2014/main" id="{975D88B4-C24B-417F-B96E-A12FB6388B70}"/>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r>
              <a:rPr lang="en-US" sz="3200" dirty="0">
                <a:latin typeface="Calibri Light" panose="020F0302020204030204" pitchFamily="34" charset="0"/>
                <a:cs typeface="Calibri Light" panose="020F0302020204030204" pitchFamily="34" charset="0"/>
              </a:rPr>
              <a:t>Target Markets</a:t>
            </a:r>
          </a:p>
          <a:p>
            <a:pPr marL="759876" lvl="1" indent="-302676"/>
            <a:r>
              <a:rPr lang="en-US" dirty="0">
                <a:latin typeface="Calibri Light" panose="020F0302020204030204" pitchFamily="34" charset="0"/>
                <a:cs typeface="Calibri Light" panose="020F0302020204030204" pitchFamily="34" charset="0"/>
              </a:rPr>
              <a:t>Sports &amp; Live Events Venues</a:t>
            </a:r>
          </a:p>
          <a:p>
            <a:pPr marL="759876" lvl="1" indent="-302676"/>
            <a:r>
              <a:rPr lang="en-US" dirty="0">
                <a:latin typeface="Calibri Light" panose="020F0302020204030204" pitchFamily="34" charset="0"/>
                <a:cs typeface="Calibri Light" panose="020F0302020204030204" pitchFamily="34" charset="0"/>
              </a:rPr>
              <a:t>Studio Shows with “Live” &amp; “Live to Disk” Workflows</a:t>
            </a:r>
          </a:p>
          <a:p>
            <a:pPr marL="759876" lvl="1" indent="-302676"/>
            <a:r>
              <a:rPr lang="en-US" dirty="0">
                <a:latin typeface="Calibri Light" panose="020F0302020204030204" pitchFamily="34" charset="0"/>
                <a:cs typeface="Calibri Light" panose="020F0302020204030204" pitchFamily="34" charset="0"/>
              </a:rPr>
              <a:t>Corporate Video Production Studios</a:t>
            </a:r>
          </a:p>
          <a:p>
            <a:pPr marL="759876" lvl="1" indent="-302676"/>
            <a:r>
              <a:rPr lang="en-US" dirty="0">
                <a:latin typeface="Calibri Light" panose="020F0302020204030204" pitchFamily="34" charset="0"/>
                <a:cs typeface="Calibri Light" panose="020F0302020204030204" pitchFamily="34" charset="0"/>
              </a:rPr>
              <a:t>Any Production needing ‘on-the-fly’ playout</a:t>
            </a:r>
          </a:p>
        </p:txBody>
      </p:sp>
      <p:pic>
        <p:nvPicPr>
          <p:cNvPr id="4" name="Picture 3">
            <a:extLst>
              <a:ext uri="{FF2B5EF4-FFF2-40B4-BE49-F238E27FC236}">
                <a16:creationId xmlns:a16="http://schemas.microsoft.com/office/drawing/2014/main" id="{6E95184D-8998-4271-B538-5BD262653F9A}"/>
              </a:ext>
            </a:extLst>
          </p:cNvPr>
          <p:cNvPicPr>
            <a:picLocks noChangeAspect="1"/>
          </p:cNvPicPr>
          <p:nvPr/>
        </p:nvPicPr>
        <p:blipFill>
          <a:blip r:embed="rId3"/>
          <a:srcRect/>
          <a:stretch/>
        </p:blipFill>
        <p:spPr>
          <a:xfrm>
            <a:off x="1833535" y="348376"/>
            <a:ext cx="1308817" cy="1077063"/>
          </a:xfrm>
          <a:prstGeom prst="rect">
            <a:avLst/>
          </a:prstGeom>
        </p:spPr>
      </p:pic>
      <p:pic>
        <p:nvPicPr>
          <p:cNvPr id="6" name="Picture 5">
            <a:extLst>
              <a:ext uri="{FF2B5EF4-FFF2-40B4-BE49-F238E27FC236}">
                <a16:creationId xmlns:a16="http://schemas.microsoft.com/office/drawing/2014/main" id="{CFB865C9-FCB9-4829-B6DA-F888CEE9B377}"/>
              </a:ext>
            </a:extLst>
          </p:cNvPr>
          <p:cNvPicPr>
            <a:picLocks noChangeAspect="1"/>
          </p:cNvPicPr>
          <p:nvPr/>
        </p:nvPicPr>
        <p:blipFill>
          <a:blip r:embed="rId4"/>
          <a:srcRect/>
          <a:stretch/>
        </p:blipFill>
        <p:spPr>
          <a:xfrm>
            <a:off x="60142" y="82083"/>
            <a:ext cx="1543403" cy="1543403"/>
          </a:xfrm>
          <a:prstGeom prst="rect">
            <a:avLst/>
          </a:prstGeom>
        </p:spPr>
      </p:pic>
      <p:sp>
        <p:nvSpPr>
          <p:cNvPr id="9" name="Title 1">
            <a:extLst>
              <a:ext uri="{FF2B5EF4-FFF2-40B4-BE49-F238E27FC236}">
                <a16:creationId xmlns:a16="http://schemas.microsoft.com/office/drawing/2014/main" id="{395AE6EC-9863-42D7-BD6A-FBBD6F8D71E9}"/>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10" name="Picture 9" descr="A picture containing sitting, bench, cat, front&#10;&#10;Description automatically generated">
            <a:extLst>
              <a:ext uri="{FF2B5EF4-FFF2-40B4-BE49-F238E27FC236}">
                <a16:creationId xmlns:a16="http://schemas.microsoft.com/office/drawing/2014/main" id="{05721D24-1D17-4EBC-A6E5-501CF8A7F05C}"/>
              </a:ext>
            </a:extLst>
          </p:cNvPr>
          <p:cNvPicPr>
            <a:picLocks noChangeAspect="1"/>
          </p:cNvPicPr>
          <p:nvPr/>
        </p:nvPicPr>
        <p:blipFill>
          <a:blip r:embed="rId5"/>
          <a:stretch>
            <a:fillRect/>
          </a:stretch>
        </p:blipFill>
        <p:spPr>
          <a:xfrm>
            <a:off x="7769524" y="5108158"/>
            <a:ext cx="3440212" cy="1046397"/>
          </a:xfrm>
          <a:prstGeom prst="rect">
            <a:avLst/>
          </a:prstGeom>
        </p:spPr>
      </p:pic>
    </p:spTree>
    <p:extLst>
      <p:ext uri="{BB962C8B-B14F-4D97-AF65-F5344CB8AC3E}">
        <p14:creationId xmlns:p14="http://schemas.microsoft.com/office/powerpoint/2010/main" val="1739563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anim calcmode="lin" valueType="num">
                                      <p:cBhvr>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anim calcmode="lin" valueType="num">
                                      <p:cBhvr>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13</a:t>
            </a:fld>
            <a:endParaRPr lang="en-US"/>
          </a:p>
        </p:txBody>
      </p:sp>
      <p:sp>
        <p:nvSpPr>
          <p:cNvPr id="3" name="Content Placeholder 2">
            <a:extLst>
              <a:ext uri="{FF2B5EF4-FFF2-40B4-BE49-F238E27FC236}">
                <a16:creationId xmlns:a16="http://schemas.microsoft.com/office/drawing/2014/main" id="{975D88B4-C24B-417F-B96E-A12FB6388B70}"/>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r>
              <a:rPr lang="en-US" sz="3200" dirty="0">
                <a:latin typeface="Calibri Light" panose="020F0302020204030204" pitchFamily="34" charset="0"/>
                <a:cs typeface="Calibri Light" panose="020F0302020204030204" pitchFamily="34" charset="0"/>
              </a:rPr>
              <a:t>Competitive Products</a:t>
            </a:r>
          </a:p>
          <a:p>
            <a:pPr marL="759876" lvl="1" indent="-302676"/>
            <a:r>
              <a:rPr lang="en-US" dirty="0">
                <a:latin typeface="Calibri Light" panose="020F0302020204030204" pitchFamily="34" charset="0"/>
                <a:cs typeface="Calibri Light" panose="020F0302020204030204" pitchFamily="34" charset="0"/>
              </a:rPr>
              <a:t>Chyron-</a:t>
            </a:r>
            <a:r>
              <a:rPr lang="en-US" dirty="0" err="1">
                <a:latin typeface="Calibri Light" panose="020F0302020204030204" pitchFamily="34" charset="0"/>
                <a:cs typeface="Calibri Light" panose="020F0302020204030204" pitchFamily="34" charset="0"/>
              </a:rPr>
              <a:t>Hego</a:t>
            </a:r>
            <a:r>
              <a:rPr lang="en-US" dirty="0">
                <a:latin typeface="Calibri Light" panose="020F0302020204030204" pitchFamily="34" charset="0"/>
                <a:cs typeface="Calibri Light" panose="020F0302020204030204" pitchFamily="34" charset="0"/>
              </a:rPr>
              <a:t> </a:t>
            </a:r>
            <a:r>
              <a:rPr lang="en-US" b="1" dirty="0" err="1">
                <a:latin typeface="Calibri" panose="020F0502020204030204" pitchFamily="34" charset="0"/>
                <a:cs typeface="Calibri" panose="020F0502020204030204" pitchFamily="34" charset="0"/>
              </a:rPr>
              <a:t>ClickEffects</a:t>
            </a:r>
            <a:r>
              <a:rPr lang="en-US" b="1" dirty="0">
                <a:latin typeface="Calibri" panose="020F0502020204030204" pitchFamily="34" charset="0"/>
                <a:cs typeface="Calibri" panose="020F0502020204030204" pitchFamily="34" charset="0"/>
              </a:rPr>
              <a:t> PRIME</a:t>
            </a:r>
            <a:endParaRPr lang="en-US" b="1" dirty="0">
              <a:latin typeface="Calibri Light" panose="020F0302020204030204" pitchFamily="34" charset="0"/>
              <a:cs typeface="Calibri Light" panose="020F0302020204030204" pitchFamily="34" charset="0"/>
            </a:endParaRPr>
          </a:p>
          <a:p>
            <a:pPr marL="759876" lvl="1" indent="-302676"/>
            <a:r>
              <a:rPr lang="en-US" dirty="0">
                <a:latin typeface="Calibri Light" panose="020F0302020204030204" pitchFamily="34" charset="0"/>
                <a:cs typeface="Calibri Light" panose="020F0302020204030204" pitchFamily="34" charset="0"/>
              </a:rPr>
              <a:t>Daktronics </a:t>
            </a:r>
            <a:r>
              <a:rPr lang="en-US" b="1" dirty="0">
                <a:latin typeface="Calibri" panose="020F0502020204030204" pitchFamily="34" charset="0"/>
                <a:cs typeface="Calibri" panose="020F0502020204030204" pitchFamily="34" charset="0"/>
              </a:rPr>
              <a:t>Live Clips</a:t>
            </a:r>
            <a:endParaRPr lang="en-US" dirty="0">
              <a:latin typeface="Calibri Light" panose="020F0302020204030204" pitchFamily="34" charset="0"/>
              <a:cs typeface="Calibri Light" panose="020F0302020204030204" pitchFamily="34" charset="0"/>
            </a:endParaRPr>
          </a:p>
          <a:p>
            <a:pPr marL="759876" lvl="1" indent="-302676"/>
            <a:r>
              <a:rPr lang="en-US" dirty="0" err="1">
                <a:latin typeface="Calibri Light" panose="020F0302020204030204" pitchFamily="34" charset="0"/>
                <a:cs typeface="Calibri Light" panose="020F0302020204030204" pitchFamily="34" charset="0"/>
              </a:rPr>
              <a:t>VizRT</a:t>
            </a:r>
            <a:r>
              <a:rPr lang="en-US" dirty="0">
                <a:latin typeface="Calibri Light" panose="020F0302020204030204" pitchFamily="34" charset="0"/>
                <a:cs typeface="Calibri Light" panose="020F0302020204030204" pitchFamily="34" charset="0"/>
              </a:rPr>
              <a:t> </a:t>
            </a:r>
            <a:r>
              <a:rPr lang="en-US" b="1" dirty="0">
                <a:latin typeface="Calibri" panose="020F0502020204030204" pitchFamily="34" charset="0"/>
                <a:cs typeface="Calibri" panose="020F0502020204030204" pitchFamily="34" charset="0"/>
              </a:rPr>
              <a:t>Viz </a:t>
            </a:r>
            <a:r>
              <a:rPr lang="en-US" b="1" dirty="0" err="1">
                <a:latin typeface="Calibri" panose="020F0502020204030204" pitchFamily="34" charset="0"/>
                <a:cs typeface="Calibri" panose="020F0502020204030204" pitchFamily="34" charset="0"/>
              </a:rPr>
              <a:t>Multiplay</a:t>
            </a:r>
            <a:endParaRPr lang="en-US"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6E95184D-8998-4271-B538-5BD262653F9A}"/>
              </a:ext>
            </a:extLst>
          </p:cNvPr>
          <p:cNvPicPr>
            <a:picLocks noChangeAspect="1"/>
          </p:cNvPicPr>
          <p:nvPr/>
        </p:nvPicPr>
        <p:blipFill>
          <a:blip r:embed="rId3"/>
          <a:srcRect/>
          <a:stretch/>
        </p:blipFill>
        <p:spPr>
          <a:xfrm>
            <a:off x="1833535" y="348376"/>
            <a:ext cx="1308817" cy="1077063"/>
          </a:xfrm>
          <a:prstGeom prst="rect">
            <a:avLst/>
          </a:prstGeom>
        </p:spPr>
      </p:pic>
      <p:pic>
        <p:nvPicPr>
          <p:cNvPr id="6" name="Picture 5">
            <a:extLst>
              <a:ext uri="{FF2B5EF4-FFF2-40B4-BE49-F238E27FC236}">
                <a16:creationId xmlns:a16="http://schemas.microsoft.com/office/drawing/2014/main" id="{CFB865C9-FCB9-4829-B6DA-F888CEE9B377}"/>
              </a:ext>
            </a:extLst>
          </p:cNvPr>
          <p:cNvPicPr>
            <a:picLocks noChangeAspect="1"/>
          </p:cNvPicPr>
          <p:nvPr/>
        </p:nvPicPr>
        <p:blipFill>
          <a:blip r:embed="rId4"/>
          <a:srcRect/>
          <a:stretch/>
        </p:blipFill>
        <p:spPr>
          <a:xfrm>
            <a:off x="60142" y="82083"/>
            <a:ext cx="1543403" cy="1543403"/>
          </a:xfrm>
          <a:prstGeom prst="rect">
            <a:avLst/>
          </a:prstGeom>
        </p:spPr>
      </p:pic>
      <p:sp>
        <p:nvSpPr>
          <p:cNvPr id="9" name="Title 1">
            <a:extLst>
              <a:ext uri="{FF2B5EF4-FFF2-40B4-BE49-F238E27FC236}">
                <a16:creationId xmlns:a16="http://schemas.microsoft.com/office/drawing/2014/main" id="{395AE6EC-9863-42D7-BD6A-FBBD6F8D71E9}"/>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10" name="Picture 9" descr="A picture containing sitting, bench, cat, front&#10;&#10;Description automatically generated">
            <a:extLst>
              <a:ext uri="{FF2B5EF4-FFF2-40B4-BE49-F238E27FC236}">
                <a16:creationId xmlns:a16="http://schemas.microsoft.com/office/drawing/2014/main" id="{05721D24-1D17-4EBC-A6E5-501CF8A7F05C}"/>
              </a:ext>
            </a:extLst>
          </p:cNvPr>
          <p:cNvPicPr>
            <a:picLocks noChangeAspect="1"/>
          </p:cNvPicPr>
          <p:nvPr/>
        </p:nvPicPr>
        <p:blipFill>
          <a:blip r:embed="rId5"/>
          <a:stretch>
            <a:fillRect/>
          </a:stretch>
        </p:blipFill>
        <p:spPr>
          <a:xfrm>
            <a:off x="7769524" y="5108158"/>
            <a:ext cx="3440212" cy="1046397"/>
          </a:xfrm>
          <a:prstGeom prst="rect">
            <a:avLst/>
          </a:prstGeom>
        </p:spPr>
      </p:pic>
    </p:spTree>
    <p:extLst>
      <p:ext uri="{BB962C8B-B14F-4D97-AF65-F5344CB8AC3E}">
        <p14:creationId xmlns:p14="http://schemas.microsoft.com/office/powerpoint/2010/main" val="321890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anim calcmode="lin" valueType="num">
                                      <p:cBhvr>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anim calcmode="lin" valueType="num">
                                      <p:cBhvr>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14</a:t>
            </a:fld>
            <a:endParaRPr lang="en-US"/>
          </a:p>
        </p:txBody>
      </p:sp>
      <p:sp>
        <p:nvSpPr>
          <p:cNvPr id="3" name="Content Placeholder 2">
            <a:extLst>
              <a:ext uri="{FF2B5EF4-FFF2-40B4-BE49-F238E27FC236}">
                <a16:creationId xmlns:a16="http://schemas.microsoft.com/office/drawing/2014/main" id="{73613ED2-D2F8-4942-8204-7F40B39595E2}"/>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3200" dirty="0">
                <a:latin typeface="Calibri Light" panose="020F0302020204030204" pitchFamily="34" charset="0"/>
                <a:cs typeface="Calibri Light" panose="020F0302020204030204" pitchFamily="34" charset="0"/>
              </a:rPr>
              <a:t>What’s Different about Kiva?</a:t>
            </a:r>
          </a:p>
          <a:p>
            <a:pPr marL="302676" indent="-302676">
              <a:spcBef>
                <a:spcPts val="1800"/>
              </a:spcBef>
            </a:pPr>
            <a:r>
              <a:rPr lang="en-US" sz="3200" dirty="0">
                <a:latin typeface="Calibri Light" panose="020F0302020204030204" pitchFamily="34" charset="0"/>
                <a:cs typeface="Calibri Light" panose="020F0302020204030204" pitchFamily="34" charset="0"/>
              </a:rPr>
              <a:t>Highly Visual ‘</a:t>
            </a:r>
            <a:r>
              <a:rPr lang="en-US" sz="3200" dirty="0" err="1">
                <a:latin typeface="Calibri Light" panose="020F0302020204030204" pitchFamily="34" charset="0"/>
                <a:cs typeface="Calibri Light" panose="020F0302020204030204" pitchFamily="34" charset="0"/>
              </a:rPr>
              <a:t>picon</a:t>
            </a:r>
            <a:r>
              <a:rPr lang="en-US" sz="3200" dirty="0">
                <a:latin typeface="Calibri Light" panose="020F0302020204030204" pitchFamily="34" charset="0"/>
                <a:cs typeface="Calibri Light" panose="020F0302020204030204" pitchFamily="34" charset="0"/>
              </a:rPr>
              <a:t>-based’ User Interface</a:t>
            </a:r>
            <a:endParaRPr lang="en-US" sz="4267" dirty="0">
              <a:latin typeface="Calibri Light" panose="020F0302020204030204" pitchFamily="34" charset="0"/>
              <a:cs typeface="Calibri Light" panose="020F0302020204030204" pitchFamily="34" charset="0"/>
            </a:endParaRPr>
          </a:p>
          <a:p>
            <a:pPr marL="284163" lvl="1" indent="0">
              <a:lnSpc>
                <a:spcPct val="100000"/>
              </a:lnSpc>
              <a:spcBef>
                <a:spcPts val="1800"/>
              </a:spcBef>
              <a:buNone/>
            </a:pPr>
            <a:r>
              <a:rPr lang="en-US" dirty="0">
                <a:latin typeface="Calibri Light" panose="020F0302020204030204" pitchFamily="34" charset="0"/>
                <a:cs typeface="Calibri Light" panose="020F0302020204030204" pitchFamily="34" charset="0"/>
              </a:rPr>
              <a:t>With </a:t>
            </a:r>
            <a:r>
              <a:rPr lang="en-US" b="1" dirty="0">
                <a:latin typeface="Calibri" panose="020F0502020204030204" pitchFamily="34" charset="0"/>
                <a:cs typeface="Calibri" panose="020F0502020204030204" pitchFamily="34" charset="0"/>
              </a:rPr>
              <a:t>Very Fast </a:t>
            </a:r>
            <a:r>
              <a:rPr lang="en-US" dirty="0">
                <a:latin typeface="Calibri Light" panose="020F0302020204030204" pitchFamily="34" charset="0"/>
                <a:cs typeface="Calibri Light" panose="020F0302020204030204" pitchFamily="34" charset="0"/>
              </a:rPr>
              <a:t>&amp; </a:t>
            </a:r>
            <a:r>
              <a:rPr lang="en-US" b="1" dirty="0">
                <a:latin typeface="Calibri" panose="020F0502020204030204" pitchFamily="34" charset="0"/>
                <a:cs typeface="Calibri" panose="020F0502020204030204" pitchFamily="34" charset="0"/>
              </a:rPr>
              <a:t>Familiar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Shotbox</a:t>
            </a:r>
            <a:r>
              <a:rPr lang="en-US" dirty="0">
                <a:latin typeface="Calibri Light" panose="020F0302020204030204" pitchFamily="34" charset="0"/>
                <a:cs typeface="Calibri Light" panose="020F0302020204030204" pitchFamily="34" charset="0"/>
              </a:rPr>
              <a:t>-Style’ operational paradigm…</a:t>
            </a:r>
          </a:p>
        </p:txBody>
      </p:sp>
      <p:pic>
        <p:nvPicPr>
          <p:cNvPr id="4" name="Picture 3">
            <a:extLst>
              <a:ext uri="{FF2B5EF4-FFF2-40B4-BE49-F238E27FC236}">
                <a16:creationId xmlns:a16="http://schemas.microsoft.com/office/drawing/2014/main" id="{ABE89268-5453-4B93-8456-258FE6C25C00}"/>
              </a:ext>
            </a:extLst>
          </p:cNvPr>
          <p:cNvPicPr>
            <a:picLocks noChangeAspect="1"/>
          </p:cNvPicPr>
          <p:nvPr/>
        </p:nvPicPr>
        <p:blipFill>
          <a:blip r:embed="rId3"/>
          <a:srcRect/>
          <a:stretch/>
        </p:blipFill>
        <p:spPr>
          <a:xfrm>
            <a:off x="1833535" y="348376"/>
            <a:ext cx="1308817" cy="1077063"/>
          </a:xfrm>
          <a:prstGeom prst="rect">
            <a:avLst/>
          </a:prstGeom>
        </p:spPr>
      </p:pic>
      <p:pic>
        <p:nvPicPr>
          <p:cNvPr id="6" name="Picture 5">
            <a:extLst>
              <a:ext uri="{FF2B5EF4-FFF2-40B4-BE49-F238E27FC236}">
                <a16:creationId xmlns:a16="http://schemas.microsoft.com/office/drawing/2014/main" id="{D8107C21-4198-4B28-873C-46A6A857FADE}"/>
              </a:ext>
            </a:extLst>
          </p:cNvPr>
          <p:cNvPicPr>
            <a:picLocks noChangeAspect="1"/>
          </p:cNvPicPr>
          <p:nvPr/>
        </p:nvPicPr>
        <p:blipFill>
          <a:blip r:embed="rId4"/>
          <a:srcRect/>
          <a:stretch/>
        </p:blipFill>
        <p:spPr>
          <a:xfrm>
            <a:off x="60142" y="82083"/>
            <a:ext cx="1543403" cy="1543403"/>
          </a:xfrm>
          <a:prstGeom prst="rect">
            <a:avLst/>
          </a:prstGeom>
        </p:spPr>
      </p:pic>
      <p:sp>
        <p:nvSpPr>
          <p:cNvPr id="9" name="Title 1">
            <a:extLst>
              <a:ext uri="{FF2B5EF4-FFF2-40B4-BE49-F238E27FC236}">
                <a16:creationId xmlns:a16="http://schemas.microsoft.com/office/drawing/2014/main" id="{7D2EEADD-190F-4012-A4EF-119968D61C02}"/>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10" name="Picture 9" descr="A picture containing sitting, bench, cat, front&#10;&#10;Description automatically generated">
            <a:extLst>
              <a:ext uri="{FF2B5EF4-FFF2-40B4-BE49-F238E27FC236}">
                <a16:creationId xmlns:a16="http://schemas.microsoft.com/office/drawing/2014/main" id="{E96D3525-0C87-40F4-A6AD-760D9BD87E76}"/>
              </a:ext>
            </a:extLst>
          </p:cNvPr>
          <p:cNvPicPr>
            <a:picLocks noChangeAspect="1"/>
          </p:cNvPicPr>
          <p:nvPr/>
        </p:nvPicPr>
        <p:blipFill>
          <a:blip r:embed="rId5"/>
          <a:stretch>
            <a:fillRect/>
          </a:stretch>
        </p:blipFill>
        <p:spPr>
          <a:xfrm>
            <a:off x="7769524" y="5108158"/>
            <a:ext cx="3440212" cy="1046397"/>
          </a:xfrm>
          <a:prstGeom prst="rect">
            <a:avLst/>
          </a:prstGeom>
        </p:spPr>
      </p:pic>
    </p:spTree>
    <p:extLst>
      <p:ext uri="{BB962C8B-B14F-4D97-AF65-F5344CB8AC3E}">
        <p14:creationId xmlns:p14="http://schemas.microsoft.com/office/powerpoint/2010/main" val="1859420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552FF3E-EC9C-48F8-9BC4-2015F7B46FC5}"/>
              </a:ext>
            </a:extLst>
          </p:cNvPr>
          <p:cNvPicPr>
            <a:picLocks noChangeAspect="1"/>
          </p:cNvPicPr>
          <p:nvPr/>
        </p:nvPicPr>
        <p:blipFill>
          <a:blip r:embed="rId3"/>
          <a:stretch>
            <a:fillRect/>
          </a:stretch>
        </p:blipFill>
        <p:spPr>
          <a:xfrm>
            <a:off x="0" y="-5146"/>
            <a:ext cx="12201148" cy="6863145"/>
          </a:xfrm>
          <a:prstGeom prst="rect">
            <a:avLst/>
          </a:prstGeom>
          <a:ln>
            <a:solidFill>
              <a:schemeClr val="bg1">
                <a:lumMod val="95000"/>
              </a:schemeClr>
            </a:solidFill>
          </a:ln>
          <a:effectLst>
            <a:glow rad="63500">
              <a:schemeClr val="accent6">
                <a:satMod val="175000"/>
                <a:alpha val="40000"/>
              </a:schemeClr>
            </a:glow>
          </a:effectLst>
        </p:spPr>
      </p:pic>
      <p:grpSp>
        <p:nvGrpSpPr>
          <p:cNvPr id="22" name="Group 21">
            <a:extLst>
              <a:ext uri="{FF2B5EF4-FFF2-40B4-BE49-F238E27FC236}">
                <a16:creationId xmlns:a16="http://schemas.microsoft.com/office/drawing/2014/main" id="{AF793F2F-FC43-483D-8075-C7CE13392D97}"/>
              </a:ext>
            </a:extLst>
          </p:cNvPr>
          <p:cNvGrpSpPr/>
          <p:nvPr/>
        </p:nvGrpSpPr>
        <p:grpSpPr>
          <a:xfrm>
            <a:off x="0" y="7830"/>
            <a:ext cx="12201148" cy="6850170"/>
            <a:chOff x="0" y="7830"/>
            <a:chExt cx="12201148" cy="6850170"/>
          </a:xfrm>
        </p:grpSpPr>
        <p:sp>
          <p:nvSpPr>
            <p:cNvPr id="20" name="Rectangle 19">
              <a:extLst>
                <a:ext uri="{FF2B5EF4-FFF2-40B4-BE49-F238E27FC236}">
                  <a16:creationId xmlns:a16="http://schemas.microsoft.com/office/drawing/2014/main" id="{A96984B7-F2A0-44DF-818A-5559CB800BF3}"/>
                </a:ext>
              </a:extLst>
            </p:cNvPr>
            <p:cNvSpPr/>
            <p:nvPr/>
          </p:nvSpPr>
          <p:spPr>
            <a:xfrm>
              <a:off x="0" y="2570480"/>
              <a:ext cx="12201148" cy="4287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317A59-C170-466D-B9B2-640C0D3A11E4}"/>
                </a:ext>
              </a:extLst>
            </p:cNvPr>
            <p:cNvSpPr/>
            <p:nvPr/>
          </p:nvSpPr>
          <p:spPr>
            <a:xfrm>
              <a:off x="7564072" y="7830"/>
              <a:ext cx="4637076" cy="256264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15</a:t>
            </a:fld>
            <a:endParaRPr lang="en-US"/>
          </a:p>
        </p:txBody>
      </p:sp>
      <p:grpSp>
        <p:nvGrpSpPr>
          <p:cNvPr id="9" name="Group 8">
            <a:extLst>
              <a:ext uri="{FF2B5EF4-FFF2-40B4-BE49-F238E27FC236}">
                <a16:creationId xmlns:a16="http://schemas.microsoft.com/office/drawing/2014/main" id="{8D1CC41C-CB52-4DB4-8FA7-8AF5E6B75331}"/>
              </a:ext>
            </a:extLst>
          </p:cNvPr>
          <p:cNvGrpSpPr/>
          <p:nvPr/>
        </p:nvGrpSpPr>
        <p:grpSpPr>
          <a:xfrm>
            <a:off x="3310122" y="1197349"/>
            <a:ext cx="3928735" cy="990476"/>
            <a:chOff x="3310122" y="1197349"/>
            <a:chExt cx="3928735" cy="990476"/>
          </a:xfrm>
        </p:grpSpPr>
        <p:pic>
          <p:nvPicPr>
            <p:cNvPr id="5" name="Picture 4" descr="A picture containing table&#10;&#10;Description automatically generated">
              <a:extLst>
                <a:ext uri="{FF2B5EF4-FFF2-40B4-BE49-F238E27FC236}">
                  <a16:creationId xmlns:a16="http://schemas.microsoft.com/office/drawing/2014/main" id="{B40F8D98-D3A0-4766-AFA8-C3ECB59E640B}"/>
                </a:ext>
              </a:extLst>
            </p:cNvPr>
            <p:cNvPicPr>
              <a:picLocks noChangeAspect="1"/>
            </p:cNvPicPr>
            <p:nvPr/>
          </p:nvPicPr>
          <p:blipFill>
            <a:blip r:embed="rId4"/>
            <a:stretch>
              <a:fillRect/>
            </a:stretch>
          </p:blipFill>
          <p:spPr>
            <a:xfrm>
              <a:off x="3310122" y="1197349"/>
              <a:ext cx="761905" cy="990476"/>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4B1EED47-7174-4C47-A793-1373D8FEF2ED}"/>
                </a:ext>
              </a:extLst>
            </p:cNvPr>
            <p:cNvPicPr>
              <a:picLocks noChangeAspect="1"/>
            </p:cNvPicPr>
            <p:nvPr/>
          </p:nvPicPr>
          <p:blipFill>
            <a:blip r:embed="rId4"/>
            <a:stretch>
              <a:fillRect/>
            </a:stretch>
          </p:blipFill>
          <p:spPr>
            <a:xfrm>
              <a:off x="6476952" y="1197349"/>
              <a:ext cx="761905" cy="990476"/>
            </a:xfrm>
            <a:prstGeom prst="rect">
              <a:avLst/>
            </a:prstGeom>
          </p:spPr>
        </p:pic>
      </p:grpSp>
      <p:grpSp>
        <p:nvGrpSpPr>
          <p:cNvPr id="10" name="Group 9">
            <a:extLst>
              <a:ext uri="{FF2B5EF4-FFF2-40B4-BE49-F238E27FC236}">
                <a16:creationId xmlns:a16="http://schemas.microsoft.com/office/drawing/2014/main" id="{730A341A-B306-4EF8-8016-84D490D1AC10}"/>
              </a:ext>
            </a:extLst>
          </p:cNvPr>
          <p:cNvGrpSpPr/>
          <p:nvPr/>
        </p:nvGrpSpPr>
        <p:grpSpPr>
          <a:xfrm>
            <a:off x="3994659" y="2275717"/>
            <a:ext cx="3928735" cy="990476"/>
            <a:chOff x="3994659" y="2275717"/>
            <a:chExt cx="3928735" cy="990476"/>
          </a:xfrm>
        </p:grpSpPr>
        <p:pic>
          <p:nvPicPr>
            <p:cNvPr id="7" name="Picture 6" descr="A picture containing table&#10;&#10;Description automatically generated">
              <a:extLst>
                <a:ext uri="{FF2B5EF4-FFF2-40B4-BE49-F238E27FC236}">
                  <a16:creationId xmlns:a16="http://schemas.microsoft.com/office/drawing/2014/main" id="{ECD1B265-C222-493B-98D8-C37F8B224330}"/>
                </a:ext>
              </a:extLst>
            </p:cNvPr>
            <p:cNvPicPr>
              <a:picLocks noChangeAspect="1"/>
            </p:cNvPicPr>
            <p:nvPr/>
          </p:nvPicPr>
          <p:blipFill>
            <a:blip r:embed="rId4"/>
            <a:stretch>
              <a:fillRect/>
            </a:stretch>
          </p:blipFill>
          <p:spPr>
            <a:xfrm rot="19800000">
              <a:off x="3994659" y="2275717"/>
              <a:ext cx="761905" cy="990476"/>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6DDCD36C-596D-4218-ADC5-072434782C42}"/>
                </a:ext>
              </a:extLst>
            </p:cNvPr>
            <p:cNvPicPr>
              <a:picLocks noChangeAspect="1"/>
            </p:cNvPicPr>
            <p:nvPr/>
          </p:nvPicPr>
          <p:blipFill>
            <a:blip r:embed="rId4"/>
            <a:stretch>
              <a:fillRect/>
            </a:stretch>
          </p:blipFill>
          <p:spPr>
            <a:xfrm rot="19800000">
              <a:off x="7161489" y="2275717"/>
              <a:ext cx="761905" cy="990476"/>
            </a:xfrm>
            <a:prstGeom prst="rect">
              <a:avLst/>
            </a:prstGeom>
          </p:spPr>
        </p:pic>
      </p:grpSp>
      <p:pic>
        <p:nvPicPr>
          <p:cNvPr id="14" name="Picture 13" descr="A picture containing table&#10;&#10;Description automatically generated">
            <a:extLst>
              <a:ext uri="{FF2B5EF4-FFF2-40B4-BE49-F238E27FC236}">
                <a16:creationId xmlns:a16="http://schemas.microsoft.com/office/drawing/2014/main" id="{9D76C4F0-7099-494D-B9CB-DCB89371BA44}"/>
              </a:ext>
            </a:extLst>
          </p:cNvPr>
          <p:cNvPicPr>
            <a:picLocks noChangeAspect="1"/>
          </p:cNvPicPr>
          <p:nvPr/>
        </p:nvPicPr>
        <p:blipFill>
          <a:blip r:embed="rId4"/>
          <a:stretch>
            <a:fillRect/>
          </a:stretch>
        </p:blipFill>
        <p:spPr>
          <a:xfrm rot="18000000">
            <a:off x="5039948" y="443000"/>
            <a:ext cx="761905" cy="990476"/>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88A0B3F5-C634-47FF-BB9C-FF5AC0D117C7}"/>
              </a:ext>
            </a:extLst>
          </p:cNvPr>
          <p:cNvPicPr>
            <a:picLocks noChangeAspect="1"/>
          </p:cNvPicPr>
          <p:nvPr/>
        </p:nvPicPr>
        <p:blipFill>
          <a:blip r:embed="rId4"/>
          <a:stretch>
            <a:fillRect/>
          </a:stretch>
        </p:blipFill>
        <p:spPr>
          <a:xfrm rot="18000000">
            <a:off x="1979391" y="462036"/>
            <a:ext cx="761905" cy="990476"/>
          </a:xfrm>
          <a:prstGeom prst="rect">
            <a:avLst/>
          </a:prstGeom>
        </p:spPr>
      </p:pic>
      <p:grpSp>
        <p:nvGrpSpPr>
          <p:cNvPr id="19" name="Group 18">
            <a:extLst>
              <a:ext uri="{FF2B5EF4-FFF2-40B4-BE49-F238E27FC236}">
                <a16:creationId xmlns:a16="http://schemas.microsoft.com/office/drawing/2014/main" id="{6770B46D-7F44-4A98-B95E-0EE26F041F37}"/>
              </a:ext>
            </a:extLst>
          </p:cNvPr>
          <p:cNvGrpSpPr/>
          <p:nvPr/>
        </p:nvGrpSpPr>
        <p:grpSpPr>
          <a:xfrm>
            <a:off x="381455" y="2151590"/>
            <a:ext cx="1643024" cy="990476"/>
            <a:chOff x="381455" y="2151590"/>
            <a:chExt cx="1643024" cy="990476"/>
          </a:xfrm>
        </p:grpSpPr>
        <p:pic>
          <p:nvPicPr>
            <p:cNvPr id="17" name="Picture 16" descr="A picture containing table&#10;&#10;Description automatically generated">
              <a:extLst>
                <a:ext uri="{FF2B5EF4-FFF2-40B4-BE49-F238E27FC236}">
                  <a16:creationId xmlns:a16="http://schemas.microsoft.com/office/drawing/2014/main" id="{FFEE99F1-EEA3-4DB4-B0C8-8E5767CAE5A3}"/>
                </a:ext>
              </a:extLst>
            </p:cNvPr>
            <p:cNvPicPr>
              <a:picLocks noChangeAspect="1"/>
            </p:cNvPicPr>
            <p:nvPr/>
          </p:nvPicPr>
          <p:blipFill>
            <a:blip r:embed="rId4"/>
            <a:stretch>
              <a:fillRect/>
            </a:stretch>
          </p:blipFill>
          <p:spPr>
            <a:xfrm>
              <a:off x="381455" y="2151590"/>
              <a:ext cx="761905" cy="99047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D1CCBEF2-FF7D-485D-ADEC-119C458286ED}"/>
                </a:ext>
              </a:extLst>
            </p:cNvPr>
            <p:cNvPicPr>
              <a:picLocks noChangeAspect="1"/>
            </p:cNvPicPr>
            <p:nvPr/>
          </p:nvPicPr>
          <p:blipFill>
            <a:blip r:embed="rId4"/>
            <a:stretch>
              <a:fillRect/>
            </a:stretch>
          </p:blipFill>
          <p:spPr>
            <a:xfrm>
              <a:off x="1262574" y="2151590"/>
              <a:ext cx="761905" cy="990476"/>
            </a:xfrm>
            <a:prstGeom prst="rect">
              <a:avLst/>
            </a:prstGeom>
          </p:spPr>
        </p:pic>
      </p:grpSp>
    </p:spTree>
    <p:extLst>
      <p:ext uri="{BB962C8B-B14F-4D97-AF65-F5344CB8AC3E}">
        <p14:creationId xmlns:p14="http://schemas.microsoft.com/office/powerpoint/2010/main" val="1042807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16</a:t>
            </a:fld>
            <a:endParaRPr lang="en-US"/>
          </a:p>
        </p:txBody>
      </p:sp>
      <p:pic>
        <p:nvPicPr>
          <p:cNvPr id="3" name="Picture 2" descr="A screenshot of a computer&#10;&#10;Description automatically generated">
            <a:extLst>
              <a:ext uri="{FF2B5EF4-FFF2-40B4-BE49-F238E27FC236}">
                <a16:creationId xmlns:a16="http://schemas.microsoft.com/office/drawing/2014/main" id="{F552FF3E-EC9C-48F8-9BC4-2015F7B46FC5}"/>
              </a:ext>
            </a:extLst>
          </p:cNvPr>
          <p:cNvPicPr>
            <a:picLocks noChangeAspect="1"/>
          </p:cNvPicPr>
          <p:nvPr/>
        </p:nvPicPr>
        <p:blipFill>
          <a:blip r:embed="rId3"/>
          <a:stretch>
            <a:fillRect/>
          </a:stretch>
        </p:blipFill>
        <p:spPr>
          <a:xfrm>
            <a:off x="0" y="-5146"/>
            <a:ext cx="12201148" cy="6863145"/>
          </a:xfrm>
          <a:prstGeom prst="rect">
            <a:avLst/>
          </a:prstGeom>
          <a:ln>
            <a:solidFill>
              <a:schemeClr val="bg1">
                <a:lumMod val="95000"/>
              </a:schemeClr>
            </a:solidFill>
          </a:ln>
          <a:effectLst>
            <a:glow rad="63500">
              <a:schemeClr val="accent6">
                <a:satMod val="175000"/>
                <a:alpha val="40000"/>
              </a:schemeClr>
            </a:glow>
          </a:effectLst>
        </p:spPr>
      </p:pic>
      <p:sp>
        <p:nvSpPr>
          <p:cNvPr id="4" name="Rectangle 3">
            <a:extLst>
              <a:ext uri="{FF2B5EF4-FFF2-40B4-BE49-F238E27FC236}">
                <a16:creationId xmlns:a16="http://schemas.microsoft.com/office/drawing/2014/main" id="{FFC72C96-41C5-4CA7-8A1A-53B6E88BD81C}"/>
              </a:ext>
            </a:extLst>
          </p:cNvPr>
          <p:cNvSpPr/>
          <p:nvPr/>
        </p:nvSpPr>
        <p:spPr>
          <a:xfrm>
            <a:off x="0" y="0"/>
            <a:ext cx="12201148" cy="2556164"/>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10;&#10;Description automatically generated">
            <a:extLst>
              <a:ext uri="{FF2B5EF4-FFF2-40B4-BE49-F238E27FC236}">
                <a16:creationId xmlns:a16="http://schemas.microsoft.com/office/drawing/2014/main" id="{A63566AC-A067-4DB1-BF66-2BCB4415671F}"/>
              </a:ext>
            </a:extLst>
          </p:cNvPr>
          <p:cNvPicPr>
            <a:picLocks noChangeAspect="1"/>
          </p:cNvPicPr>
          <p:nvPr/>
        </p:nvPicPr>
        <p:blipFill>
          <a:blip r:embed="rId4"/>
          <a:stretch>
            <a:fillRect/>
          </a:stretch>
        </p:blipFill>
        <p:spPr>
          <a:xfrm>
            <a:off x="5103591" y="3311361"/>
            <a:ext cx="761905" cy="990476"/>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A3530792-7845-4483-A565-27773B6EA78F}"/>
              </a:ext>
            </a:extLst>
          </p:cNvPr>
          <p:cNvPicPr>
            <a:picLocks noChangeAspect="1"/>
          </p:cNvPicPr>
          <p:nvPr/>
        </p:nvPicPr>
        <p:blipFill>
          <a:blip r:embed="rId4"/>
          <a:stretch>
            <a:fillRect/>
          </a:stretch>
        </p:blipFill>
        <p:spPr>
          <a:xfrm>
            <a:off x="3236691" y="3292785"/>
            <a:ext cx="761905" cy="990476"/>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BF113ED4-5CF9-4DEB-BD83-C31192B38AA5}"/>
              </a:ext>
            </a:extLst>
          </p:cNvPr>
          <p:cNvPicPr>
            <a:picLocks noChangeAspect="1"/>
          </p:cNvPicPr>
          <p:nvPr/>
        </p:nvPicPr>
        <p:blipFill>
          <a:blip r:embed="rId4"/>
          <a:stretch>
            <a:fillRect/>
          </a:stretch>
        </p:blipFill>
        <p:spPr>
          <a:xfrm>
            <a:off x="2303241" y="3348080"/>
            <a:ext cx="761905" cy="990476"/>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A1B59E64-613C-4AA2-A99F-AA0155DE8FE0}"/>
              </a:ext>
            </a:extLst>
          </p:cNvPr>
          <p:cNvPicPr>
            <a:picLocks noChangeAspect="1"/>
          </p:cNvPicPr>
          <p:nvPr/>
        </p:nvPicPr>
        <p:blipFill>
          <a:blip r:embed="rId4"/>
          <a:stretch>
            <a:fillRect/>
          </a:stretch>
        </p:blipFill>
        <p:spPr>
          <a:xfrm>
            <a:off x="7870334" y="4010438"/>
            <a:ext cx="761905" cy="990476"/>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7508BCFF-8595-4C9F-B0B6-8AEBA04FEF92}"/>
              </a:ext>
            </a:extLst>
          </p:cNvPr>
          <p:cNvPicPr>
            <a:picLocks noChangeAspect="1"/>
          </p:cNvPicPr>
          <p:nvPr/>
        </p:nvPicPr>
        <p:blipFill>
          <a:blip r:embed="rId4"/>
          <a:stretch>
            <a:fillRect/>
          </a:stretch>
        </p:blipFill>
        <p:spPr>
          <a:xfrm>
            <a:off x="1357335" y="4859380"/>
            <a:ext cx="761905" cy="990476"/>
          </a:xfrm>
          <a:prstGeom prst="rect">
            <a:avLst/>
          </a:prstGeom>
        </p:spPr>
      </p:pic>
    </p:spTree>
    <p:extLst>
      <p:ext uri="{BB962C8B-B14F-4D97-AF65-F5344CB8AC3E}">
        <p14:creationId xmlns:p14="http://schemas.microsoft.com/office/powerpoint/2010/main" val="1014008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17</a:t>
            </a:fld>
            <a:endParaRPr lang="en-US"/>
          </a:p>
        </p:txBody>
      </p:sp>
      <p:pic>
        <p:nvPicPr>
          <p:cNvPr id="3" name="Picture 2" descr="A screenshot of a computer&#10;&#10;Description automatically generated">
            <a:extLst>
              <a:ext uri="{FF2B5EF4-FFF2-40B4-BE49-F238E27FC236}">
                <a16:creationId xmlns:a16="http://schemas.microsoft.com/office/drawing/2014/main" id="{F552FF3E-EC9C-48F8-9BC4-2015F7B46FC5}"/>
              </a:ext>
            </a:extLst>
          </p:cNvPr>
          <p:cNvPicPr>
            <a:picLocks noChangeAspect="1"/>
          </p:cNvPicPr>
          <p:nvPr/>
        </p:nvPicPr>
        <p:blipFill>
          <a:blip r:embed="rId3"/>
          <a:stretch>
            <a:fillRect/>
          </a:stretch>
        </p:blipFill>
        <p:spPr>
          <a:xfrm>
            <a:off x="0" y="-5146"/>
            <a:ext cx="12201148" cy="6863145"/>
          </a:xfrm>
          <a:prstGeom prst="rect">
            <a:avLst/>
          </a:prstGeom>
          <a:ln>
            <a:solidFill>
              <a:schemeClr val="bg1">
                <a:lumMod val="95000"/>
              </a:schemeClr>
            </a:solidFill>
          </a:ln>
          <a:effectLst>
            <a:glow rad="63500">
              <a:schemeClr val="accent6">
                <a:satMod val="175000"/>
                <a:alpha val="40000"/>
              </a:schemeClr>
            </a:glow>
          </a:effectLst>
        </p:spPr>
      </p:pic>
      <p:sp>
        <p:nvSpPr>
          <p:cNvPr id="4" name="Rectangle 3">
            <a:extLst>
              <a:ext uri="{FF2B5EF4-FFF2-40B4-BE49-F238E27FC236}">
                <a16:creationId xmlns:a16="http://schemas.microsoft.com/office/drawing/2014/main" id="{8CBCEF89-F9D9-4EF6-AB2C-C90B50623BEC}"/>
              </a:ext>
            </a:extLst>
          </p:cNvPr>
          <p:cNvSpPr/>
          <p:nvPr/>
        </p:nvSpPr>
        <p:spPr>
          <a:xfrm>
            <a:off x="0" y="0"/>
            <a:ext cx="12201148" cy="2556164"/>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8B63C2-AD48-4680-A452-EEE8EBE02A7E}"/>
              </a:ext>
            </a:extLst>
          </p:cNvPr>
          <p:cNvSpPr/>
          <p:nvPr/>
        </p:nvSpPr>
        <p:spPr>
          <a:xfrm>
            <a:off x="1070264" y="2556164"/>
            <a:ext cx="11130884" cy="430183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able&#10;&#10;Description automatically generated">
            <a:extLst>
              <a:ext uri="{FF2B5EF4-FFF2-40B4-BE49-F238E27FC236}">
                <a16:creationId xmlns:a16="http://schemas.microsoft.com/office/drawing/2014/main" id="{B04638E8-F9FB-46D8-94D0-6E4336CE83D7}"/>
              </a:ext>
            </a:extLst>
          </p:cNvPr>
          <p:cNvPicPr>
            <a:picLocks noChangeAspect="1"/>
          </p:cNvPicPr>
          <p:nvPr/>
        </p:nvPicPr>
        <p:blipFill>
          <a:blip r:embed="rId4"/>
          <a:stretch>
            <a:fillRect/>
          </a:stretch>
        </p:blipFill>
        <p:spPr>
          <a:xfrm rot="18000000">
            <a:off x="1225655" y="2179924"/>
            <a:ext cx="761905" cy="990476"/>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DBC8F4BC-7E67-4AF3-B459-C675A17C9428}"/>
              </a:ext>
            </a:extLst>
          </p:cNvPr>
          <p:cNvPicPr>
            <a:picLocks noChangeAspect="1"/>
          </p:cNvPicPr>
          <p:nvPr/>
        </p:nvPicPr>
        <p:blipFill>
          <a:blip r:embed="rId4"/>
          <a:stretch>
            <a:fillRect/>
          </a:stretch>
        </p:blipFill>
        <p:spPr>
          <a:xfrm rot="18000000">
            <a:off x="1225655" y="2179924"/>
            <a:ext cx="761905" cy="990476"/>
          </a:xfrm>
          <a:prstGeom prst="rect">
            <a:avLst/>
          </a:prstGeom>
        </p:spPr>
      </p:pic>
    </p:spTree>
    <p:extLst>
      <p:ext uri="{BB962C8B-B14F-4D97-AF65-F5344CB8AC3E}">
        <p14:creationId xmlns:p14="http://schemas.microsoft.com/office/powerpoint/2010/main" val="1978508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xit" presetSubtype="4" fill="hold" nodeType="afterEffect">
                                  <p:stCondLst>
                                    <p:cond delay="0"/>
                                  </p:stCondLst>
                                  <p:childTnLst>
                                    <p:anim calcmode="lin" valueType="num">
                                      <p:cBhvr additive="base">
                                        <p:cTn id="10" dur="2000"/>
                                        <p:tgtEl>
                                          <p:spTgt spid="8"/>
                                        </p:tgtEl>
                                        <p:attrNameLst>
                                          <p:attrName>ppt_x</p:attrName>
                                        </p:attrNameLst>
                                      </p:cBhvr>
                                      <p:tavLst>
                                        <p:tav tm="0">
                                          <p:val>
                                            <p:strVal val="ppt_x"/>
                                          </p:val>
                                        </p:tav>
                                        <p:tav tm="100000">
                                          <p:val>
                                            <p:strVal val="ppt_x"/>
                                          </p:val>
                                        </p:tav>
                                      </p:tavLst>
                                    </p:anim>
                                    <p:anim calcmode="lin" valueType="num">
                                      <p:cBhvr additive="base">
                                        <p:cTn id="11" dur="2000"/>
                                        <p:tgtEl>
                                          <p:spTgt spid="8"/>
                                        </p:tgtEl>
                                        <p:attrNameLst>
                                          <p:attrName>ppt_y</p:attrName>
                                        </p:attrNameLst>
                                      </p:cBhvr>
                                      <p:tavLst>
                                        <p:tav tm="0">
                                          <p:val>
                                            <p:strVal val="ppt_y"/>
                                          </p:val>
                                        </p:tav>
                                        <p:tav tm="100000">
                                          <p:val>
                                            <p:strVal val="1+ppt_h/2"/>
                                          </p:val>
                                        </p:tav>
                                      </p:tavLst>
                                    </p:anim>
                                    <p:set>
                                      <p:cBhvr>
                                        <p:cTn id="1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18</a:t>
            </a:fld>
            <a:endParaRPr lang="en-US"/>
          </a:p>
        </p:txBody>
      </p:sp>
      <p:pic>
        <p:nvPicPr>
          <p:cNvPr id="3" name="Picture 2" descr="A screenshot of a computer&#10;&#10;Description automatically generated">
            <a:extLst>
              <a:ext uri="{FF2B5EF4-FFF2-40B4-BE49-F238E27FC236}">
                <a16:creationId xmlns:a16="http://schemas.microsoft.com/office/drawing/2014/main" id="{F552FF3E-EC9C-48F8-9BC4-2015F7B46FC5}"/>
              </a:ext>
            </a:extLst>
          </p:cNvPr>
          <p:cNvPicPr>
            <a:picLocks noChangeAspect="1"/>
          </p:cNvPicPr>
          <p:nvPr/>
        </p:nvPicPr>
        <p:blipFill>
          <a:blip r:embed="rId3"/>
          <a:stretch>
            <a:fillRect/>
          </a:stretch>
        </p:blipFill>
        <p:spPr>
          <a:xfrm>
            <a:off x="0" y="-5146"/>
            <a:ext cx="12201148" cy="6863145"/>
          </a:xfrm>
          <a:prstGeom prst="rect">
            <a:avLst/>
          </a:prstGeom>
          <a:ln>
            <a:solidFill>
              <a:schemeClr val="bg1">
                <a:lumMod val="95000"/>
              </a:schemeClr>
            </a:solidFill>
          </a:ln>
          <a:effectLst>
            <a:glow rad="63500">
              <a:schemeClr val="accent6">
                <a:satMod val="175000"/>
                <a:alpha val="40000"/>
              </a:schemeClr>
            </a:glow>
          </a:effectLst>
        </p:spPr>
      </p:pic>
      <p:grpSp>
        <p:nvGrpSpPr>
          <p:cNvPr id="6" name="Group 5">
            <a:extLst>
              <a:ext uri="{FF2B5EF4-FFF2-40B4-BE49-F238E27FC236}">
                <a16:creationId xmlns:a16="http://schemas.microsoft.com/office/drawing/2014/main" id="{8190C5B7-802F-459E-B4E9-5EB927C68908}"/>
              </a:ext>
            </a:extLst>
          </p:cNvPr>
          <p:cNvGrpSpPr/>
          <p:nvPr/>
        </p:nvGrpSpPr>
        <p:grpSpPr>
          <a:xfrm>
            <a:off x="0" y="0"/>
            <a:ext cx="12201148" cy="6858000"/>
            <a:chOff x="0" y="0"/>
            <a:chExt cx="12201148" cy="6858000"/>
          </a:xfrm>
        </p:grpSpPr>
        <p:sp>
          <p:nvSpPr>
            <p:cNvPr id="4" name="Rectangle 3">
              <a:extLst>
                <a:ext uri="{FF2B5EF4-FFF2-40B4-BE49-F238E27FC236}">
                  <a16:creationId xmlns:a16="http://schemas.microsoft.com/office/drawing/2014/main" id="{2B718F1D-CE5C-4FE2-86D5-D72B2DADBC9F}"/>
                </a:ext>
              </a:extLst>
            </p:cNvPr>
            <p:cNvSpPr/>
            <p:nvPr/>
          </p:nvSpPr>
          <p:spPr>
            <a:xfrm>
              <a:off x="0" y="0"/>
              <a:ext cx="7491845" cy="2556164"/>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823B02-49C7-4C41-AAD0-E1FEA21BA544}"/>
                </a:ext>
              </a:extLst>
            </p:cNvPr>
            <p:cNvSpPr/>
            <p:nvPr/>
          </p:nvSpPr>
          <p:spPr>
            <a:xfrm>
              <a:off x="0" y="2556164"/>
              <a:ext cx="12201148" cy="430183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able&#10;&#10;Description automatically generated">
            <a:extLst>
              <a:ext uri="{FF2B5EF4-FFF2-40B4-BE49-F238E27FC236}">
                <a16:creationId xmlns:a16="http://schemas.microsoft.com/office/drawing/2014/main" id="{B04E4AAD-5E9D-4B6E-B1F4-A14D633064F3}"/>
              </a:ext>
            </a:extLst>
          </p:cNvPr>
          <p:cNvPicPr>
            <a:picLocks noChangeAspect="1"/>
          </p:cNvPicPr>
          <p:nvPr/>
        </p:nvPicPr>
        <p:blipFill>
          <a:blip r:embed="rId4"/>
          <a:stretch>
            <a:fillRect/>
          </a:stretch>
        </p:blipFill>
        <p:spPr>
          <a:xfrm rot="4184626">
            <a:off x="6978817" y="2261653"/>
            <a:ext cx="761905" cy="990476"/>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9358E382-4F2B-4483-AE7E-C0E18D15D88B}"/>
              </a:ext>
            </a:extLst>
          </p:cNvPr>
          <p:cNvPicPr>
            <a:picLocks noChangeAspect="1"/>
          </p:cNvPicPr>
          <p:nvPr/>
        </p:nvPicPr>
        <p:blipFill>
          <a:blip r:embed="rId4"/>
          <a:stretch>
            <a:fillRect/>
          </a:stretch>
        </p:blipFill>
        <p:spPr>
          <a:xfrm rot="6300000">
            <a:off x="6716412" y="284123"/>
            <a:ext cx="761905" cy="990476"/>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6C56EA0A-005D-4837-AFB2-AE178D2104C8}"/>
              </a:ext>
            </a:extLst>
          </p:cNvPr>
          <p:cNvPicPr>
            <a:picLocks noChangeAspect="1"/>
          </p:cNvPicPr>
          <p:nvPr/>
        </p:nvPicPr>
        <p:blipFill>
          <a:blip r:embed="rId4"/>
          <a:stretch>
            <a:fillRect/>
          </a:stretch>
        </p:blipFill>
        <p:spPr>
          <a:xfrm rot="6300000">
            <a:off x="6716413" y="648912"/>
            <a:ext cx="761905" cy="990476"/>
          </a:xfrm>
          <a:prstGeom prst="rect">
            <a:avLst/>
          </a:prstGeom>
        </p:spPr>
      </p:pic>
    </p:spTree>
    <p:extLst>
      <p:ext uri="{BB962C8B-B14F-4D97-AF65-F5344CB8AC3E}">
        <p14:creationId xmlns:p14="http://schemas.microsoft.com/office/powerpoint/2010/main" val="4162715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19</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1" y="-5146"/>
            <a:ext cx="12201146" cy="6863144"/>
          </a:xfrm>
          <a:prstGeom prst="rect">
            <a:avLst/>
          </a:prstGeom>
          <a:ln>
            <a:solidFill>
              <a:schemeClr val="bg1">
                <a:lumMod val="95000"/>
              </a:schemeClr>
            </a:solidFill>
          </a:ln>
          <a:effectLst>
            <a:glow rad="63500">
              <a:schemeClr val="accent6">
                <a:satMod val="175000"/>
                <a:alpha val="40000"/>
              </a:schemeClr>
            </a:glow>
          </a:effectLst>
        </p:spPr>
      </p:pic>
      <p:grpSp>
        <p:nvGrpSpPr>
          <p:cNvPr id="4" name="Group 3">
            <a:extLst>
              <a:ext uri="{FF2B5EF4-FFF2-40B4-BE49-F238E27FC236}">
                <a16:creationId xmlns:a16="http://schemas.microsoft.com/office/drawing/2014/main" id="{2AFAEB8F-614B-4823-9C33-01781A3B888E}"/>
              </a:ext>
            </a:extLst>
          </p:cNvPr>
          <p:cNvGrpSpPr/>
          <p:nvPr/>
        </p:nvGrpSpPr>
        <p:grpSpPr>
          <a:xfrm>
            <a:off x="0" y="0"/>
            <a:ext cx="12201148" cy="6858000"/>
            <a:chOff x="0" y="0"/>
            <a:chExt cx="12201148" cy="6858000"/>
          </a:xfrm>
        </p:grpSpPr>
        <p:sp>
          <p:nvSpPr>
            <p:cNvPr id="5" name="Rectangle 4">
              <a:extLst>
                <a:ext uri="{FF2B5EF4-FFF2-40B4-BE49-F238E27FC236}">
                  <a16:creationId xmlns:a16="http://schemas.microsoft.com/office/drawing/2014/main" id="{5ACB6415-175F-4FE5-802F-69551EB04215}"/>
                </a:ext>
              </a:extLst>
            </p:cNvPr>
            <p:cNvSpPr/>
            <p:nvPr/>
          </p:nvSpPr>
          <p:spPr>
            <a:xfrm>
              <a:off x="0" y="0"/>
              <a:ext cx="7491845" cy="2556164"/>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989FBB-D399-4CD2-910E-647F152FC55F}"/>
                </a:ext>
              </a:extLst>
            </p:cNvPr>
            <p:cNvSpPr/>
            <p:nvPr/>
          </p:nvSpPr>
          <p:spPr>
            <a:xfrm>
              <a:off x="0" y="2556164"/>
              <a:ext cx="12201148" cy="430183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able&#10;&#10;Description automatically generated">
            <a:extLst>
              <a:ext uri="{FF2B5EF4-FFF2-40B4-BE49-F238E27FC236}">
                <a16:creationId xmlns:a16="http://schemas.microsoft.com/office/drawing/2014/main" id="{F11B31B5-D871-423B-8C34-E67134B6F75F}"/>
              </a:ext>
            </a:extLst>
          </p:cNvPr>
          <p:cNvPicPr>
            <a:picLocks noChangeAspect="1"/>
          </p:cNvPicPr>
          <p:nvPr/>
        </p:nvPicPr>
        <p:blipFill>
          <a:blip r:embed="rId4"/>
          <a:stretch>
            <a:fillRect/>
          </a:stretch>
        </p:blipFill>
        <p:spPr>
          <a:xfrm rot="4184626">
            <a:off x="6906080" y="2323999"/>
            <a:ext cx="761905" cy="990476"/>
          </a:xfrm>
          <a:prstGeom prst="rect">
            <a:avLst/>
          </a:prstGeom>
        </p:spPr>
      </p:pic>
    </p:spTree>
    <p:extLst>
      <p:ext uri="{BB962C8B-B14F-4D97-AF65-F5344CB8AC3E}">
        <p14:creationId xmlns:p14="http://schemas.microsoft.com/office/powerpoint/2010/main" val="2945282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29789-33F8-4154-8CBB-5705C101CAA7}"/>
              </a:ext>
            </a:extLst>
          </p:cNvPr>
          <p:cNvSpPr>
            <a:spLocks noGrp="1"/>
          </p:cNvSpPr>
          <p:nvPr>
            <p:ph type="sldNum" sz="quarter" idx="12"/>
          </p:nvPr>
        </p:nvSpPr>
        <p:spPr/>
        <p:txBody>
          <a:bodyPr/>
          <a:lstStyle/>
          <a:p>
            <a:fld id="{67E52358-FED6-D246-9C6E-AEC4ABAAD0D9}" type="slidenum">
              <a:rPr lang="en-US" smtClean="0"/>
              <a:pPr/>
              <a:t>2</a:t>
            </a:fld>
            <a:endParaRPr lang="en-US"/>
          </a:p>
        </p:txBody>
      </p:sp>
      <p:pic>
        <p:nvPicPr>
          <p:cNvPr id="4" name="Picture 3">
            <a:extLst>
              <a:ext uri="{FF2B5EF4-FFF2-40B4-BE49-F238E27FC236}">
                <a16:creationId xmlns:a16="http://schemas.microsoft.com/office/drawing/2014/main" id="{84D7BB12-ADF0-41E0-96D2-29FD1D540A71}"/>
              </a:ext>
            </a:extLst>
          </p:cNvPr>
          <p:cNvPicPr>
            <a:picLocks noChangeAspect="1"/>
          </p:cNvPicPr>
          <p:nvPr/>
        </p:nvPicPr>
        <p:blipFill>
          <a:blip r:embed="rId3"/>
          <a:srcRect/>
          <a:stretch/>
        </p:blipFill>
        <p:spPr>
          <a:xfrm>
            <a:off x="4267351" y="2969637"/>
            <a:ext cx="3657297" cy="716221"/>
          </a:xfrm>
          <a:prstGeom prst="rect">
            <a:avLst/>
          </a:prstGeom>
        </p:spPr>
      </p:pic>
      <p:sp>
        <p:nvSpPr>
          <p:cNvPr id="5" name="Title 2">
            <a:extLst>
              <a:ext uri="{FF2B5EF4-FFF2-40B4-BE49-F238E27FC236}">
                <a16:creationId xmlns:a16="http://schemas.microsoft.com/office/drawing/2014/main" id="{014AF24A-274E-43E0-A18D-663FAB2F96D9}"/>
              </a:ext>
            </a:extLst>
          </p:cNvPr>
          <p:cNvSpPr txBox="1">
            <a:spLocks/>
          </p:cNvSpPr>
          <p:nvPr/>
        </p:nvSpPr>
        <p:spPr>
          <a:xfrm>
            <a:off x="914400" y="4120707"/>
            <a:ext cx="10363200" cy="145494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FFC000"/>
                </a:solidFill>
                <a:effectLst/>
                <a:uLnTx/>
                <a:uFillTx/>
                <a:latin typeface="Calibri Light" panose="020F0302020204030204" pitchFamily="34" charset="0"/>
                <a:ea typeface="+mj-ea"/>
                <a:cs typeface="Calibri Light" panose="020F0302020204030204" pitchFamily="34" charset="0"/>
              </a:rPr>
              <a:t>Live Event Protection Delay</a:t>
            </a:r>
          </a:p>
        </p:txBody>
      </p:sp>
      <p:pic>
        <p:nvPicPr>
          <p:cNvPr id="6" name="Picture 5">
            <a:extLst>
              <a:ext uri="{FF2B5EF4-FFF2-40B4-BE49-F238E27FC236}">
                <a16:creationId xmlns:a16="http://schemas.microsoft.com/office/drawing/2014/main" id="{FC4F2B17-1756-4D6E-A858-504F8D513633}"/>
              </a:ext>
            </a:extLst>
          </p:cNvPr>
          <p:cNvPicPr>
            <a:picLocks noChangeAspect="1"/>
          </p:cNvPicPr>
          <p:nvPr/>
        </p:nvPicPr>
        <p:blipFill>
          <a:blip r:embed="rId4"/>
          <a:srcRect/>
          <a:stretch/>
        </p:blipFill>
        <p:spPr>
          <a:xfrm>
            <a:off x="60142" y="82083"/>
            <a:ext cx="2776734" cy="2776734"/>
          </a:xfrm>
          <a:prstGeom prst="rect">
            <a:avLst/>
          </a:prstGeom>
        </p:spPr>
      </p:pic>
    </p:spTree>
    <p:extLst>
      <p:ext uri="{BB962C8B-B14F-4D97-AF65-F5344CB8AC3E}">
        <p14:creationId xmlns:p14="http://schemas.microsoft.com/office/powerpoint/2010/main" val="1627858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20</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1" y="-5146"/>
            <a:ext cx="12201145" cy="6863144"/>
          </a:xfrm>
          <a:prstGeom prst="rect">
            <a:avLst/>
          </a:prstGeom>
          <a:ln>
            <a:solidFill>
              <a:schemeClr val="bg1">
                <a:lumMod val="95000"/>
              </a:schemeClr>
            </a:solidFill>
          </a:ln>
          <a:effectLst>
            <a:glow rad="63500">
              <a:schemeClr val="accent6">
                <a:satMod val="175000"/>
                <a:alpha val="40000"/>
              </a:schemeClr>
            </a:glow>
          </a:effectLst>
        </p:spPr>
      </p:pic>
      <p:pic>
        <p:nvPicPr>
          <p:cNvPr id="4" name="Picture 3" descr="A picture containing table&#10;&#10;Description automatically generated">
            <a:extLst>
              <a:ext uri="{FF2B5EF4-FFF2-40B4-BE49-F238E27FC236}">
                <a16:creationId xmlns:a16="http://schemas.microsoft.com/office/drawing/2014/main" id="{BD0E2969-8C41-476B-B4B7-3BDBA5E33B9A}"/>
              </a:ext>
            </a:extLst>
          </p:cNvPr>
          <p:cNvPicPr>
            <a:picLocks noChangeAspect="1"/>
          </p:cNvPicPr>
          <p:nvPr/>
        </p:nvPicPr>
        <p:blipFill>
          <a:blip r:embed="rId4"/>
          <a:stretch>
            <a:fillRect/>
          </a:stretch>
        </p:blipFill>
        <p:spPr>
          <a:xfrm rot="6300000">
            <a:off x="6712056" y="2179924"/>
            <a:ext cx="761905" cy="990476"/>
          </a:xfrm>
          <a:prstGeom prst="rect">
            <a:avLst/>
          </a:prstGeom>
        </p:spPr>
      </p:pic>
    </p:spTree>
    <p:extLst>
      <p:ext uri="{BB962C8B-B14F-4D97-AF65-F5344CB8AC3E}">
        <p14:creationId xmlns:p14="http://schemas.microsoft.com/office/powerpoint/2010/main" val="420267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0"/>
                                        <p:tgtEl>
                                          <p:spTgt spid="4"/>
                                        </p:tgtEl>
                                        <p:attrNameLst>
                                          <p:attrName>ppt_x</p:attrName>
                                        </p:attrNameLst>
                                      </p:cBhvr>
                                      <p:tavLst>
                                        <p:tav tm="0">
                                          <p:val>
                                            <p:strVal val="ppt_x"/>
                                          </p:val>
                                        </p:tav>
                                        <p:tav tm="100000">
                                          <p:val>
                                            <p:strVal val="ppt_x"/>
                                          </p:val>
                                        </p:tav>
                                      </p:tavLst>
                                    </p:anim>
                                    <p:anim calcmode="lin" valueType="num">
                                      <p:cBhvr additive="base">
                                        <p:cTn id="7" dur="2000"/>
                                        <p:tgtEl>
                                          <p:spTgt spid="4"/>
                                        </p:tgtEl>
                                        <p:attrNameLst>
                                          <p:attrName>ppt_y</p:attrName>
                                        </p:attrNameLst>
                                      </p:cBhvr>
                                      <p:tavLst>
                                        <p:tav tm="0">
                                          <p:val>
                                            <p:strVal val="ppt_y"/>
                                          </p:val>
                                        </p:tav>
                                        <p:tav tm="100000">
                                          <p:val>
                                            <p:strVal val="1+ppt_h/2"/>
                                          </p:val>
                                        </p:tav>
                                      </p:tavLst>
                                    </p:anim>
                                    <p:set>
                                      <p:cBhvr>
                                        <p:cTn id="8"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21</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1" y="-5146"/>
            <a:ext cx="12201146" cy="6863145"/>
          </a:xfrm>
          <a:prstGeom prst="rect">
            <a:avLst/>
          </a:prstGeom>
          <a:ln>
            <a:solidFill>
              <a:schemeClr val="bg1">
                <a:lumMod val="95000"/>
              </a:schemeClr>
            </a:solidFill>
          </a:ln>
          <a:effectLst>
            <a:glow rad="63500">
              <a:schemeClr val="accent6">
                <a:satMod val="175000"/>
                <a:alpha val="40000"/>
              </a:schemeClr>
            </a:glow>
          </a:effectLst>
        </p:spPr>
      </p:pic>
      <p:grpSp>
        <p:nvGrpSpPr>
          <p:cNvPr id="4" name="Group 3">
            <a:extLst>
              <a:ext uri="{FF2B5EF4-FFF2-40B4-BE49-F238E27FC236}">
                <a16:creationId xmlns:a16="http://schemas.microsoft.com/office/drawing/2014/main" id="{30DA93CC-C7F6-45E9-858C-2AF87679210B}"/>
              </a:ext>
            </a:extLst>
          </p:cNvPr>
          <p:cNvGrpSpPr/>
          <p:nvPr/>
        </p:nvGrpSpPr>
        <p:grpSpPr>
          <a:xfrm>
            <a:off x="0" y="0"/>
            <a:ext cx="12201148" cy="6858000"/>
            <a:chOff x="0" y="0"/>
            <a:chExt cx="12201148" cy="6858000"/>
          </a:xfrm>
        </p:grpSpPr>
        <p:sp>
          <p:nvSpPr>
            <p:cNvPr id="5" name="Rectangle 4">
              <a:extLst>
                <a:ext uri="{FF2B5EF4-FFF2-40B4-BE49-F238E27FC236}">
                  <a16:creationId xmlns:a16="http://schemas.microsoft.com/office/drawing/2014/main" id="{63020F29-46D1-44A3-BB70-C72FED68AEA8}"/>
                </a:ext>
              </a:extLst>
            </p:cNvPr>
            <p:cNvSpPr/>
            <p:nvPr/>
          </p:nvSpPr>
          <p:spPr>
            <a:xfrm>
              <a:off x="0" y="0"/>
              <a:ext cx="7491845" cy="2556164"/>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88AB3C-3E5A-40A0-89A8-61667B07DEA5}"/>
                </a:ext>
              </a:extLst>
            </p:cNvPr>
            <p:cNvSpPr/>
            <p:nvPr/>
          </p:nvSpPr>
          <p:spPr>
            <a:xfrm>
              <a:off x="0" y="2556164"/>
              <a:ext cx="12201148" cy="430183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able&#10;&#10;Description automatically generated">
            <a:extLst>
              <a:ext uri="{FF2B5EF4-FFF2-40B4-BE49-F238E27FC236}">
                <a16:creationId xmlns:a16="http://schemas.microsoft.com/office/drawing/2014/main" id="{19F49DE5-F138-4442-8B0D-978CB6CFDF0F}"/>
              </a:ext>
            </a:extLst>
          </p:cNvPr>
          <p:cNvPicPr>
            <a:picLocks noChangeAspect="1"/>
          </p:cNvPicPr>
          <p:nvPr/>
        </p:nvPicPr>
        <p:blipFill>
          <a:blip r:embed="rId4"/>
          <a:stretch>
            <a:fillRect/>
          </a:stretch>
        </p:blipFill>
        <p:spPr>
          <a:xfrm rot="4184626">
            <a:off x="6906080" y="2323999"/>
            <a:ext cx="761905" cy="990476"/>
          </a:xfrm>
          <a:prstGeom prst="rect">
            <a:avLst/>
          </a:prstGeom>
        </p:spPr>
      </p:pic>
    </p:spTree>
    <p:extLst>
      <p:ext uri="{BB962C8B-B14F-4D97-AF65-F5344CB8AC3E}">
        <p14:creationId xmlns:p14="http://schemas.microsoft.com/office/powerpoint/2010/main" val="235674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22</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1" y="-5146"/>
            <a:ext cx="12201146" cy="6863144"/>
          </a:xfrm>
          <a:prstGeom prst="rect">
            <a:avLst/>
          </a:prstGeom>
          <a:ln>
            <a:solidFill>
              <a:schemeClr val="bg1">
                <a:lumMod val="95000"/>
              </a:schemeClr>
            </a:solidFill>
          </a:ln>
          <a:effectLst>
            <a:glow rad="63500">
              <a:schemeClr val="accent6">
                <a:satMod val="175000"/>
                <a:alpha val="40000"/>
              </a:schemeClr>
            </a:glow>
          </a:effectLst>
        </p:spPr>
      </p:pic>
      <p:pic>
        <p:nvPicPr>
          <p:cNvPr id="4" name="Picture 3" descr="A picture containing table&#10;&#10;Description automatically generated">
            <a:extLst>
              <a:ext uri="{FF2B5EF4-FFF2-40B4-BE49-F238E27FC236}">
                <a16:creationId xmlns:a16="http://schemas.microsoft.com/office/drawing/2014/main" id="{D8766756-6DB3-41EB-AF6A-6615999F2593}"/>
              </a:ext>
            </a:extLst>
          </p:cNvPr>
          <p:cNvPicPr>
            <a:picLocks noChangeAspect="1"/>
          </p:cNvPicPr>
          <p:nvPr/>
        </p:nvPicPr>
        <p:blipFill>
          <a:blip r:embed="rId4"/>
          <a:stretch>
            <a:fillRect/>
          </a:stretch>
        </p:blipFill>
        <p:spPr>
          <a:xfrm rot="4184626">
            <a:off x="7048320" y="6043675"/>
            <a:ext cx="761905" cy="990476"/>
          </a:xfrm>
          <a:prstGeom prst="rect">
            <a:avLst/>
          </a:prstGeom>
        </p:spPr>
      </p:pic>
    </p:spTree>
    <p:extLst>
      <p:ext uri="{BB962C8B-B14F-4D97-AF65-F5344CB8AC3E}">
        <p14:creationId xmlns:p14="http://schemas.microsoft.com/office/powerpoint/2010/main" val="675967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23</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1" y="-5146"/>
            <a:ext cx="12201145" cy="6863144"/>
          </a:xfrm>
          <a:prstGeom prst="rect">
            <a:avLst/>
          </a:prstGeom>
          <a:ln>
            <a:solidFill>
              <a:schemeClr val="bg1">
                <a:lumMod val="95000"/>
              </a:schemeClr>
            </a:solidFill>
          </a:ln>
          <a:effectLst>
            <a:glow rad="63500">
              <a:schemeClr val="accent6">
                <a:satMod val="175000"/>
                <a:alpha val="40000"/>
              </a:schemeClr>
            </a:glow>
          </a:effectLst>
        </p:spPr>
      </p:pic>
      <p:pic>
        <p:nvPicPr>
          <p:cNvPr id="4" name="Picture 3" descr="A picture containing table&#10;&#10;Description automatically generated">
            <a:extLst>
              <a:ext uri="{FF2B5EF4-FFF2-40B4-BE49-F238E27FC236}">
                <a16:creationId xmlns:a16="http://schemas.microsoft.com/office/drawing/2014/main" id="{77906F51-673B-480A-9C2F-23FC9C700235}"/>
              </a:ext>
            </a:extLst>
          </p:cNvPr>
          <p:cNvPicPr>
            <a:picLocks noChangeAspect="1"/>
          </p:cNvPicPr>
          <p:nvPr/>
        </p:nvPicPr>
        <p:blipFill>
          <a:blip r:embed="rId4"/>
          <a:stretch>
            <a:fillRect/>
          </a:stretch>
        </p:blipFill>
        <p:spPr>
          <a:xfrm rot="4184626">
            <a:off x="7048320" y="6043675"/>
            <a:ext cx="761905" cy="990476"/>
          </a:xfrm>
          <a:prstGeom prst="rect">
            <a:avLst/>
          </a:prstGeom>
        </p:spPr>
      </p:pic>
    </p:spTree>
    <p:extLst>
      <p:ext uri="{BB962C8B-B14F-4D97-AF65-F5344CB8AC3E}">
        <p14:creationId xmlns:p14="http://schemas.microsoft.com/office/powerpoint/2010/main" val="159286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 tmFilter="0, 0; .2, .5; .8, .5; 1, 0"/>
                                        <p:tgtEl>
                                          <p:spTgt spid="4"/>
                                        </p:tgtEl>
                                      </p:cBhvr>
                                    </p:animEffect>
                                    <p:animScale>
                                      <p:cBhvr>
                                        <p:cTn id="7" dur="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24</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1" y="-5146"/>
            <a:ext cx="12201145" cy="6863144"/>
          </a:xfrm>
          <a:prstGeom prst="rect">
            <a:avLst/>
          </a:prstGeom>
          <a:ln>
            <a:solidFill>
              <a:schemeClr val="bg1">
                <a:lumMod val="95000"/>
              </a:schemeClr>
            </a:solidFill>
          </a:ln>
          <a:effectLst>
            <a:glow rad="63500">
              <a:schemeClr val="accent6">
                <a:satMod val="175000"/>
                <a:alpha val="40000"/>
              </a:schemeClr>
            </a:glow>
          </a:effectLst>
        </p:spPr>
      </p:pic>
      <p:pic>
        <p:nvPicPr>
          <p:cNvPr id="5" name="Picture 4" descr="A picture containing table&#10;&#10;Description automatically generated">
            <a:extLst>
              <a:ext uri="{FF2B5EF4-FFF2-40B4-BE49-F238E27FC236}">
                <a16:creationId xmlns:a16="http://schemas.microsoft.com/office/drawing/2014/main" id="{1C3ED3A3-8262-4085-A72C-B90799019C58}"/>
              </a:ext>
            </a:extLst>
          </p:cNvPr>
          <p:cNvPicPr>
            <a:picLocks noChangeAspect="1"/>
          </p:cNvPicPr>
          <p:nvPr/>
        </p:nvPicPr>
        <p:blipFill>
          <a:blip r:embed="rId4"/>
          <a:stretch>
            <a:fillRect/>
          </a:stretch>
        </p:blipFill>
        <p:spPr>
          <a:xfrm rot="4184626">
            <a:off x="645978" y="5514821"/>
            <a:ext cx="761905" cy="990476"/>
          </a:xfrm>
          <a:prstGeom prst="rect">
            <a:avLst/>
          </a:prstGeom>
        </p:spPr>
      </p:pic>
    </p:spTree>
    <p:extLst>
      <p:ext uri="{BB962C8B-B14F-4D97-AF65-F5344CB8AC3E}">
        <p14:creationId xmlns:p14="http://schemas.microsoft.com/office/powerpoint/2010/main" val="377340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25</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1" y="-5146"/>
            <a:ext cx="12201145" cy="6863143"/>
          </a:xfrm>
          <a:prstGeom prst="rect">
            <a:avLst/>
          </a:prstGeom>
          <a:ln>
            <a:solidFill>
              <a:schemeClr val="bg1">
                <a:lumMod val="95000"/>
              </a:schemeClr>
            </a:solidFill>
          </a:ln>
          <a:effectLst>
            <a:glow rad="63500">
              <a:schemeClr val="accent6">
                <a:satMod val="175000"/>
                <a:alpha val="40000"/>
              </a:schemeClr>
            </a:glow>
          </a:effectLst>
        </p:spPr>
      </p:pic>
      <p:pic>
        <p:nvPicPr>
          <p:cNvPr id="5" name="Picture 4" descr="A picture containing table&#10;&#10;Description automatically generated">
            <a:extLst>
              <a:ext uri="{FF2B5EF4-FFF2-40B4-BE49-F238E27FC236}">
                <a16:creationId xmlns:a16="http://schemas.microsoft.com/office/drawing/2014/main" id="{47AEB41B-DD75-4C95-BF64-E0FB379302D6}"/>
              </a:ext>
            </a:extLst>
          </p:cNvPr>
          <p:cNvPicPr>
            <a:picLocks noChangeAspect="1"/>
          </p:cNvPicPr>
          <p:nvPr/>
        </p:nvPicPr>
        <p:blipFill>
          <a:blip r:embed="rId4"/>
          <a:stretch>
            <a:fillRect/>
          </a:stretch>
        </p:blipFill>
        <p:spPr>
          <a:xfrm rot="18000000">
            <a:off x="7429857" y="775510"/>
            <a:ext cx="761905" cy="990476"/>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8B9B9657-4943-42DA-8CAE-229164C7E5C3}"/>
              </a:ext>
            </a:extLst>
          </p:cNvPr>
          <p:cNvPicPr>
            <a:picLocks noChangeAspect="1"/>
          </p:cNvPicPr>
          <p:nvPr/>
        </p:nvPicPr>
        <p:blipFill>
          <a:blip r:embed="rId4"/>
          <a:stretch>
            <a:fillRect/>
          </a:stretch>
        </p:blipFill>
        <p:spPr>
          <a:xfrm rot="20700000">
            <a:off x="4839056" y="2029346"/>
            <a:ext cx="761905" cy="990476"/>
          </a:xfrm>
          <a:prstGeom prst="rect">
            <a:avLst/>
          </a:prstGeom>
        </p:spPr>
      </p:pic>
    </p:spTree>
    <p:extLst>
      <p:ext uri="{BB962C8B-B14F-4D97-AF65-F5344CB8AC3E}">
        <p14:creationId xmlns:p14="http://schemas.microsoft.com/office/powerpoint/2010/main" val="9100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1+#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1+#ppt_w/2"/>
                                          </p:val>
                                        </p:tav>
                                        <p:tav tm="100000">
                                          <p:val>
                                            <p:strVal val="#ppt_x"/>
                                          </p:val>
                                        </p:tav>
                                      </p:tavLst>
                                    </p:anim>
                                    <p:anim calcmode="lin" valueType="num">
                                      <p:cBhvr additive="base">
                                        <p:cTn id="14"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26</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2" y="-5146"/>
            <a:ext cx="12201143" cy="6863143"/>
          </a:xfrm>
          <a:prstGeom prst="rect">
            <a:avLst/>
          </a:prstGeom>
          <a:ln>
            <a:solidFill>
              <a:schemeClr val="bg1">
                <a:lumMod val="95000"/>
              </a:schemeClr>
            </a:solidFill>
          </a:ln>
          <a:effectLst>
            <a:glow rad="63500">
              <a:schemeClr val="accent6">
                <a:satMod val="175000"/>
                <a:alpha val="40000"/>
              </a:schemeClr>
            </a:glow>
          </a:effectLst>
        </p:spPr>
      </p:pic>
      <p:pic>
        <p:nvPicPr>
          <p:cNvPr id="4" name="Picture 3" descr="A picture containing table&#10;&#10;Description automatically generated">
            <a:extLst>
              <a:ext uri="{FF2B5EF4-FFF2-40B4-BE49-F238E27FC236}">
                <a16:creationId xmlns:a16="http://schemas.microsoft.com/office/drawing/2014/main" id="{154A5926-BD91-4573-A0C7-DCF12EEAA7DB}"/>
              </a:ext>
            </a:extLst>
          </p:cNvPr>
          <p:cNvPicPr>
            <a:picLocks noChangeAspect="1"/>
          </p:cNvPicPr>
          <p:nvPr/>
        </p:nvPicPr>
        <p:blipFill>
          <a:blip r:embed="rId4"/>
          <a:stretch>
            <a:fillRect/>
          </a:stretch>
        </p:blipFill>
        <p:spPr>
          <a:xfrm rot="4184626">
            <a:off x="7007680" y="586639"/>
            <a:ext cx="761905" cy="99047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B164E20C-115F-4032-918F-643C71CFA09A}"/>
              </a:ext>
            </a:extLst>
          </p:cNvPr>
          <p:cNvPicPr>
            <a:picLocks noChangeAspect="1"/>
          </p:cNvPicPr>
          <p:nvPr/>
        </p:nvPicPr>
        <p:blipFill>
          <a:blip r:embed="rId4"/>
          <a:stretch>
            <a:fillRect/>
          </a:stretch>
        </p:blipFill>
        <p:spPr>
          <a:xfrm rot="4184626">
            <a:off x="2344240" y="3878479"/>
            <a:ext cx="761905" cy="990476"/>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4D9E75E7-324A-496D-A221-29371DB29E65}"/>
              </a:ext>
            </a:extLst>
          </p:cNvPr>
          <p:cNvPicPr>
            <a:picLocks noChangeAspect="1"/>
          </p:cNvPicPr>
          <p:nvPr/>
        </p:nvPicPr>
        <p:blipFill>
          <a:blip r:embed="rId4"/>
          <a:stretch>
            <a:fillRect/>
          </a:stretch>
        </p:blipFill>
        <p:spPr>
          <a:xfrm rot="4184626">
            <a:off x="6093281" y="4803039"/>
            <a:ext cx="761905" cy="990476"/>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DD00B900-0223-42E4-9988-388F886BF513}"/>
              </a:ext>
            </a:extLst>
          </p:cNvPr>
          <p:cNvPicPr>
            <a:picLocks noChangeAspect="1"/>
          </p:cNvPicPr>
          <p:nvPr/>
        </p:nvPicPr>
        <p:blipFill>
          <a:blip r:embed="rId4"/>
          <a:stretch>
            <a:fillRect/>
          </a:stretch>
        </p:blipFill>
        <p:spPr>
          <a:xfrm rot="4184626">
            <a:off x="7020153" y="6043675"/>
            <a:ext cx="761905" cy="990476"/>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592088D7-FE41-4CB3-BC46-295A31CABCE8}"/>
              </a:ext>
            </a:extLst>
          </p:cNvPr>
          <p:cNvPicPr>
            <a:picLocks noChangeAspect="1"/>
          </p:cNvPicPr>
          <p:nvPr/>
        </p:nvPicPr>
        <p:blipFill>
          <a:blip r:embed="rId4"/>
          <a:stretch>
            <a:fillRect/>
          </a:stretch>
        </p:blipFill>
        <p:spPr>
          <a:xfrm rot="4184626">
            <a:off x="8889593" y="3878480"/>
            <a:ext cx="761905" cy="990476"/>
          </a:xfrm>
          <a:prstGeom prst="rect">
            <a:avLst/>
          </a:prstGeom>
        </p:spPr>
      </p:pic>
    </p:spTree>
    <p:extLst>
      <p:ext uri="{BB962C8B-B14F-4D97-AF65-F5344CB8AC3E}">
        <p14:creationId xmlns:p14="http://schemas.microsoft.com/office/powerpoint/2010/main" val="1609647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12" fill="hold" nodeType="afterEffect">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100"/>
                            </p:stCondLst>
                            <p:childTnLst>
                              <p:par>
                                <p:cTn id="21" presetID="2" presetClass="entr" presetSubtype="12" fill="hold" nodeType="afterEffect">
                                  <p:stCondLst>
                                    <p:cond delay="1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700"/>
                            </p:stCondLst>
                            <p:childTnLst>
                              <p:par>
                                <p:cTn id="26" presetID="2" presetClass="entr" presetSubtype="12" fill="hold" nodeType="afterEffect">
                                  <p:stCondLst>
                                    <p:cond delay="10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27</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2" y="-5146"/>
            <a:ext cx="12201143" cy="6863142"/>
          </a:xfrm>
          <a:prstGeom prst="rect">
            <a:avLst/>
          </a:prstGeom>
          <a:ln>
            <a:solidFill>
              <a:schemeClr val="bg1">
                <a:lumMod val="95000"/>
              </a:schemeClr>
            </a:solidFill>
          </a:ln>
          <a:effectLst>
            <a:glow rad="63500">
              <a:schemeClr val="accent6">
                <a:satMod val="175000"/>
                <a:alpha val="40000"/>
              </a:schemeClr>
            </a:glow>
          </a:effectLst>
        </p:spPr>
      </p:pic>
      <p:pic>
        <p:nvPicPr>
          <p:cNvPr id="4" name="Picture 3" descr="A picture containing table&#10;&#10;Description automatically generated">
            <a:extLst>
              <a:ext uri="{FF2B5EF4-FFF2-40B4-BE49-F238E27FC236}">
                <a16:creationId xmlns:a16="http://schemas.microsoft.com/office/drawing/2014/main" id="{05C31A1F-61DD-4105-B83D-589975DE48AA}"/>
              </a:ext>
            </a:extLst>
          </p:cNvPr>
          <p:cNvPicPr>
            <a:picLocks noChangeAspect="1"/>
          </p:cNvPicPr>
          <p:nvPr/>
        </p:nvPicPr>
        <p:blipFill>
          <a:blip r:embed="rId4"/>
          <a:stretch>
            <a:fillRect/>
          </a:stretch>
        </p:blipFill>
        <p:spPr>
          <a:xfrm rot="4184626">
            <a:off x="1460320" y="3106319"/>
            <a:ext cx="761905" cy="99047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A62C8CDA-1797-4735-85DB-0CF63309CCE8}"/>
              </a:ext>
            </a:extLst>
          </p:cNvPr>
          <p:cNvPicPr>
            <a:picLocks noChangeAspect="1"/>
          </p:cNvPicPr>
          <p:nvPr/>
        </p:nvPicPr>
        <p:blipFill>
          <a:blip r:embed="rId4"/>
          <a:stretch>
            <a:fillRect/>
          </a:stretch>
        </p:blipFill>
        <p:spPr>
          <a:xfrm rot="4184626">
            <a:off x="6885760" y="1308000"/>
            <a:ext cx="761905" cy="990476"/>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2A14111F-D2DF-4658-AA62-2252561F0E57}"/>
              </a:ext>
            </a:extLst>
          </p:cNvPr>
          <p:cNvPicPr>
            <a:picLocks noChangeAspect="1"/>
          </p:cNvPicPr>
          <p:nvPr/>
        </p:nvPicPr>
        <p:blipFill>
          <a:blip r:embed="rId4"/>
          <a:stretch>
            <a:fillRect/>
          </a:stretch>
        </p:blipFill>
        <p:spPr>
          <a:xfrm rot="4184626">
            <a:off x="4742000" y="1389280"/>
            <a:ext cx="761905" cy="990476"/>
          </a:xfrm>
          <a:prstGeom prst="rect">
            <a:avLst/>
          </a:prstGeom>
        </p:spPr>
      </p:pic>
    </p:spTree>
    <p:extLst>
      <p:ext uri="{BB962C8B-B14F-4D97-AF65-F5344CB8AC3E}">
        <p14:creationId xmlns:p14="http://schemas.microsoft.com/office/powerpoint/2010/main" val="31250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28</a:t>
            </a:fld>
            <a:endParaRPr lang="en-US"/>
          </a:p>
        </p:txBody>
      </p:sp>
      <p:pic>
        <p:nvPicPr>
          <p:cNvPr id="3" name="Picture 2">
            <a:extLst>
              <a:ext uri="{FF2B5EF4-FFF2-40B4-BE49-F238E27FC236}">
                <a16:creationId xmlns:a16="http://schemas.microsoft.com/office/drawing/2014/main" id="{F552FF3E-EC9C-48F8-9BC4-2015F7B46FC5}"/>
              </a:ext>
            </a:extLst>
          </p:cNvPr>
          <p:cNvPicPr>
            <a:picLocks noChangeAspect="1"/>
          </p:cNvPicPr>
          <p:nvPr/>
        </p:nvPicPr>
        <p:blipFill>
          <a:blip r:embed="rId3"/>
          <a:srcRect/>
          <a:stretch/>
        </p:blipFill>
        <p:spPr>
          <a:xfrm>
            <a:off x="3" y="-5146"/>
            <a:ext cx="12201141" cy="6863142"/>
          </a:xfrm>
          <a:prstGeom prst="rect">
            <a:avLst/>
          </a:prstGeom>
          <a:ln>
            <a:solidFill>
              <a:schemeClr val="bg1">
                <a:lumMod val="95000"/>
              </a:schemeClr>
            </a:solidFill>
          </a:ln>
          <a:effectLst>
            <a:glow rad="63500">
              <a:schemeClr val="accent6">
                <a:satMod val="175000"/>
                <a:alpha val="40000"/>
              </a:schemeClr>
            </a:glow>
          </a:effectLst>
        </p:spPr>
      </p:pic>
    </p:spTree>
    <p:extLst>
      <p:ext uri="{BB962C8B-B14F-4D97-AF65-F5344CB8AC3E}">
        <p14:creationId xmlns:p14="http://schemas.microsoft.com/office/powerpoint/2010/main" val="27323126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29</a:t>
            </a:fld>
            <a:endParaRPr lang="en-US"/>
          </a:p>
        </p:txBody>
      </p:sp>
      <p:sp>
        <p:nvSpPr>
          <p:cNvPr id="3" name="Content Placeholder 2">
            <a:extLst>
              <a:ext uri="{FF2B5EF4-FFF2-40B4-BE49-F238E27FC236}">
                <a16:creationId xmlns:a16="http://schemas.microsoft.com/office/drawing/2014/main" id="{18E38F62-6991-430D-A136-334E38446D7F}"/>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spcBef>
                <a:spcPts val="1800"/>
              </a:spcBef>
            </a:pPr>
            <a:r>
              <a:rPr lang="en-US" sz="3200" dirty="0">
                <a:latin typeface="Calibri Light" panose="020F0302020204030204" pitchFamily="34" charset="0"/>
                <a:cs typeface="Calibri Light" panose="020F0302020204030204" pitchFamily="34" charset="0"/>
              </a:rPr>
              <a:t>Kiva ‘Video Channel’ Concept</a:t>
            </a:r>
          </a:p>
          <a:p>
            <a:pPr marL="684213" lvl="1" indent="0">
              <a:spcBef>
                <a:spcPts val="1800"/>
              </a:spcBef>
              <a:buNone/>
            </a:pPr>
            <a:r>
              <a:rPr lang="en-US" b="1" dirty="0">
                <a:solidFill>
                  <a:schemeClr val="accent1">
                    <a:lumMod val="75000"/>
                  </a:schemeClr>
                </a:solidFill>
                <a:latin typeface="Calibri" panose="020F0502020204030204" pitchFamily="34" charset="0"/>
                <a:cs typeface="Calibri" panose="020F0502020204030204" pitchFamily="34" charset="0"/>
              </a:rPr>
              <a:t>SINGLE CHANNEL</a:t>
            </a:r>
            <a:r>
              <a:rPr lang="en-US" dirty="0">
                <a:latin typeface="Calibri Light" panose="020F0302020204030204" pitchFamily="34" charset="0"/>
                <a:cs typeface="Calibri Light" panose="020F0302020204030204" pitchFamily="34" charset="0"/>
              </a:rPr>
              <a:t> = Record </a:t>
            </a:r>
            <a:r>
              <a:rPr lang="en-US" b="1" dirty="0">
                <a:latin typeface="Calibri" panose="020F0502020204030204" pitchFamily="34" charset="0"/>
                <a:cs typeface="Calibri" panose="020F0502020204030204" pitchFamily="34" charset="0"/>
              </a:rPr>
              <a:t>IN</a:t>
            </a:r>
            <a:r>
              <a:rPr lang="en-US" dirty="0">
                <a:latin typeface="Calibri Light" panose="020F0302020204030204" pitchFamily="34" charset="0"/>
                <a:cs typeface="Calibri Light" panose="020F0302020204030204" pitchFamily="34" charset="0"/>
              </a:rPr>
              <a:t> | PVW+PGM </a:t>
            </a:r>
            <a:r>
              <a:rPr lang="en-US" b="1" dirty="0">
                <a:latin typeface="Calibri" panose="020F0502020204030204" pitchFamily="34" charset="0"/>
                <a:cs typeface="Calibri" panose="020F0502020204030204" pitchFamily="34" charset="0"/>
              </a:rPr>
              <a:t>OUT</a:t>
            </a:r>
            <a:endParaRPr lang="en-US" dirty="0">
              <a:latin typeface="Calibri Light" panose="020F0302020204030204" pitchFamily="34" charset="0"/>
              <a:cs typeface="Calibri Light" panose="020F0302020204030204" pitchFamily="34" charset="0"/>
            </a:endParaRPr>
          </a:p>
          <a:p>
            <a:pPr marL="684213" lvl="1" indent="0">
              <a:spcBef>
                <a:spcPts val="600"/>
              </a:spcBef>
              <a:buNone/>
            </a:pPr>
            <a:r>
              <a:rPr lang="en-US" b="1" dirty="0">
                <a:solidFill>
                  <a:schemeClr val="accent1">
                    <a:lumMod val="75000"/>
                  </a:schemeClr>
                </a:solidFill>
                <a:latin typeface="Calibri" panose="020F0502020204030204" pitchFamily="34" charset="0"/>
                <a:cs typeface="Calibri" panose="020F0502020204030204" pitchFamily="34" charset="0"/>
              </a:rPr>
              <a:t>X-Fade Dissolves</a:t>
            </a:r>
            <a:r>
              <a:rPr lang="en-US" dirty="0">
                <a:latin typeface="Calibri Light" panose="020F0302020204030204" pitchFamily="34" charset="0"/>
                <a:cs typeface="Calibri Light" panose="020F0302020204030204" pitchFamily="34" charset="0"/>
              </a:rPr>
              <a:t> on SINGLE CHANNEL between PVW+PGM </a:t>
            </a:r>
            <a:r>
              <a:rPr lang="en-US" b="1" dirty="0">
                <a:latin typeface="Calibri" panose="020F0502020204030204" pitchFamily="34" charset="0"/>
                <a:cs typeface="Calibri" panose="020F0502020204030204" pitchFamily="34" charset="0"/>
              </a:rPr>
              <a:t>OUT</a:t>
            </a:r>
            <a:endParaRPr lang="en-US" dirty="0">
              <a:latin typeface="Calibri Light" panose="020F0302020204030204" pitchFamily="34" charset="0"/>
              <a:cs typeface="Calibri Light" panose="020F0302020204030204" pitchFamily="34" charset="0"/>
            </a:endParaRPr>
          </a:p>
          <a:p>
            <a:pPr marL="684213" lvl="1" indent="0">
              <a:spcBef>
                <a:spcPts val="600"/>
              </a:spcBef>
              <a:buNone/>
            </a:pPr>
            <a:r>
              <a:rPr lang="en-US" b="1" dirty="0">
                <a:solidFill>
                  <a:schemeClr val="accent1">
                    <a:lumMod val="75000"/>
                  </a:schemeClr>
                </a:solidFill>
                <a:latin typeface="Calibri" panose="020F0502020204030204" pitchFamily="34" charset="0"/>
                <a:cs typeface="Calibri" panose="020F0502020204030204" pitchFamily="34" charset="0"/>
              </a:rPr>
              <a:t>PGM OUT</a:t>
            </a:r>
            <a:r>
              <a:rPr lang="en-US" b="1" dirty="0">
                <a:latin typeface="Calibri" panose="020F0502020204030204" pitchFamily="34" charset="0"/>
                <a:cs typeface="Calibri" panose="020F0502020204030204" pitchFamily="34" charset="0"/>
              </a:rPr>
              <a:t> </a:t>
            </a:r>
            <a:r>
              <a:rPr lang="en-US" dirty="0">
                <a:latin typeface="Calibri Light" panose="020F0302020204030204" pitchFamily="34" charset="0"/>
                <a:cs typeface="Calibri Light" panose="020F0302020204030204" pitchFamily="34" charset="0"/>
              </a:rPr>
              <a:t>includes </a:t>
            </a:r>
            <a:r>
              <a:rPr lang="en-US" b="1" dirty="0">
                <a:latin typeface="Calibri" panose="020F0502020204030204" pitchFamily="34" charset="0"/>
                <a:cs typeface="Calibri" panose="020F0502020204030204" pitchFamily="34" charset="0"/>
              </a:rPr>
              <a:t>VIDEO</a:t>
            </a:r>
            <a:r>
              <a:rPr lang="en-US" dirty="0">
                <a:latin typeface="Calibri Light" panose="020F0302020204030204" pitchFamily="34" charset="0"/>
                <a:cs typeface="Calibri Light" panose="020F0302020204030204" pitchFamily="34" charset="0"/>
              </a:rPr>
              <a:t> and </a:t>
            </a:r>
            <a:r>
              <a:rPr lang="en-US" b="1" dirty="0">
                <a:latin typeface="Calibri" panose="020F0502020204030204" pitchFamily="34" charset="0"/>
                <a:cs typeface="Calibri" panose="020F0502020204030204" pitchFamily="34" charset="0"/>
              </a:rPr>
              <a:t>KEY</a:t>
            </a:r>
            <a:r>
              <a:rPr lang="en-US" dirty="0">
                <a:latin typeface="Calibri Light" panose="020F0302020204030204" pitchFamily="34" charset="0"/>
                <a:cs typeface="Calibri Light" panose="020F0302020204030204" pitchFamily="34" charset="0"/>
              </a:rPr>
              <a:t> OUTs</a:t>
            </a:r>
          </a:p>
          <a:p>
            <a:pPr marL="684213" lvl="1" indent="0">
              <a:spcBef>
                <a:spcPts val="600"/>
              </a:spcBef>
              <a:buNone/>
            </a:pPr>
            <a:endParaRPr lang="en-US" dirty="0">
              <a:latin typeface="Calibri Light" panose="020F0302020204030204" pitchFamily="34" charset="0"/>
              <a:cs typeface="Calibri Light" panose="020F0302020204030204" pitchFamily="34" charset="0"/>
            </a:endParaRPr>
          </a:p>
          <a:p>
            <a:pPr marL="684213" lvl="1" indent="0">
              <a:spcBef>
                <a:spcPts val="600"/>
              </a:spcBef>
              <a:buNone/>
            </a:pPr>
            <a:r>
              <a:rPr lang="en-US" dirty="0">
                <a:latin typeface="Calibri Light" panose="020F0302020204030204" pitchFamily="34" charset="0"/>
                <a:cs typeface="Calibri Light" panose="020F0302020204030204" pitchFamily="34" charset="0"/>
              </a:rPr>
              <a:t> </a:t>
            </a:r>
          </a:p>
        </p:txBody>
      </p:sp>
      <p:pic>
        <p:nvPicPr>
          <p:cNvPr id="4" name="Picture 3">
            <a:extLst>
              <a:ext uri="{FF2B5EF4-FFF2-40B4-BE49-F238E27FC236}">
                <a16:creationId xmlns:a16="http://schemas.microsoft.com/office/drawing/2014/main" id="{7AC5C7BC-6729-4F73-B6E9-4A65D3961DEB}"/>
              </a:ext>
            </a:extLst>
          </p:cNvPr>
          <p:cNvPicPr>
            <a:picLocks noChangeAspect="1"/>
          </p:cNvPicPr>
          <p:nvPr/>
        </p:nvPicPr>
        <p:blipFill>
          <a:blip r:embed="rId3"/>
          <a:srcRect/>
          <a:stretch/>
        </p:blipFill>
        <p:spPr>
          <a:xfrm>
            <a:off x="1833535" y="348376"/>
            <a:ext cx="1308817" cy="1077063"/>
          </a:xfrm>
          <a:prstGeom prst="rect">
            <a:avLst/>
          </a:prstGeom>
        </p:spPr>
      </p:pic>
      <p:pic>
        <p:nvPicPr>
          <p:cNvPr id="7" name="Picture 6">
            <a:extLst>
              <a:ext uri="{FF2B5EF4-FFF2-40B4-BE49-F238E27FC236}">
                <a16:creationId xmlns:a16="http://schemas.microsoft.com/office/drawing/2014/main" id="{530AC78C-48FA-4E13-8798-5F3F67DC23E4}"/>
              </a:ext>
            </a:extLst>
          </p:cNvPr>
          <p:cNvPicPr>
            <a:picLocks noChangeAspect="1"/>
          </p:cNvPicPr>
          <p:nvPr/>
        </p:nvPicPr>
        <p:blipFill>
          <a:blip r:embed="rId4"/>
          <a:srcRect/>
          <a:stretch/>
        </p:blipFill>
        <p:spPr>
          <a:xfrm>
            <a:off x="60142" y="82083"/>
            <a:ext cx="1543403" cy="1543403"/>
          </a:xfrm>
          <a:prstGeom prst="rect">
            <a:avLst/>
          </a:prstGeom>
        </p:spPr>
      </p:pic>
      <p:sp>
        <p:nvSpPr>
          <p:cNvPr id="10" name="Title 1">
            <a:extLst>
              <a:ext uri="{FF2B5EF4-FFF2-40B4-BE49-F238E27FC236}">
                <a16:creationId xmlns:a16="http://schemas.microsoft.com/office/drawing/2014/main" id="{A3159503-9E50-49C9-A2CE-E4017746D8B3}"/>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9" name="Picture 8" descr="A picture containing sitting, bench, cat, front&#10;&#10;Description automatically generated">
            <a:extLst>
              <a:ext uri="{FF2B5EF4-FFF2-40B4-BE49-F238E27FC236}">
                <a16:creationId xmlns:a16="http://schemas.microsoft.com/office/drawing/2014/main" id="{D6A1E834-ACF0-4F41-A5E3-1463F6309033}"/>
              </a:ext>
            </a:extLst>
          </p:cNvPr>
          <p:cNvPicPr>
            <a:picLocks noChangeAspect="1"/>
          </p:cNvPicPr>
          <p:nvPr/>
        </p:nvPicPr>
        <p:blipFill>
          <a:blip r:embed="rId5"/>
          <a:stretch>
            <a:fillRect/>
          </a:stretch>
        </p:blipFill>
        <p:spPr>
          <a:xfrm>
            <a:off x="7769524" y="5108158"/>
            <a:ext cx="3440212" cy="1046397"/>
          </a:xfrm>
          <a:prstGeom prst="rect">
            <a:avLst/>
          </a:prstGeom>
        </p:spPr>
      </p:pic>
    </p:spTree>
    <p:extLst>
      <p:ext uri="{BB962C8B-B14F-4D97-AF65-F5344CB8AC3E}">
        <p14:creationId xmlns:p14="http://schemas.microsoft.com/office/powerpoint/2010/main" val="1785525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50"/>
                                        <p:tgtEl>
                                          <p:spTgt spid="3">
                                            <p:txEl>
                                              <p:pRg st="1" end="1"/>
                                            </p:txEl>
                                          </p:spTgt>
                                        </p:tgtEl>
                                      </p:cBhvr>
                                    </p:animEffect>
                                    <p:anim calcmode="lin" valueType="num">
                                      <p:cBhvr>
                                        <p:cTn id="15"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50"/>
                                        <p:tgtEl>
                                          <p:spTgt spid="3">
                                            <p:txEl>
                                              <p:pRg st="2" end="2"/>
                                            </p:txEl>
                                          </p:spTgt>
                                        </p:tgtEl>
                                      </p:cBhvr>
                                    </p:animEffect>
                                    <p:anim calcmode="lin" valueType="num">
                                      <p:cBhvr>
                                        <p:cTn id="22"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50"/>
                                        <p:tgtEl>
                                          <p:spTgt spid="3">
                                            <p:txEl>
                                              <p:pRg st="3" end="3"/>
                                            </p:txEl>
                                          </p:spTgt>
                                        </p:tgtEl>
                                      </p:cBhvr>
                                    </p:animEffect>
                                    <p:anim calcmode="lin" valueType="num">
                                      <p:cBhvr>
                                        <p:cTn id="29"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29789-33F8-4154-8CBB-5705C101CAA7}"/>
              </a:ext>
            </a:extLst>
          </p:cNvPr>
          <p:cNvSpPr>
            <a:spLocks noGrp="1"/>
          </p:cNvSpPr>
          <p:nvPr>
            <p:ph type="sldNum" sz="quarter" idx="12"/>
          </p:nvPr>
        </p:nvSpPr>
        <p:spPr/>
        <p:txBody>
          <a:bodyPr/>
          <a:lstStyle/>
          <a:p>
            <a:fld id="{67E52358-FED6-D246-9C6E-AEC4ABAAD0D9}" type="slidenum">
              <a:rPr lang="en-US" smtClean="0"/>
              <a:pPr/>
              <a:t>3</a:t>
            </a:fld>
            <a:endParaRPr lang="en-US"/>
          </a:p>
        </p:txBody>
      </p:sp>
      <p:sp>
        <p:nvSpPr>
          <p:cNvPr id="3" name="Content Placeholder 2">
            <a:extLst>
              <a:ext uri="{FF2B5EF4-FFF2-40B4-BE49-F238E27FC236}">
                <a16:creationId xmlns:a16="http://schemas.microsoft.com/office/drawing/2014/main" id="{E71D79A9-A657-4229-8DED-AFBC014998DE}"/>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lnSpc>
                <a:spcPct val="100000"/>
              </a:lnSpc>
              <a:spcBef>
                <a:spcPts val="1200"/>
              </a:spcBef>
              <a:spcAft>
                <a:spcPts val="1200"/>
              </a:spcAft>
            </a:pPr>
            <a:r>
              <a:rPr lang="en-US" sz="3200" dirty="0">
                <a:latin typeface="Calibri Light" panose="020F0302020204030204" pitchFamily="34" charset="0"/>
                <a:cs typeface="Calibri Light" panose="020F0302020204030204" pitchFamily="34" charset="0"/>
              </a:rPr>
              <a:t>Completely </a:t>
            </a:r>
            <a:r>
              <a:rPr lang="en-US" sz="3200" b="1" dirty="0">
                <a:latin typeface="Calibri" panose="020F0502020204030204" pitchFamily="34" charset="0"/>
                <a:cs typeface="Calibri" panose="020F0502020204030204" pitchFamily="34" charset="0"/>
              </a:rPr>
              <a:t>new</a:t>
            </a:r>
            <a:r>
              <a:rPr lang="en-US" sz="3200" dirty="0">
                <a:latin typeface="Calibri Light" panose="020F0302020204030204" pitchFamily="34" charset="0"/>
                <a:cs typeface="Calibri Light" panose="020F0302020204030204" pitchFamily="34" charset="0"/>
              </a:rPr>
              <a:t> 2RU Hardware Platform</a:t>
            </a:r>
          </a:p>
          <a:p>
            <a:pPr marL="302676" indent="-302676">
              <a:lnSpc>
                <a:spcPct val="100000"/>
              </a:lnSpc>
              <a:spcBef>
                <a:spcPts val="1200"/>
              </a:spcBef>
            </a:pPr>
            <a:r>
              <a:rPr lang="en-US" sz="3200" dirty="0">
                <a:latin typeface="Calibri Light" panose="020F0302020204030204" pitchFamily="34" charset="0"/>
                <a:cs typeface="Calibri Light" panose="020F0302020204030204" pitchFamily="34" charset="0"/>
              </a:rPr>
              <a:t>Identical Operations of existing AirCleaner</a:t>
            </a:r>
          </a:p>
        </p:txBody>
      </p:sp>
      <p:sp>
        <p:nvSpPr>
          <p:cNvPr id="4" name="Title 1">
            <a:extLst>
              <a:ext uri="{FF2B5EF4-FFF2-40B4-BE49-F238E27FC236}">
                <a16:creationId xmlns:a16="http://schemas.microsoft.com/office/drawing/2014/main" id="{93963DE2-71D0-487F-A084-500611D90CC7}"/>
              </a:ext>
            </a:extLst>
          </p:cNvPr>
          <p:cNvSpPr txBox="1">
            <a:spLocks/>
          </p:cNvSpPr>
          <p:nvPr/>
        </p:nvSpPr>
        <p:spPr>
          <a:xfrm>
            <a:off x="4876991" y="526587"/>
            <a:ext cx="731500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Event Protection Delay</a:t>
            </a:r>
          </a:p>
        </p:txBody>
      </p:sp>
      <p:pic>
        <p:nvPicPr>
          <p:cNvPr id="5" name="Picture 4" descr="A picture containing drawing, food&#10;&#10;Description automatically generated">
            <a:extLst>
              <a:ext uri="{FF2B5EF4-FFF2-40B4-BE49-F238E27FC236}">
                <a16:creationId xmlns:a16="http://schemas.microsoft.com/office/drawing/2014/main" id="{BD1F641E-5BCE-4801-993E-9B843FB44F63}"/>
              </a:ext>
            </a:extLst>
          </p:cNvPr>
          <p:cNvPicPr>
            <a:picLocks noChangeAspect="1"/>
          </p:cNvPicPr>
          <p:nvPr/>
        </p:nvPicPr>
        <p:blipFill>
          <a:blip r:embed="rId3"/>
          <a:stretch>
            <a:fillRect/>
          </a:stretch>
        </p:blipFill>
        <p:spPr>
          <a:xfrm>
            <a:off x="1603545" y="552883"/>
            <a:ext cx="3002352" cy="601804"/>
          </a:xfrm>
          <a:prstGeom prst="rect">
            <a:avLst/>
          </a:prstGeom>
        </p:spPr>
      </p:pic>
      <p:pic>
        <p:nvPicPr>
          <p:cNvPr id="7" name="Picture 6">
            <a:extLst>
              <a:ext uri="{FF2B5EF4-FFF2-40B4-BE49-F238E27FC236}">
                <a16:creationId xmlns:a16="http://schemas.microsoft.com/office/drawing/2014/main" id="{A76AE5ED-AAC4-4098-9E0C-EDC10CB8FB77}"/>
              </a:ext>
            </a:extLst>
          </p:cNvPr>
          <p:cNvPicPr>
            <a:picLocks noChangeAspect="1"/>
          </p:cNvPicPr>
          <p:nvPr/>
        </p:nvPicPr>
        <p:blipFill>
          <a:blip r:embed="rId4"/>
          <a:srcRect/>
          <a:stretch/>
        </p:blipFill>
        <p:spPr>
          <a:xfrm>
            <a:off x="60142" y="82083"/>
            <a:ext cx="1543403" cy="1543403"/>
          </a:xfrm>
          <a:prstGeom prst="rect">
            <a:avLst/>
          </a:prstGeom>
        </p:spPr>
      </p:pic>
      <p:pic>
        <p:nvPicPr>
          <p:cNvPr id="8" name="Picture 7" descr="A picture containing computer, snow&#10;&#10;Description automatically generated">
            <a:extLst>
              <a:ext uri="{FF2B5EF4-FFF2-40B4-BE49-F238E27FC236}">
                <a16:creationId xmlns:a16="http://schemas.microsoft.com/office/drawing/2014/main" id="{F5300E17-BF17-4B88-BBBB-C38444A4FC65}"/>
              </a:ext>
            </a:extLst>
          </p:cNvPr>
          <p:cNvPicPr>
            <a:picLocks noChangeAspect="1"/>
          </p:cNvPicPr>
          <p:nvPr/>
        </p:nvPicPr>
        <p:blipFill rotWithShape="1">
          <a:blip r:embed="rId5"/>
          <a:srcRect t="16649" r="22245" b="30355"/>
          <a:stretch/>
        </p:blipFill>
        <p:spPr>
          <a:xfrm>
            <a:off x="6555484" y="4216497"/>
            <a:ext cx="5564957" cy="2133574"/>
          </a:xfrm>
          <a:prstGeom prst="rect">
            <a:avLst/>
          </a:prstGeom>
        </p:spPr>
      </p:pic>
    </p:spTree>
    <p:extLst>
      <p:ext uri="{BB962C8B-B14F-4D97-AF65-F5344CB8AC3E}">
        <p14:creationId xmlns:p14="http://schemas.microsoft.com/office/powerpoint/2010/main" val="160318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50"/>
                                        <p:tgtEl>
                                          <p:spTgt spid="3">
                                            <p:txEl>
                                              <p:pRg st="0" end="0"/>
                                            </p:txEl>
                                          </p:spTgt>
                                        </p:tgtEl>
                                      </p:cBhvr>
                                    </p:animEffect>
                                    <p:anim calcmode="lin" valueType="num">
                                      <p:cBhvr>
                                        <p:cTn id="1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250"/>
                                        <p:tgtEl>
                                          <p:spTgt spid="3">
                                            <p:txEl>
                                              <p:pRg st="1" end="1"/>
                                            </p:txEl>
                                          </p:spTgt>
                                        </p:tgtEl>
                                      </p:cBhvr>
                                    </p:animEffect>
                                    <p:anim calcmode="lin" valueType="num">
                                      <p:cBhvr>
                                        <p:cTn id="24"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30</a:t>
            </a:fld>
            <a:endParaRPr lang="en-US"/>
          </a:p>
        </p:txBody>
      </p:sp>
      <p:sp>
        <p:nvSpPr>
          <p:cNvPr id="3" name="Content Placeholder 2">
            <a:extLst>
              <a:ext uri="{FF2B5EF4-FFF2-40B4-BE49-F238E27FC236}">
                <a16:creationId xmlns:a16="http://schemas.microsoft.com/office/drawing/2014/main" id="{18E38F62-6991-430D-A136-334E38446D7F}"/>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spcBef>
                <a:spcPts val="1800"/>
              </a:spcBef>
            </a:pPr>
            <a:r>
              <a:rPr lang="en-US" sz="3200" dirty="0">
                <a:latin typeface="Calibri Light" panose="020F0302020204030204" pitchFamily="34" charset="0"/>
                <a:cs typeface="Calibri Light" panose="020F0302020204030204" pitchFamily="34" charset="0"/>
              </a:rPr>
              <a:t>Kiva ‘Video Channel’ Concept</a:t>
            </a:r>
          </a:p>
          <a:p>
            <a:pPr marL="684213" lvl="1" indent="0">
              <a:spcBef>
                <a:spcPts val="1800"/>
              </a:spcBef>
              <a:buNone/>
            </a:pPr>
            <a:r>
              <a:rPr lang="en-US" b="1" dirty="0">
                <a:solidFill>
                  <a:schemeClr val="accent1">
                    <a:lumMod val="75000"/>
                  </a:schemeClr>
                </a:solidFill>
                <a:latin typeface="Calibri" panose="020F0502020204030204" pitchFamily="34" charset="0"/>
                <a:cs typeface="Calibri" panose="020F0502020204030204" pitchFamily="34" charset="0"/>
              </a:rPr>
              <a:t>SINGLE CHANNEL</a:t>
            </a:r>
            <a:r>
              <a:rPr lang="en-US" dirty="0">
                <a:latin typeface="Calibri Light" panose="020F0302020204030204" pitchFamily="34" charset="0"/>
                <a:cs typeface="Calibri Light" panose="020F0302020204030204" pitchFamily="34" charset="0"/>
              </a:rPr>
              <a:t> = Record </a:t>
            </a:r>
            <a:r>
              <a:rPr lang="en-US" b="1" dirty="0">
                <a:latin typeface="Calibri" panose="020F0502020204030204" pitchFamily="34" charset="0"/>
                <a:cs typeface="Calibri" panose="020F0502020204030204" pitchFamily="34" charset="0"/>
              </a:rPr>
              <a:t>IN</a:t>
            </a:r>
            <a:r>
              <a:rPr lang="en-US" dirty="0">
                <a:latin typeface="Calibri Light" panose="020F0302020204030204" pitchFamily="34" charset="0"/>
                <a:cs typeface="Calibri Light" panose="020F0302020204030204" pitchFamily="34" charset="0"/>
              </a:rPr>
              <a:t> | PVW+PGM </a:t>
            </a:r>
            <a:r>
              <a:rPr lang="en-US" b="1" dirty="0">
                <a:latin typeface="Calibri" panose="020F0502020204030204" pitchFamily="34" charset="0"/>
                <a:cs typeface="Calibri" panose="020F0502020204030204" pitchFamily="34" charset="0"/>
              </a:rPr>
              <a:t>OUT</a:t>
            </a:r>
            <a:endParaRPr lang="en-US" dirty="0">
              <a:latin typeface="Calibri Light" panose="020F0302020204030204" pitchFamily="34" charset="0"/>
              <a:cs typeface="Calibri Light" panose="020F0302020204030204" pitchFamily="34" charset="0"/>
            </a:endParaRPr>
          </a:p>
          <a:p>
            <a:pPr marL="684213" lvl="1" indent="0">
              <a:spcBef>
                <a:spcPts val="600"/>
              </a:spcBef>
              <a:buNone/>
            </a:pPr>
            <a:r>
              <a:rPr lang="en-US" b="1" dirty="0">
                <a:solidFill>
                  <a:schemeClr val="accent1">
                    <a:lumMod val="75000"/>
                  </a:schemeClr>
                </a:solidFill>
                <a:latin typeface="Calibri" panose="020F0502020204030204" pitchFamily="34" charset="0"/>
                <a:cs typeface="Calibri" panose="020F0502020204030204" pitchFamily="34" charset="0"/>
              </a:rPr>
              <a:t>X-Fade Dissolves</a:t>
            </a:r>
            <a:r>
              <a:rPr lang="en-US" dirty="0">
                <a:latin typeface="Calibri Light" panose="020F0302020204030204" pitchFamily="34" charset="0"/>
                <a:cs typeface="Calibri Light" panose="020F0302020204030204" pitchFamily="34" charset="0"/>
              </a:rPr>
              <a:t> on SINGLE CHANNEL between PVW+PGM </a:t>
            </a:r>
            <a:r>
              <a:rPr lang="en-US" b="1" dirty="0">
                <a:latin typeface="Calibri" panose="020F0502020204030204" pitchFamily="34" charset="0"/>
                <a:cs typeface="Calibri" panose="020F0502020204030204" pitchFamily="34" charset="0"/>
              </a:rPr>
              <a:t>OUT</a:t>
            </a:r>
            <a:endParaRPr lang="en-US" dirty="0">
              <a:latin typeface="Calibri Light" panose="020F0302020204030204" pitchFamily="34" charset="0"/>
              <a:cs typeface="Calibri Light" panose="020F0302020204030204" pitchFamily="34" charset="0"/>
            </a:endParaRPr>
          </a:p>
          <a:p>
            <a:pPr marL="684213" lvl="1" indent="0">
              <a:spcBef>
                <a:spcPts val="600"/>
              </a:spcBef>
              <a:buNone/>
            </a:pPr>
            <a:r>
              <a:rPr lang="en-US" b="1" dirty="0">
                <a:solidFill>
                  <a:schemeClr val="accent1">
                    <a:lumMod val="75000"/>
                  </a:schemeClr>
                </a:solidFill>
                <a:latin typeface="Calibri" panose="020F0502020204030204" pitchFamily="34" charset="0"/>
                <a:cs typeface="Calibri" panose="020F0502020204030204" pitchFamily="34" charset="0"/>
              </a:rPr>
              <a:t>PGM OUT</a:t>
            </a:r>
            <a:r>
              <a:rPr lang="en-US" b="1" dirty="0">
                <a:latin typeface="Calibri" panose="020F0502020204030204" pitchFamily="34" charset="0"/>
                <a:cs typeface="Calibri" panose="020F0502020204030204" pitchFamily="34" charset="0"/>
              </a:rPr>
              <a:t> </a:t>
            </a:r>
            <a:r>
              <a:rPr lang="en-US" dirty="0">
                <a:latin typeface="Calibri Light" panose="020F0302020204030204" pitchFamily="34" charset="0"/>
                <a:cs typeface="Calibri Light" panose="020F0302020204030204" pitchFamily="34" charset="0"/>
              </a:rPr>
              <a:t>includes </a:t>
            </a:r>
            <a:r>
              <a:rPr lang="en-US" b="1" dirty="0">
                <a:latin typeface="Calibri" panose="020F0502020204030204" pitchFamily="34" charset="0"/>
                <a:cs typeface="Calibri" panose="020F0502020204030204" pitchFamily="34" charset="0"/>
              </a:rPr>
              <a:t>VIDEO</a:t>
            </a:r>
            <a:r>
              <a:rPr lang="en-US" dirty="0">
                <a:latin typeface="Calibri Light" panose="020F0302020204030204" pitchFamily="34" charset="0"/>
                <a:cs typeface="Calibri Light" panose="020F0302020204030204" pitchFamily="34" charset="0"/>
              </a:rPr>
              <a:t> and </a:t>
            </a:r>
            <a:r>
              <a:rPr lang="en-US" b="1" dirty="0">
                <a:latin typeface="Calibri" panose="020F0502020204030204" pitchFamily="34" charset="0"/>
                <a:cs typeface="Calibri" panose="020F0502020204030204" pitchFamily="34" charset="0"/>
              </a:rPr>
              <a:t>KEY</a:t>
            </a:r>
            <a:r>
              <a:rPr lang="en-US" dirty="0">
                <a:latin typeface="Calibri Light" panose="020F0302020204030204" pitchFamily="34" charset="0"/>
                <a:cs typeface="Calibri Light" panose="020F0302020204030204" pitchFamily="34" charset="0"/>
              </a:rPr>
              <a:t> OUTs</a:t>
            </a:r>
          </a:p>
          <a:p>
            <a:pPr marL="684213" lvl="1" indent="0">
              <a:spcBef>
                <a:spcPts val="600"/>
              </a:spcBef>
              <a:buNone/>
            </a:pPr>
            <a:endParaRPr lang="en-US" dirty="0">
              <a:latin typeface="Calibri Light" panose="020F0302020204030204" pitchFamily="34" charset="0"/>
              <a:cs typeface="Calibri Light" panose="020F0302020204030204" pitchFamily="34" charset="0"/>
            </a:endParaRPr>
          </a:p>
          <a:p>
            <a:pPr marL="684213" lvl="1" indent="0">
              <a:spcBef>
                <a:spcPts val="600"/>
              </a:spcBef>
              <a:buNone/>
            </a:pPr>
            <a:r>
              <a:rPr lang="en-US" b="1" dirty="0">
                <a:solidFill>
                  <a:schemeClr val="accent1">
                    <a:lumMod val="75000"/>
                  </a:schemeClr>
                </a:solidFill>
                <a:latin typeface="Calibri" panose="020F0502020204030204" pitchFamily="34" charset="0"/>
                <a:cs typeface="Calibri" panose="020F0502020204030204" pitchFamily="34" charset="0"/>
              </a:rPr>
              <a:t>NO</a:t>
            </a:r>
            <a:r>
              <a:rPr lang="en-US" dirty="0">
                <a:latin typeface="Calibri Light" panose="020F0302020204030204" pitchFamily="34" charset="0"/>
                <a:cs typeface="Calibri Light" panose="020F0302020204030204" pitchFamily="34" charset="0"/>
              </a:rPr>
              <a:t> User ‘channel reconfigurations’ as with Tria+ and Mira+</a:t>
            </a:r>
          </a:p>
        </p:txBody>
      </p:sp>
      <p:pic>
        <p:nvPicPr>
          <p:cNvPr id="4" name="Picture 3">
            <a:extLst>
              <a:ext uri="{FF2B5EF4-FFF2-40B4-BE49-F238E27FC236}">
                <a16:creationId xmlns:a16="http://schemas.microsoft.com/office/drawing/2014/main" id="{7AC5C7BC-6729-4F73-B6E9-4A65D3961DEB}"/>
              </a:ext>
            </a:extLst>
          </p:cNvPr>
          <p:cNvPicPr>
            <a:picLocks noChangeAspect="1"/>
          </p:cNvPicPr>
          <p:nvPr/>
        </p:nvPicPr>
        <p:blipFill>
          <a:blip r:embed="rId3"/>
          <a:srcRect/>
          <a:stretch/>
        </p:blipFill>
        <p:spPr>
          <a:xfrm>
            <a:off x="1833535" y="348376"/>
            <a:ext cx="1308817" cy="1077063"/>
          </a:xfrm>
          <a:prstGeom prst="rect">
            <a:avLst/>
          </a:prstGeom>
        </p:spPr>
      </p:pic>
      <p:pic>
        <p:nvPicPr>
          <p:cNvPr id="7" name="Picture 6">
            <a:extLst>
              <a:ext uri="{FF2B5EF4-FFF2-40B4-BE49-F238E27FC236}">
                <a16:creationId xmlns:a16="http://schemas.microsoft.com/office/drawing/2014/main" id="{530AC78C-48FA-4E13-8798-5F3F67DC23E4}"/>
              </a:ext>
            </a:extLst>
          </p:cNvPr>
          <p:cNvPicPr>
            <a:picLocks noChangeAspect="1"/>
          </p:cNvPicPr>
          <p:nvPr/>
        </p:nvPicPr>
        <p:blipFill>
          <a:blip r:embed="rId4"/>
          <a:srcRect/>
          <a:stretch/>
        </p:blipFill>
        <p:spPr>
          <a:xfrm>
            <a:off x="60142" y="82083"/>
            <a:ext cx="1543403" cy="1543403"/>
          </a:xfrm>
          <a:prstGeom prst="rect">
            <a:avLst/>
          </a:prstGeom>
        </p:spPr>
      </p:pic>
      <p:sp>
        <p:nvSpPr>
          <p:cNvPr id="10" name="Title 1">
            <a:extLst>
              <a:ext uri="{FF2B5EF4-FFF2-40B4-BE49-F238E27FC236}">
                <a16:creationId xmlns:a16="http://schemas.microsoft.com/office/drawing/2014/main" id="{A3159503-9E50-49C9-A2CE-E4017746D8B3}"/>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9" name="Picture 8" descr="A picture containing sitting, bench, cat, front&#10;&#10;Description automatically generated">
            <a:extLst>
              <a:ext uri="{FF2B5EF4-FFF2-40B4-BE49-F238E27FC236}">
                <a16:creationId xmlns:a16="http://schemas.microsoft.com/office/drawing/2014/main" id="{D6A1E834-ACF0-4F41-A5E3-1463F6309033}"/>
              </a:ext>
            </a:extLst>
          </p:cNvPr>
          <p:cNvPicPr>
            <a:picLocks noChangeAspect="1"/>
          </p:cNvPicPr>
          <p:nvPr/>
        </p:nvPicPr>
        <p:blipFill>
          <a:blip r:embed="rId5"/>
          <a:stretch>
            <a:fillRect/>
          </a:stretch>
        </p:blipFill>
        <p:spPr>
          <a:xfrm>
            <a:off x="7769524" y="5108158"/>
            <a:ext cx="3440212" cy="1046397"/>
          </a:xfrm>
          <a:prstGeom prst="rect">
            <a:avLst/>
          </a:prstGeom>
        </p:spPr>
      </p:pic>
    </p:spTree>
    <p:extLst>
      <p:ext uri="{BB962C8B-B14F-4D97-AF65-F5344CB8AC3E}">
        <p14:creationId xmlns:p14="http://schemas.microsoft.com/office/powerpoint/2010/main" val="2694370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31</a:t>
            </a:fld>
            <a:endParaRPr lang="en-US"/>
          </a:p>
        </p:txBody>
      </p:sp>
      <p:pic>
        <p:nvPicPr>
          <p:cNvPr id="3" name="Picture 2">
            <a:extLst>
              <a:ext uri="{FF2B5EF4-FFF2-40B4-BE49-F238E27FC236}">
                <a16:creationId xmlns:a16="http://schemas.microsoft.com/office/drawing/2014/main" id="{B3792B86-E5BD-4167-8306-48F05394D00E}"/>
              </a:ext>
            </a:extLst>
          </p:cNvPr>
          <p:cNvPicPr>
            <a:picLocks noChangeAspect="1"/>
          </p:cNvPicPr>
          <p:nvPr/>
        </p:nvPicPr>
        <p:blipFill>
          <a:blip r:embed="rId3"/>
          <a:srcRect/>
          <a:stretch/>
        </p:blipFill>
        <p:spPr>
          <a:xfrm>
            <a:off x="1833535" y="348376"/>
            <a:ext cx="1308817" cy="1077063"/>
          </a:xfrm>
          <a:prstGeom prst="rect">
            <a:avLst/>
          </a:prstGeom>
        </p:spPr>
      </p:pic>
      <p:pic>
        <p:nvPicPr>
          <p:cNvPr id="5" name="Picture 4">
            <a:extLst>
              <a:ext uri="{FF2B5EF4-FFF2-40B4-BE49-F238E27FC236}">
                <a16:creationId xmlns:a16="http://schemas.microsoft.com/office/drawing/2014/main" id="{0FD798FF-FE73-498A-B139-ABC6C33D1F0F}"/>
              </a:ext>
            </a:extLst>
          </p:cNvPr>
          <p:cNvPicPr>
            <a:picLocks noChangeAspect="1"/>
          </p:cNvPicPr>
          <p:nvPr/>
        </p:nvPicPr>
        <p:blipFill>
          <a:blip r:embed="rId4"/>
          <a:srcRect/>
          <a:stretch/>
        </p:blipFill>
        <p:spPr>
          <a:xfrm>
            <a:off x="60142" y="82083"/>
            <a:ext cx="1543403" cy="1543403"/>
          </a:xfrm>
          <a:prstGeom prst="rect">
            <a:avLst/>
          </a:prstGeom>
        </p:spPr>
      </p:pic>
      <p:pic>
        <p:nvPicPr>
          <p:cNvPr id="6" name="Picture 5">
            <a:extLst>
              <a:ext uri="{FF2B5EF4-FFF2-40B4-BE49-F238E27FC236}">
                <a16:creationId xmlns:a16="http://schemas.microsoft.com/office/drawing/2014/main" id="{C78978D9-1BDC-43C6-BAAB-170D31CA796A}"/>
              </a:ext>
            </a:extLst>
          </p:cNvPr>
          <p:cNvPicPr>
            <a:picLocks noChangeAspect="1"/>
          </p:cNvPicPr>
          <p:nvPr/>
        </p:nvPicPr>
        <p:blipFill>
          <a:blip r:embed="rId5"/>
          <a:srcRect/>
          <a:stretch/>
        </p:blipFill>
        <p:spPr>
          <a:xfrm>
            <a:off x="1272988" y="2400429"/>
            <a:ext cx="9646023" cy="2772756"/>
          </a:xfrm>
          <a:prstGeom prst="rect">
            <a:avLst/>
          </a:prstGeom>
        </p:spPr>
      </p:pic>
      <p:sp>
        <p:nvSpPr>
          <p:cNvPr id="8" name="Title 1">
            <a:extLst>
              <a:ext uri="{FF2B5EF4-FFF2-40B4-BE49-F238E27FC236}">
                <a16:creationId xmlns:a16="http://schemas.microsoft.com/office/drawing/2014/main" id="{2445D9CA-6F58-4A9C-8CFA-721F0A4FAA1B}"/>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sp>
        <p:nvSpPr>
          <p:cNvPr id="7" name="Content Placeholder 2">
            <a:extLst>
              <a:ext uri="{FF2B5EF4-FFF2-40B4-BE49-F238E27FC236}">
                <a16:creationId xmlns:a16="http://schemas.microsoft.com/office/drawing/2014/main" id="{A068AC07-E1F9-41E9-BDED-CB35A354F0EF}"/>
              </a:ext>
            </a:extLst>
          </p:cNvPr>
          <p:cNvSpPr txBox="1">
            <a:spLocks/>
          </p:cNvSpPr>
          <p:nvPr/>
        </p:nvSpPr>
        <p:spPr>
          <a:xfrm>
            <a:off x="0" y="1630838"/>
            <a:ext cx="12192000" cy="4320784"/>
          </a:xfrm>
          <a:prstGeom prst="rect">
            <a:avLst/>
          </a:prstGeom>
        </p:spPr>
        <p:txBody>
          <a:bodyPr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r>
              <a:rPr lang="en-US" sz="3200" dirty="0">
                <a:latin typeface="Calibri Light" panose="020F0302020204030204" pitchFamily="34" charset="0"/>
                <a:cs typeface="Calibri Light" panose="020F0302020204030204" pitchFamily="34" charset="0"/>
              </a:rPr>
              <a:t>Two Models Available</a:t>
            </a:r>
          </a:p>
        </p:txBody>
      </p:sp>
    </p:spTree>
    <p:extLst>
      <p:ext uri="{BB962C8B-B14F-4D97-AF65-F5344CB8AC3E}">
        <p14:creationId xmlns:p14="http://schemas.microsoft.com/office/powerpoint/2010/main" val="1962137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32</a:t>
            </a:fld>
            <a:endParaRPr lang="en-US"/>
          </a:p>
        </p:txBody>
      </p:sp>
      <p:pic>
        <p:nvPicPr>
          <p:cNvPr id="3" name="Picture 2">
            <a:extLst>
              <a:ext uri="{FF2B5EF4-FFF2-40B4-BE49-F238E27FC236}">
                <a16:creationId xmlns:a16="http://schemas.microsoft.com/office/drawing/2014/main" id="{B3792B86-E5BD-4167-8306-48F05394D00E}"/>
              </a:ext>
            </a:extLst>
          </p:cNvPr>
          <p:cNvPicPr>
            <a:picLocks noChangeAspect="1"/>
          </p:cNvPicPr>
          <p:nvPr/>
        </p:nvPicPr>
        <p:blipFill>
          <a:blip r:embed="rId3"/>
          <a:srcRect/>
          <a:stretch/>
        </p:blipFill>
        <p:spPr>
          <a:xfrm>
            <a:off x="1833535" y="348376"/>
            <a:ext cx="1308817" cy="1077063"/>
          </a:xfrm>
          <a:prstGeom prst="rect">
            <a:avLst/>
          </a:prstGeom>
        </p:spPr>
      </p:pic>
      <p:pic>
        <p:nvPicPr>
          <p:cNvPr id="5" name="Picture 4">
            <a:extLst>
              <a:ext uri="{FF2B5EF4-FFF2-40B4-BE49-F238E27FC236}">
                <a16:creationId xmlns:a16="http://schemas.microsoft.com/office/drawing/2014/main" id="{0FD798FF-FE73-498A-B139-ABC6C33D1F0F}"/>
              </a:ext>
            </a:extLst>
          </p:cNvPr>
          <p:cNvPicPr>
            <a:picLocks noChangeAspect="1"/>
          </p:cNvPicPr>
          <p:nvPr/>
        </p:nvPicPr>
        <p:blipFill>
          <a:blip r:embed="rId4"/>
          <a:srcRect/>
          <a:stretch/>
        </p:blipFill>
        <p:spPr>
          <a:xfrm>
            <a:off x="60142" y="82083"/>
            <a:ext cx="1543403" cy="1543403"/>
          </a:xfrm>
          <a:prstGeom prst="rect">
            <a:avLst/>
          </a:prstGeom>
        </p:spPr>
      </p:pic>
      <p:pic>
        <p:nvPicPr>
          <p:cNvPr id="6" name="Picture 5">
            <a:extLst>
              <a:ext uri="{FF2B5EF4-FFF2-40B4-BE49-F238E27FC236}">
                <a16:creationId xmlns:a16="http://schemas.microsoft.com/office/drawing/2014/main" id="{C78978D9-1BDC-43C6-BAAB-170D31CA796A}"/>
              </a:ext>
            </a:extLst>
          </p:cNvPr>
          <p:cNvPicPr>
            <a:picLocks noChangeAspect="1"/>
          </p:cNvPicPr>
          <p:nvPr/>
        </p:nvPicPr>
        <p:blipFill>
          <a:blip r:embed="rId5"/>
          <a:srcRect/>
          <a:stretch/>
        </p:blipFill>
        <p:spPr>
          <a:xfrm>
            <a:off x="1272988" y="2400429"/>
            <a:ext cx="9646023" cy="2772756"/>
          </a:xfrm>
          <a:prstGeom prst="rect">
            <a:avLst/>
          </a:prstGeom>
        </p:spPr>
      </p:pic>
      <p:sp>
        <p:nvSpPr>
          <p:cNvPr id="8" name="Title 1">
            <a:extLst>
              <a:ext uri="{FF2B5EF4-FFF2-40B4-BE49-F238E27FC236}">
                <a16:creationId xmlns:a16="http://schemas.microsoft.com/office/drawing/2014/main" id="{2445D9CA-6F58-4A9C-8CFA-721F0A4FAA1B}"/>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sp>
        <p:nvSpPr>
          <p:cNvPr id="7" name="Content Placeholder 2">
            <a:extLst>
              <a:ext uri="{FF2B5EF4-FFF2-40B4-BE49-F238E27FC236}">
                <a16:creationId xmlns:a16="http://schemas.microsoft.com/office/drawing/2014/main" id="{FEE9CAD7-5E93-47B4-8EB2-2D0FBA032508}"/>
              </a:ext>
            </a:extLst>
          </p:cNvPr>
          <p:cNvSpPr txBox="1">
            <a:spLocks/>
          </p:cNvSpPr>
          <p:nvPr/>
        </p:nvSpPr>
        <p:spPr>
          <a:xfrm>
            <a:off x="0" y="1630838"/>
            <a:ext cx="12192000" cy="4320784"/>
          </a:xfrm>
          <a:prstGeom prst="rect">
            <a:avLst/>
          </a:prstGeom>
        </p:spPr>
        <p:txBody>
          <a:bodyPr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r>
              <a:rPr lang="en-US" sz="3200" dirty="0">
                <a:latin typeface="Calibri Light" panose="020F0302020204030204" pitchFamily="34" charset="0"/>
                <a:cs typeface="Calibri Light" panose="020F0302020204030204" pitchFamily="34" charset="0"/>
              </a:rPr>
              <a:t>Single-Channel Model</a:t>
            </a:r>
          </a:p>
        </p:txBody>
      </p:sp>
    </p:spTree>
    <p:extLst>
      <p:ext uri="{BB962C8B-B14F-4D97-AF65-F5344CB8AC3E}">
        <p14:creationId xmlns:p14="http://schemas.microsoft.com/office/powerpoint/2010/main" val="2958752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33</a:t>
            </a:fld>
            <a:endParaRPr lang="en-US"/>
          </a:p>
        </p:txBody>
      </p:sp>
      <p:pic>
        <p:nvPicPr>
          <p:cNvPr id="3" name="Picture 2">
            <a:extLst>
              <a:ext uri="{FF2B5EF4-FFF2-40B4-BE49-F238E27FC236}">
                <a16:creationId xmlns:a16="http://schemas.microsoft.com/office/drawing/2014/main" id="{B3792B86-E5BD-4167-8306-48F05394D00E}"/>
              </a:ext>
            </a:extLst>
          </p:cNvPr>
          <p:cNvPicPr>
            <a:picLocks noChangeAspect="1"/>
          </p:cNvPicPr>
          <p:nvPr/>
        </p:nvPicPr>
        <p:blipFill>
          <a:blip r:embed="rId3"/>
          <a:srcRect/>
          <a:stretch/>
        </p:blipFill>
        <p:spPr>
          <a:xfrm>
            <a:off x="1833535" y="348376"/>
            <a:ext cx="1308817" cy="1077063"/>
          </a:xfrm>
          <a:prstGeom prst="rect">
            <a:avLst/>
          </a:prstGeom>
        </p:spPr>
      </p:pic>
      <p:pic>
        <p:nvPicPr>
          <p:cNvPr id="5" name="Picture 4">
            <a:extLst>
              <a:ext uri="{FF2B5EF4-FFF2-40B4-BE49-F238E27FC236}">
                <a16:creationId xmlns:a16="http://schemas.microsoft.com/office/drawing/2014/main" id="{0FD798FF-FE73-498A-B139-ABC6C33D1F0F}"/>
              </a:ext>
            </a:extLst>
          </p:cNvPr>
          <p:cNvPicPr>
            <a:picLocks noChangeAspect="1"/>
          </p:cNvPicPr>
          <p:nvPr/>
        </p:nvPicPr>
        <p:blipFill>
          <a:blip r:embed="rId4"/>
          <a:srcRect/>
          <a:stretch/>
        </p:blipFill>
        <p:spPr>
          <a:xfrm>
            <a:off x="60142" y="82083"/>
            <a:ext cx="1543403" cy="1543403"/>
          </a:xfrm>
          <a:prstGeom prst="rect">
            <a:avLst/>
          </a:prstGeom>
        </p:spPr>
      </p:pic>
      <p:pic>
        <p:nvPicPr>
          <p:cNvPr id="6" name="Picture 5">
            <a:extLst>
              <a:ext uri="{FF2B5EF4-FFF2-40B4-BE49-F238E27FC236}">
                <a16:creationId xmlns:a16="http://schemas.microsoft.com/office/drawing/2014/main" id="{C78978D9-1BDC-43C6-BAAB-170D31CA796A}"/>
              </a:ext>
            </a:extLst>
          </p:cNvPr>
          <p:cNvPicPr>
            <a:picLocks noChangeAspect="1"/>
          </p:cNvPicPr>
          <p:nvPr/>
        </p:nvPicPr>
        <p:blipFill>
          <a:blip r:embed="rId5"/>
          <a:srcRect/>
          <a:stretch/>
        </p:blipFill>
        <p:spPr>
          <a:xfrm>
            <a:off x="1272988" y="2400429"/>
            <a:ext cx="9646023" cy="2772756"/>
          </a:xfrm>
          <a:prstGeom prst="rect">
            <a:avLst/>
          </a:prstGeom>
        </p:spPr>
      </p:pic>
      <p:sp>
        <p:nvSpPr>
          <p:cNvPr id="8" name="Title 1">
            <a:extLst>
              <a:ext uri="{FF2B5EF4-FFF2-40B4-BE49-F238E27FC236}">
                <a16:creationId xmlns:a16="http://schemas.microsoft.com/office/drawing/2014/main" id="{2445D9CA-6F58-4A9C-8CFA-721F0A4FAA1B}"/>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sp>
        <p:nvSpPr>
          <p:cNvPr id="7" name="Content Placeholder 2">
            <a:extLst>
              <a:ext uri="{FF2B5EF4-FFF2-40B4-BE49-F238E27FC236}">
                <a16:creationId xmlns:a16="http://schemas.microsoft.com/office/drawing/2014/main" id="{B68E3D50-C3D9-4C44-8355-64BF1E23EC7F}"/>
              </a:ext>
            </a:extLst>
          </p:cNvPr>
          <p:cNvSpPr txBox="1">
            <a:spLocks/>
          </p:cNvSpPr>
          <p:nvPr/>
        </p:nvSpPr>
        <p:spPr>
          <a:xfrm>
            <a:off x="0" y="1630838"/>
            <a:ext cx="12192000" cy="4320784"/>
          </a:xfrm>
          <a:prstGeom prst="rect">
            <a:avLst/>
          </a:prstGeom>
        </p:spPr>
        <p:txBody>
          <a:bodyPr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r>
              <a:rPr lang="en-US" sz="3200" dirty="0">
                <a:latin typeface="Calibri Light" panose="020F0302020204030204" pitchFamily="34" charset="0"/>
                <a:cs typeface="Calibri Light" panose="020F0302020204030204" pitchFamily="34" charset="0"/>
              </a:rPr>
              <a:t>Dual-Channel Model</a:t>
            </a:r>
          </a:p>
        </p:txBody>
      </p:sp>
    </p:spTree>
    <p:extLst>
      <p:ext uri="{BB962C8B-B14F-4D97-AF65-F5344CB8AC3E}">
        <p14:creationId xmlns:p14="http://schemas.microsoft.com/office/powerpoint/2010/main" val="2097052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34</a:t>
            </a:fld>
            <a:endParaRPr lang="en-US"/>
          </a:p>
        </p:txBody>
      </p:sp>
      <p:sp>
        <p:nvSpPr>
          <p:cNvPr id="3" name="Content Placeholder 2">
            <a:extLst>
              <a:ext uri="{FF2B5EF4-FFF2-40B4-BE49-F238E27FC236}">
                <a16:creationId xmlns:a16="http://schemas.microsoft.com/office/drawing/2014/main" id="{A7FB4709-56D7-457F-9348-47C0DA729B26}"/>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spcBef>
                <a:spcPts val="1800"/>
              </a:spcBef>
            </a:pPr>
            <a:r>
              <a:rPr lang="en-US" sz="3200" dirty="0">
                <a:latin typeface="Calibri Light" panose="020F0302020204030204" pitchFamily="34" charset="0"/>
                <a:cs typeface="Calibri Light" panose="020F0302020204030204" pitchFamily="34" charset="0"/>
              </a:rPr>
              <a:t>AVC-Intra Codec for Import &amp; Record</a:t>
            </a:r>
          </a:p>
          <a:p>
            <a:pPr marL="302676" indent="-302676">
              <a:spcBef>
                <a:spcPts val="1800"/>
              </a:spcBef>
            </a:pPr>
            <a:r>
              <a:rPr lang="en-US" sz="3200" dirty="0">
                <a:latin typeface="Calibri Light" panose="020F0302020204030204" pitchFamily="34" charset="0"/>
                <a:cs typeface="Calibri Light" panose="020F0302020204030204" pitchFamily="34" charset="0"/>
              </a:rPr>
              <a:t>HD Video Standards Only </a:t>
            </a:r>
            <a:r>
              <a:rPr lang="en-US" sz="3200" dirty="0">
                <a:solidFill>
                  <a:schemeClr val="bg1">
                    <a:lumMod val="65000"/>
                  </a:schemeClr>
                </a:solidFill>
                <a:latin typeface="Calibri Light" panose="020F0302020204030204" pitchFamily="34" charset="0"/>
                <a:cs typeface="Calibri Light" panose="020F0302020204030204" pitchFamily="34" charset="0"/>
              </a:rPr>
              <a:t>| No SD or UHD</a:t>
            </a:r>
          </a:p>
          <a:p>
            <a:pPr marL="684213" lvl="1" indent="0">
              <a:spcBef>
                <a:spcPts val="600"/>
              </a:spcBef>
              <a:buNone/>
            </a:pPr>
            <a:r>
              <a:rPr lang="en-US" b="1" dirty="0">
                <a:latin typeface="Calibri" panose="020F0502020204030204" pitchFamily="34" charset="0"/>
                <a:cs typeface="Calibri" panose="020F0502020204030204" pitchFamily="34" charset="0"/>
              </a:rPr>
              <a:t>1.5G</a:t>
            </a:r>
            <a:r>
              <a:rPr lang="en-US" b="1"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720p &amp; 1080i HD Video I/O</a:t>
            </a:r>
          </a:p>
          <a:p>
            <a:pPr marL="914400" lvl="2" indent="0">
              <a:spcBef>
                <a:spcPts val="600"/>
              </a:spcBef>
              <a:buNone/>
            </a:pPr>
            <a:r>
              <a:rPr lang="en-US" dirty="0">
                <a:latin typeface="Calibri Light" panose="020F0302020204030204" pitchFamily="34" charset="0"/>
                <a:cs typeface="Calibri Light" panose="020F0302020204030204" pitchFamily="34" charset="0"/>
              </a:rPr>
              <a:t>| 50 | 59.94 |</a:t>
            </a:r>
          </a:p>
          <a:p>
            <a:pPr marL="684213" lvl="1" indent="0">
              <a:spcBef>
                <a:spcPts val="600"/>
              </a:spcBef>
              <a:buNone/>
            </a:pPr>
            <a:r>
              <a:rPr lang="en-US" b="1" dirty="0">
                <a:latin typeface="Calibri" panose="020F0502020204030204" pitchFamily="34" charset="0"/>
                <a:cs typeface="Calibri" panose="020F0502020204030204" pitchFamily="34" charset="0"/>
              </a:rPr>
              <a:t>3G</a:t>
            </a:r>
            <a:r>
              <a:rPr lang="en-US" dirty="0">
                <a:latin typeface="Calibri Light" panose="020F0302020204030204" pitchFamily="34" charset="0"/>
                <a:cs typeface="Calibri Light" panose="020F0302020204030204" pitchFamily="34" charset="0"/>
              </a:rPr>
              <a:t> 1080p HD Video I/O</a:t>
            </a:r>
          </a:p>
          <a:p>
            <a:pPr marL="914400" lvl="2" indent="0">
              <a:spcBef>
                <a:spcPts val="600"/>
              </a:spcBef>
              <a:buNone/>
            </a:pPr>
            <a:r>
              <a:rPr lang="en-US" dirty="0">
                <a:latin typeface="Calibri Light" panose="020F0302020204030204" pitchFamily="34" charset="0"/>
                <a:cs typeface="Calibri Light" panose="020F0302020204030204" pitchFamily="34" charset="0"/>
              </a:rPr>
              <a:t>| 50 | 59.94 |</a:t>
            </a:r>
          </a:p>
        </p:txBody>
      </p:sp>
      <p:pic>
        <p:nvPicPr>
          <p:cNvPr id="4" name="Picture 3">
            <a:extLst>
              <a:ext uri="{FF2B5EF4-FFF2-40B4-BE49-F238E27FC236}">
                <a16:creationId xmlns:a16="http://schemas.microsoft.com/office/drawing/2014/main" id="{D0E3CC0D-6544-4D5F-A422-42B31CF43D20}"/>
              </a:ext>
            </a:extLst>
          </p:cNvPr>
          <p:cNvPicPr>
            <a:picLocks noChangeAspect="1"/>
          </p:cNvPicPr>
          <p:nvPr/>
        </p:nvPicPr>
        <p:blipFill>
          <a:blip r:embed="rId3"/>
          <a:srcRect/>
          <a:stretch/>
        </p:blipFill>
        <p:spPr>
          <a:xfrm>
            <a:off x="1833535" y="348376"/>
            <a:ext cx="1308817" cy="1077063"/>
          </a:xfrm>
          <a:prstGeom prst="rect">
            <a:avLst/>
          </a:prstGeom>
        </p:spPr>
      </p:pic>
      <p:pic>
        <p:nvPicPr>
          <p:cNvPr id="6" name="Picture 5">
            <a:extLst>
              <a:ext uri="{FF2B5EF4-FFF2-40B4-BE49-F238E27FC236}">
                <a16:creationId xmlns:a16="http://schemas.microsoft.com/office/drawing/2014/main" id="{1FD81A0F-48D2-4709-8BBD-8A3FD6C63FF9}"/>
              </a:ext>
            </a:extLst>
          </p:cNvPr>
          <p:cNvPicPr>
            <a:picLocks noChangeAspect="1"/>
          </p:cNvPicPr>
          <p:nvPr/>
        </p:nvPicPr>
        <p:blipFill>
          <a:blip r:embed="rId4"/>
          <a:srcRect/>
          <a:stretch/>
        </p:blipFill>
        <p:spPr>
          <a:xfrm>
            <a:off x="60142" y="82083"/>
            <a:ext cx="1543403" cy="1543403"/>
          </a:xfrm>
          <a:prstGeom prst="rect">
            <a:avLst/>
          </a:prstGeom>
        </p:spPr>
      </p:pic>
      <p:sp>
        <p:nvSpPr>
          <p:cNvPr id="9" name="Title 1">
            <a:extLst>
              <a:ext uri="{FF2B5EF4-FFF2-40B4-BE49-F238E27FC236}">
                <a16:creationId xmlns:a16="http://schemas.microsoft.com/office/drawing/2014/main" id="{95791451-1124-48D1-B9FC-9B43BE21CDF9}"/>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10" name="Picture 9" descr="A picture containing sitting, bench, cat, front&#10;&#10;Description automatically generated">
            <a:extLst>
              <a:ext uri="{FF2B5EF4-FFF2-40B4-BE49-F238E27FC236}">
                <a16:creationId xmlns:a16="http://schemas.microsoft.com/office/drawing/2014/main" id="{D30E74A0-2D6A-4189-97C3-26C72F1B42D7}"/>
              </a:ext>
            </a:extLst>
          </p:cNvPr>
          <p:cNvPicPr>
            <a:picLocks noChangeAspect="1"/>
          </p:cNvPicPr>
          <p:nvPr/>
        </p:nvPicPr>
        <p:blipFill>
          <a:blip r:embed="rId5"/>
          <a:stretch>
            <a:fillRect/>
          </a:stretch>
        </p:blipFill>
        <p:spPr>
          <a:xfrm>
            <a:off x="7769524" y="5108158"/>
            <a:ext cx="3440212" cy="1046397"/>
          </a:xfrm>
          <a:prstGeom prst="rect">
            <a:avLst/>
          </a:prstGeom>
        </p:spPr>
      </p:pic>
    </p:spTree>
    <p:extLst>
      <p:ext uri="{BB962C8B-B14F-4D97-AF65-F5344CB8AC3E}">
        <p14:creationId xmlns:p14="http://schemas.microsoft.com/office/powerpoint/2010/main" val="1831614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anim calcmode="lin" valueType="num">
                                      <p:cBhvr>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anim calcmode="lin" valueType="num">
                                      <p:cBhvr>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38A3E12B-D812-48E0-8BF8-FE267CE9C150}"/>
              </a:ext>
            </a:extLst>
          </p:cNvPr>
          <p:cNvGraphicFramePr>
            <a:graphicFrameLocks noGrp="1"/>
          </p:cNvGraphicFramePr>
          <p:nvPr>
            <p:extLst>
              <p:ext uri="{D42A27DB-BD31-4B8C-83A1-F6EECF244321}">
                <p14:modId xmlns:p14="http://schemas.microsoft.com/office/powerpoint/2010/main" val="3106944047"/>
              </p:ext>
            </p:extLst>
          </p:nvPr>
        </p:nvGraphicFramePr>
        <p:xfrm>
          <a:off x="634314" y="1832348"/>
          <a:ext cx="11021880" cy="2590800"/>
        </p:xfrm>
        <a:graphic>
          <a:graphicData uri="http://schemas.openxmlformats.org/drawingml/2006/table">
            <a:tbl>
              <a:tblPr firstRow="1" bandRow="1">
                <a:tableStyleId>{9DCAF9ED-07DC-4A11-8D7F-57B35C25682E}</a:tableStyleId>
              </a:tblPr>
              <a:tblGrid>
                <a:gridCol w="4201297">
                  <a:extLst>
                    <a:ext uri="{9D8B030D-6E8A-4147-A177-3AD203B41FA5}">
                      <a16:colId xmlns:a16="http://schemas.microsoft.com/office/drawing/2014/main" val="249456607"/>
                    </a:ext>
                  </a:extLst>
                </a:gridCol>
                <a:gridCol w="2273528">
                  <a:extLst>
                    <a:ext uri="{9D8B030D-6E8A-4147-A177-3AD203B41FA5}">
                      <a16:colId xmlns:a16="http://schemas.microsoft.com/office/drawing/2014/main" val="912710897"/>
                    </a:ext>
                  </a:extLst>
                </a:gridCol>
                <a:gridCol w="2273527">
                  <a:extLst>
                    <a:ext uri="{9D8B030D-6E8A-4147-A177-3AD203B41FA5}">
                      <a16:colId xmlns:a16="http://schemas.microsoft.com/office/drawing/2014/main" val="354062046"/>
                    </a:ext>
                  </a:extLst>
                </a:gridCol>
                <a:gridCol w="2273528">
                  <a:extLst>
                    <a:ext uri="{9D8B030D-6E8A-4147-A177-3AD203B41FA5}">
                      <a16:colId xmlns:a16="http://schemas.microsoft.com/office/drawing/2014/main" val="2529949634"/>
                    </a:ext>
                  </a:extLst>
                </a:gridCol>
              </a:tblGrid>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3200" b="0" dirty="0">
                          <a:solidFill>
                            <a:schemeClr val="accent1">
                              <a:lumMod val="75000"/>
                            </a:schemeClr>
                          </a:solidFill>
                          <a:latin typeface="Calibri Light" panose="020F0302020204030204" pitchFamily="34" charset="0"/>
                          <a:cs typeface="Calibri Light" panose="020F0302020204030204" pitchFamily="34" charset="0"/>
                        </a:rPr>
                        <a:t>Media Storage Options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659513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endParaRPr lang="en-US" sz="32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977948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40-Hour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SSD RAID-5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42500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80-Hour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SSD RAID-5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48610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560-Hour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HDD RAID-6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2623453"/>
                  </a:ext>
                </a:extLst>
              </a:tr>
            </a:tbl>
          </a:graphicData>
        </a:graphic>
      </p:graphicFrame>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35</a:t>
            </a:fld>
            <a:endParaRPr lang="en-US"/>
          </a:p>
        </p:txBody>
      </p:sp>
      <p:pic>
        <p:nvPicPr>
          <p:cNvPr id="4" name="Picture 3">
            <a:extLst>
              <a:ext uri="{FF2B5EF4-FFF2-40B4-BE49-F238E27FC236}">
                <a16:creationId xmlns:a16="http://schemas.microsoft.com/office/drawing/2014/main" id="{A20FCF53-B79B-40BA-8F61-C5B62500C102}"/>
              </a:ext>
            </a:extLst>
          </p:cNvPr>
          <p:cNvPicPr>
            <a:picLocks noChangeAspect="1"/>
          </p:cNvPicPr>
          <p:nvPr/>
        </p:nvPicPr>
        <p:blipFill>
          <a:blip r:embed="rId3"/>
          <a:srcRect/>
          <a:stretch/>
        </p:blipFill>
        <p:spPr>
          <a:xfrm>
            <a:off x="1833535" y="348376"/>
            <a:ext cx="1308817" cy="1077063"/>
          </a:xfrm>
          <a:prstGeom prst="rect">
            <a:avLst/>
          </a:prstGeom>
        </p:spPr>
      </p:pic>
      <p:pic>
        <p:nvPicPr>
          <p:cNvPr id="6" name="Picture 5">
            <a:extLst>
              <a:ext uri="{FF2B5EF4-FFF2-40B4-BE49-F238E27FC236}">
                <a16:creationId xmlns:a16="http://schemas.microsoft.com/office/drawing/2014/main" id="{9C4AC42C-4956-4FBA-81C0-CCCD905271FA}"/>
              </a:ext>
            </a:extLst>
          </p:cNvPr>
          <p:cNvPicPr>
            <a:picLocks noChangeAspect="1"/>
          </p:cNvPicPr>
          <p:nvPr/>
        </p:nvPicPr>
        <p:blipFill>
          <a:blip r:embed="rId4"/>
          <a:srcRect/>
          <a:stretch/>
        </p:blipFill>
        <p:spPr>
          <a:xfrm>
            <a:off x="7190845" y="2541450"/>
            <a:ext cx="3810000" cy="3114675"/>
          </a:xfrm>
          <a:prstGeom prst="rect">
            <a:avLst/>
          </a:prstGeom>
        </p:spPr>
      </p:pic>
      <p:pic>
        <p:nvPicPr>
          <p:cNvPr id="7" name="Picture 6">
            <a:extLst>
              <a:ext uri="{FF2B5EF4-FFF2-40B4-BE49-F238E27FC236}">
                <a16:creationId xmlns:a16="http://schemas.microsoft.com/office/drawing/2014/main" id="{F5BBFA78-0A4D-446F-8FAC-079F06F6A17E}"/>
              </a:ext>
            </a:extLst>
          </p:cNvPr>
          <p:cNvPicPr>
            <a:picLocks noChangeAspect="1"/>
          </p:cNvPicPr>
          <p:nvPr/>
        </p:nvPicPr>
        <p:blipFill>
          <a:blip r:embed="rId5"/>
          <a:srcRect/>
          <a:stretch/>
        </p:blipFill>
        <p:spPr>
          <a:xfrm>
            <a:off x="60142" y="82083"/>
            <a:ext cx="1543403" cy="1543403"/>
          </a:xfrm>
          <a:prstGeom prst="rect">
            <a:avLst/>
          </a:prstGeom>
        </p:spPr>
      </p:pic>
      <p:sp>
        <p:nvSpPr>
          <p:cNvPr id="9" name="Title 1">
            <a:extLst>
              <a:ext uri="{FF2B5EF4-FFF2-40B4-BE49-F238E27FC236}">
                <a16:creationId xmlns:a16="http://schemas.microsoft.com/office/drawing/2014/main" id="{AF44D16E-3CB0-4B87-B540-01C926507454}"/>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spTree>
    <p:extLst>
      <p:ext uri="{BB962C8B-B14F-4D97-AF65-F5344CB8AC3E}">
        <p14:creationId xmlns:p14="http://schemas.microsoft.com/office/powerpoint/2010/main" val="465071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36</a:t>
            </a:fld>
            <a:endParaRPr lang="en-US"/>
          </a:p>
        </p:txBody>
      </p:sp>
      <p:sp>
        <p:nvSpPr>
          <p:cNvPr id="3" name="Content Placeholder 2">
            <a:extLst>
              <a:ext uri="{FF2B5EF4-FFF2-40B4-BE49-F238E27FC236}">
                <a16:creationId xmlns:a16="http://schemas.microsoft.com/office/drawing/2014/main" id="{18E38F62-6991-430D-A136-334E38446D7F}"/>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spcBef>
                <a:spcPts val="1800"/>
              </a:spcBef>
            </a:pPr>
            <a:r>
              <a:rPr lang="en-US" sz="3200" dirty="0">
                <a:latin typeface="Calibri Light" panose="020F0302020204030204" pitchFamily="34" charset="0"/>
                <a:cs typeface="Calibri Light" panose="020F0302020204030204" pitchFamily="34" charset="0"/>
              </a:rPr>
              <a:t>Standard Features</a:t>
            </a:r>
          </a:p>
          <a:p>
            <a:pPr marL="684213" lvl="1" indent="0">
              <a:spcBef>
                <a:spcPts val="600"/>
              </a:spcBef>
              <a:buNone/>
            </a:pPr>
            <a:r>
              <a:rPr lang="en-US" dirty="0">
                <a:latin typeface="Calibri Light" panose="020F0302020204030204" pitchFamily="34" charset="0"/>
                <a:cs typeface="Calibri Light" panose="020F0302020204030204" pitchFamily="34" charset="0"/>
              </a:rPr>
              <a:t>Rock-Solid real-time Abekas Video Engines</a:t>
            </a:r>
          </a:p>
          <a:p>
            <a:pPr marL="684213" lvl="1" indent="0">
              <a:spcBef>
                <a:spcPts val="600"/>
              </a:spcBef>
              <a:buNone/>
            </a:pPr>
            <a:r>
              <a:rPr lang="en-US" dirty="0">
                <a:latin typeface="Calibri Light" panose="020F0302020204030204" pitchFamily="34" charset="0"/>
                <a:cs typeface="Calibri Light" panose="020F0302020204030204" pitchFamily="34" charset="0"/>
              </a:rPr>
              <a:t>Windows 10 Enterprise O/S</a:t>
            </a:r>
          </a:p>
          <a:p>
            <a:pPr marL="684213" lvl="1" indent="0">
              <a:spcBef>
                <a:spcPts val="600"/>
              </a:spcBef>
              <a:buNone/>
            </a:pPr>
            <a:r>
              <a:rPr lang="en-US" dirty="0">
                <a:latin typeface="Calibri Light" panose="020F0302020204030204" pitchFamily="34" charset="0"/>
                <a:cs typeface="Calibri Light" panose="020F0302020204030204" pitchFamily="34" charset="0"/>
              </a:rPr>
              <a:t>8-Track Embedded Audio on every Video I/O</a:t>
            </a:r>
          </a:p>
          <a:p>
            <a:pPr marL="684213" lvl="1" indent="0">
              <a:spcBef>
                <a:spcPts val="600"/>
              </a:spcBef>
              <a:buNone/>
            </a:pPr>
            <a:r>
              <a:rPr lang="en-US" dirty="0">
                <a:latin typeface="Calibri Light" panose="020F0302020204030204" pitchFamily="34" charset="0"/>
                <a:cs typeface="Calibri Light" panose="020F0302020204030204" pitchFamily="34" charset="0"/>
              </a:rPr>
              <a:t>16-Track Discrete AES Audio I/O (AES-59)</a:t>
            </a:r>
          </a:p>
          <a:p>
            <a:pPr marL="684213" lvl="1" indent="0">
              <a:spcBef>
                <a:spcPts val="600"/>
              </a:spcBef>
              <a:buNone/>
            </a:pPr>
            <a:r>
              <a:rPr lang="en-US" dirty="0">
                <a:latin typeface="Calibri Light" panose="020F0302020204030204" pitchFamily="34" charset="0"/>
                <a:cs typeface="Calibri Light" panose="020F0302020204030204" pitchFamily="34" charset="0"/>
              </a:rPr>
              <a:t>Built-In Audio Router</a:t>
            </a:r>
          </a:p>
          <a:p>
            <a:pPr marL="684213" lvl="1" indent="0">
              <a:spcBef>
                <a:spcPts val="600"/>
              </a:spcBef>
              <a:buNone/>
            </a:pPr>
            <a:r>
              <a:rPr lang="en-US" dirty="0">
                <a:latin typeface="Calibri Light" panose="020F0302020204030204" pitchFamily="34" charset="0"/>
                <a:cs typeface="Calibri Light" panose="020F0302020204030204" pitchFamily="34" charset="0"/>
              </a:rPr>
              <a:t>Built-In Media File Import Tools</a:t>
            </a:r>
          </a:p>
          <a:p>
            <a:pPr marL="684213" lvl="1" indent="0">
              <a:spcBef>
                <a:spcPts val="600"/>
              </a:spcBef>
              <a:buNone/>
            </a:pPr>
            <a:r>
              <a:rPr lang="en-US" dirty="0">
                <a:latin typeface="Calibri Light" panose="020F0302020204030204" pitchFamily="34" charset="0"/>
                <a:cs typeface="Calibri Light" panose="020F0302020204030204" pitchFamily="34" charset="0"/>
              </a:rPr>
              <a:t>Dual: </a:t>
            </a:r>
            <a:r>
              <a:rPr lang="en-US" b="1" dirty="0">
                <a:latin typeface="Calibri" panose="020F0502020204030204" pitchFamily="34" charset="0"/>
                <a:cs typeface="Calibri" panose="020F0502020204030204" pitchFamily="34" charset="0"/>
              </a:rPr>
              <a:t>10G</a:t>
            </a:r>
            <a:r>
              <a:rPr lang="en-US" dirty="0">
                <a:latin typeface="Calibri Light" panose="020F0302020204030204" pitchFamily="34" charset="0"/>
                <a:cs typeface="Calibri Light" panose="020F0302020204030204" pitchFamily="34" charset="0"/>
              </a:rPr>
              <a:t> Ethernet | </a:t>
            </a:r>
            <a:r>
              <a:rPr lang="en-US" b="1" dirty="0">
                <a:latin typeface="Calibri" panose="020F0502020204030204" pitchFamily="34" charset="0"/>
                <a:cs typeface="Calibri" panose="020F0502020204030204" pitchFamily="34" charset="0"/>
              </a:rPr>
              <a:t>10G</a:t>
            </a:r>
            <a:r>
              <a:rPr lang="en-US" dirty="0">
                <a:latin typeface="Calibri Light" panose="020F0302020204030204" pitchFamily="34" charset="0"/>
                <a:cs typeface="Calibri Light" panose="020F0302020204030204" pitchFamily="34" charset="0"/>
              </a:rPr>
              <a:t> USB-C</a:t>
            </a:r>
          </a:p>
          <a:p>
            <a:pPr marL="684213" lvl="1" indent="0">
              <a:spcBef>
                <a:spcPts val="600"/>
              </a:spcBef>
              <a:buNone/>
            </a:pPr>
            <a:r>
              <a:rPr lang="en-US" dirty="0">
                <a:latin typeface="Calibri Light" panose="020F0302020204030204" pitchFamily="34" charset="0"/>
                <a:cs typeface="Calibri Light" panose="020F0302020204030204" pitchFamily="34" charset="0"/>
              </a:rPr>
              <a:t>Dual: Hot-Swap Power Supplies</a:t>
            </a:r>
          </a:p>
        </p:txBody>
      </p:sp>
      <p:pic>
        <p:nvPicPr>
          <p:cNvPr id="4" name="Picture 3">
            <a:extLst>
              <a:ext uri="{FF2B5EF4-FFF2-40B4-BE49-F238E27FC236}">
                <a16:creationId xmlns:a16="http://schemas.microsoft.com/office/drawing/2014/main" id="{7AC5C7BC-6729-4F73-B6E9-4A65D3961DEB}"/>
              </a:ext>
            </a:extLst>
          </p:cNvPr>
          <p:cNvPicPr>
            <a:picLocks noChangeAspect="1"/>
          </p:cNvPicPr>
          <p:nvPr/>
        </p:nvPicPr>
        <p:blipFill>
          <a:blip r:embed="rId3"/>
          <a:srcRect/>
          <a:stretch/>
        </p:blipFill>
        <p:spPr>
          <a:xfrm>
            <a:off x="1833535" y="348376"/>
            <a:ext cx="1308817" cy="1077063"/>
          </a:xfrm>
          <a:prstGeom prst="rect">
            <a:avLst/>
          </a:prstGeom>
        </p:spPr>
      </p:pic>
      <p:pic>
        <p:nvPicPr>
          <p:cNvPr id="6" name="Picture 5">
            <a:extLst>
              <a:ext uri="{FF2B5EF4-FFF2-40B4-BE49-F238E27FC236}">
                <a16:creationId xmlns:a16="http://schemas.microsoft.com/office/drawing/2014/main" id="{B4D6F688-8840-4D5C-BD5F-A92D8B5BB429}"/>
              </a:ext>
            </a:extLst>
          </p:cNvPr>
          <p:cNvPicPr>
            <a:picLocks noChangeAspect="1"/>
          </p:cNvPicPr>
          <p:nvPr/>
        </p:nvPicPr>
        <p:blipFill>
          <a:blip r:embed="rId4"/>
          <a:srcRect/>
          <a:stretch/>
        </p:blipFill>
        <p:spPr>
          <a:xfrm>
            <a:off x="7462784" y="4378946"/>
            <a:ext cx="4028390" cy="1424675"/>
          </a:xfrm>
          <a:prstGeom prst="rect">
            <a:avLst/>
          </a:prstGeom>
        </p:spPr>
      </p:pic>
      <p:pic>
        <p:nvPicPr>
          <p:cNvPr id="7" name="Picture 6">
            <a:extLst>
              <a:ext uri="{FF2B5EF4-FFF2-40B4-BE49-F238E27FC236}">
                <a16:creationId xmlns:a16="http://schemas.microsoft.com/office/drawing/2014/main" id="{530AC78C-48FA-4E13-8798-5F3F67DC23E4}"/>
              </a:ext>
            </a:extLst>
          </p:cNvPr>
          <p:cNvPicPr>
            <a:picLocks noChangeAspect="1"/>
          </p:cNvPicPr>
          <p:nvPr/>
        </p:nvPicPr>
        <p:blipFill>
          <a:blip r:embed="rId5"/>
          <a:srcRect/>
          <a:stretch/>
        </p:blipFill>
        <p:spPr>
          <a:xfrm>
            <a:off x="60142" y="82083"/>
            <a:ext cx="1543403" cy="1543403"/>
          </a:xfrm>
          <a:prstGeom prst="rect">
            <a:avLst/>
          </a:prstGeom>
        </p:spPr>
      </p:pic>
      <p:pic>
        <p:nvPicPr>
          <p:cNvPr id="8" name="Picture 7" descr="A picture containing sitting, bench, cat, front&#10;&#10;Description automatically generated">
            <a:extLst>
              <a:ext uri="{FF2B5EF4-FFF2-40B4-BE49-F238E27FC236}">
                <a16:creationId xmlns:a16="http://schemas.microsoft.com/office/drawing/2014/main" id="{52E24B1B-0052-4342-B6B8-ADC30023FB63}"/>
              </a:ext>
            </a:extLst>
          </p:cNvPr>
          <p:cNvPicPr>
            <a:picLocks noChangeAspect="1"/>
          </p:cNvPicPr>
          <p:nvPr/>
        </p:nvPicPr>
        <p:blipFill>
          <a:blip r:embed="rId6"/>
          <a:stretch>
            <a:fillRect/>
          </a:stretch>
        </p:blipFill>
        <p:spPr>
          <a:xfrm>
            <a:off x="7372567" y="3147291"/>
            <a:ext cx="4234125" cy="1287879"/>
          </a:xfrm>
          <a:prstGeom prst="rect">
            <a:avLst/>
          </a:prstGeom>
        </p:spPr>
      </p:pic>
      <p:sp>
        <p:nvSpPr>
          <p:cNvPr id="10" name="Title 1">
            <a:extLst>
              <a:ext uri="{FF2B5EF4-FFF2-40B4-BE49-F238E27FC236}">
                <a16:creationId xmlns:a16="http://schemas.microsoft.com/office/drawing/2014/main" id="{A3159503-9E50-49C9-A2CE-E4017746D8B3}"/>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spTree>
    <p:extLst>
      <p:ext uri="{BB962C8B-B14F-4D97-AF65-F5344CB8AC3E}">
        <p14:creationId xmlns:p14="http://schemas.microsoft.com/office/powerpoint/2010/main" val="3526059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4C431DF-3A25-44B2-BA7A-622E2C9331B7}"/>
              </a:ext>
            </a:extLst>
          </p:cNvPr>
          <p:cNvGraphicFramePr>
            <a:graphicFrameLocks noGrp="1"/>
          </p:cNvGraphicFramePr>
          <p:nvPr>
            <p:extLst>
              <p:ext uri="{D42A27DB-BD31-4B8C-83A1-F6EECF244321}">
                <p14:modId xmlns:p14="http://schemas.microsoft.com/office/powerpoint/2010/main" val="2547563557"/>
              </p:ext>
            </p:extLst>
          </p:nvPr>
        </p:nvGraphicFramePr>
        <p:xfrm>
          <a:off x="634314" y="1832348"/>
          <a:ext cx="11021880" cy="2621280"/>
        </p:xfrm>
        <a:graphic>
          <a:graphicData uri="http://schemas.openxmlformats.org/drawingml/2006/table">
            <a:tbl>
              <a:tblPr firstRow="1" bandRow="1">
                <a:tableStyleId>{9DCAF9ED-07DC-4A11-8D7F-57B35C25682E}</a:tableStyleId>
              </a:tblPr>
              <a:tblGrid>
                <a:gridCol w="4201297">
                  <a:extLst>
                    <a:ext uri="{9D8B030D-6E8A-4147-A177-3AD203B41FA5}">
                      <a16:colId xmlns:a16="http://schemas.microsoft.com/office/drawing/2014/main" val="249456607"/>
                    </a:ext>
                  </a:extLst>
                </a:gridCol>
                <a:gridCol w="2273528">
                  <a:extLst>
                    <a:ext uri="{9D8B030D-6E8A-4147-A177-3AD203B41FA5}">
                      <a16:colId xmlns:a16="http://schemas.microsoft.com/office/drawing/2014/main" val="912710897"/>
                    </a:ext>
                  </a:extLst>
                </a:gridCol>
                <a:gridCol w="2273527">
                  <a:extLst>
                    <a:ext uri="{9D8B030D-6E8A-4147-A177-3AD203B41FA5}">
                      <a16:colId xmlns:a16="http://schemas.microsoft.com/office/drawing/2014/main" val="354062046"/>
                    </a:ext>
                  </a:extLst>
                </a:gridCol>
                <a:gridCol w="2273528">
                  <a:extLst>
                    <a:ext uri="{9D8B030D-6E8A-4147-A177-3AD203B41FA5}">
                      <a16:colId xmlns:a16="http://schemas.microsoft.com/office/drawing/2014/main" val="2529949634"/>
                    </a:ext>
                  </a:extLst>
                </a:gridCol>
              </a:tblGrid>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3200" b="0" dirty="0">
                          <a:solidFill>
                            <a:schemeClr val="accent1">
                              <a:lumMod val="75000"/>
                            </a:schemeClr>
                          </a:solidFill>
                          <a:latin typeface="Calibri Light" panose="020F0302020204030204" pitchFamily="34" charset="0"/>
                          <a:cs typeface="Calibri Light" panose="020F0302020204030204" pitchFamily="34" charset="0"/>
                        </a:rPr>
                        <a:t>Single-Channel Model</a:t>
                      </a:r>
                      <a:br>
                        <a:rPr lang="en-US" sz="3200" b="0" dirty="0">
                          <a:solidFill>
                            <a:schemeClr val="accent1">
                              <a:lumMod val="75000"/>
                            </a:schemeClr>
                          </a:solidFill>
                          <a:latin typeface="Calibri Light" panose="020F0302020204030204" pitchFamily="34" charset="0"/>
                          <a:cs typeface="Calibri Light" panose="020F0302020204030204" pitchFamily="34" charset="0"/>
                        </a:rPr>
                      </a:br>
                      <a:r>
                        <a:rPr lang="en-US" sz="3200" b="0" dirty="0">
                          <a:solidFill>
                            <a:schemeClr val="accent1">
                              <a:lumMod val="75000"/>
                            </a:schemeClr>
                          </a:solidFill>
                          <a:latin typeface="Calibri Light" panose="020F0302020204030204" pitchFamily="34" charset="0"/>
                          <a:cs typeface="Calibri Light" panose="020F0302020204030204" pitchFamily="34" charset="0"/>
                        </a:rPr>
                        <a:t>List Prices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659513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endParaRPr lang="en-US" sz="32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977948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40-Hour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$39,900.USD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42500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80-Hour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$42,900.USD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48610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560-Hour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$52,900.USD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2623453"/>
                  </a:ext>
                </a:extLst>
              </a:tr>
            </a:tbl>
          </a:graphicData>
        </a:graphic>
      </p:graphicFrame>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37</a:t>
            </a:fld>
            <a:endParaRPr lang="en-US"/>
          </a:p>
        </p:txBody>
      </p:sp>
      <p:pic>
        <p:nvPicPr>
          <p:cNvPr id="4" name="Picture 3" descr="A screenshot of a computer&#10;&#10;Description automatically generated">
            <a:extLst>
              <a:ext uri="{FF2B5EF4-FFF2-40B4-BE49-F238E27FC236}">
                <a16:creationId xmlns:a16="http://schemas.microsoft.com/office/drawing/2014/main" id="{58B67A7C-4B2F-4C14-A048-6E0541F455FC}"/>
              </a:ext>
            </a:extLst>
          </p:cNvPr>
          <p:cNvPicPr>
            <a:picLocks noChangeAspect="1"/>
          </p:cNvPicPr>
          <p:nvPr/>
        </p:nvPicPr>
        <p:blipFill>
          <a:blip r:embed="rId3"/>
          <a:stretch>
            <a:fillRect/>
          </a:stretch>
        </p:blipFill>
        <p:spPr>
          <a:xfrm>
            <a:off x="6957391" y="2184791"/>
            <a:ext cx="5064478" cy="2848769"/>
          </a:xfrm>
          <a:prstGeom prst="rect">
            <a:avLst/>
          </a:prstGeom>
          <a:ln>
            <a:solidFill>
              <a:schemeClr val="bg1">
                <a:lumMod val="95000"/>
              </a:schemeClr>
            </a:solidFill>
          </a:ln>
          <a:effectLst>
            <a:glow rad="63500">
              <a:schemeClr val="accent6">
                <a:satMod val="175000"/>
                <a:alpha val="40000"/>
              </a:schemeClr>
            </a:glow>
          </a:effectLst>
        </p:spPr>
      </p:pic>
      <p:pic>
        <p:nvPicPr>
          <p:cNvPr id="5" name="Picture 4">
            <a:extLst>
              <a:ext uri="{FF2B5EF4-FFF2-40B4-BE49-F238E27FC236}">
                <a16:creationId xmlns:a16="http://schemas.microsoft.com/office/drawing/2014/main" id="{73206F5B-CC65-422C-AC3B-EBDC2ABDB007}"/>
              </a:ext>
            </a:extLst>
          </p:cNvPr>
          <p:cNvPicPr>
            <a:picLocks noChangeAspect="1"/>
          </p:cNvPicPr>
          <p:nvPr/>
        </p:nvPicPr>
        <p:blipFill>
          <a:blip r:embed="rId4"/>
          <a:srcRect/>
          <a:stretch/>
        </p:blipFill>
        <p:spPr>
          <a:xfrm>
            <a:off x="1833535" y="348376"/>
            <a:ext cx="1308817" cy="1077063"/>
          </a:xfrm>
          <a:prstGeom prst="rect">
            <a:avLst/>
          </a:prstGeom>
        </p:spPr>
      </p:pic>
      <p:pic>
        <p:nvPicPr>
          <p:cNvPr id="7" name="Picture 6">
            <a:extLst>
              <a:ext uri="{FF2B5EF4-FFF2-40B4-BE49-F238E27FC236}">
                <a16:creationId xmlns:a16="http://schemas.microsoft.com/office/drawing/2014/main" id="{48FB3090-2C56-4C20-8E1C-B603D6F39113}"/>
              </a:ext>
            </a:extLst>
          </p:cNvPr>
          <p:cNvPicPr>
            <a:picLocks noChangeAspect="1"/>
          </p:cNvPicPr>
          <p:nvPr/>
        </p:nvPicPr>
        <p:blipFill>
          <a:blip r:embed="rId5"/>
          <a:srcRect/>
          <a:stretch/>
        </p:blipFill>
        <p:spPr>
          <a:xfrm>
            <a:off x="60142" y="82083"/>
            <a:ext cx="1543403" cy="1543403"/>
          </a:xfrm>
          <a:prstGeom prst="rect">
            <a:avLst/>
          </a:prstGeom>
        </p:spPr>
      </p:pic>
      <p:sp>
        <p:nvSpPr>
          <p:cNvPr id="10" name="Title 1">
            <a:extLst>
              <a:ext uri="{FF2B5EF4-FFF2-40B4-BE49-F238E27FC236}">
                <a16:creationId xmlns:a16="http://schemas.microsoft.com/office/drawing/2014/main" id="{66927340-443F-48E9-BA63-6E1F738ACEC4}"/>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11" name="Picture 10" descr="A picture containing sitting, bench, cat, front&#10;&#10;Description automatically generated">
            <a:extLst>
              <a:ext uri="{FF2B5EF4-FFF2-40B4-BE49-F238E27FC236}">
                <a16:creationId xmlns:a16="http://schemas.microsoft.com/office/drawing/2014/main" id="{75A12D68-27C1-4328-B1CB-BD19518812D6}"/>
              </a:ext>
            </a:extLst>
          </p:cNvPr>
          <p:cNvPicPr>
            <a:picLocks noChangeAspect="1"/>
          </p:cNvPicPr>
          <p:nvPr/>
        </p:nvPicPr>
        <p:blipFill>
          <a:blip r:embed="rId6"/>
          <a:stretch>
            <a:fillRect/>
          </a:stretch>
        </p:blipFill>
        <p:spPr>
          <a:xfrm>
            <a:off x="7769524" y="5108158"/>
            <a:ext cx="3440212" cy="1046397"/>
          </a:xfrm>
          <a:prstGeom prst="rect">
            <a:avLst/>
          </a:prstGeom>
        </p:spPr>
      </p:pic>
      <p:sp>
        <p:nvSpPr>
          <p:cNvPr id="9" name="Title 1">
            <a:extLst>
              <a:ext uri="{FF2B5EF4-FFF2-40B4-BE49-F238E27FC236}">
                <a16:creationId xmlns:a16="http://schemas.microsoft.com/office/drawing/2014/main" id="{4582854C-2DAE-4730-99CD-1E0D3AF4DDDF}"/>
              </a:ext>
            </a:extLst>
          </p:cNvPr>
          <p:cNvSpPr txBox="1">
            <a:spLocks/>
          </p:cNvSpPr>
          <p:nvPr/>
        </p:nvSpPr>
        <p:spPr>
          <a:xfrm>
            <a:off x="634314" y="5017114"/>
            <a:ext cx="6323078"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a:solidFill>
                  <a:srgbClr val="00B050"/>
                </a:solidFill>
                <a:latin typeface="Calibri Light" panose="020F0302020204030204" pitchFamily="34" charset="0"/>
                <a:cs typeface="Calibri Light" panose="020F0302020204030204" pitchFamily="34" charset="0"/>
              </a:rPr>
              <a:t>PRELIMINARY PRICES!</a:t>
            </a:r>
          </a:p>
        </p:txBody>
      </p:sp>
    </p:spTree>
    <p:extLst>
      <p:ext uri="{BB962C8B-B14F-4D97-AF65-F5344CB8AC3E}">
        <p14:creationId xmlns:p14="http://schemas.microsoft.com/office/powerpoint/2010/main" val="881323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4C431DF-3A25-44B2-BA7A-622E2C9331B7}"/>
              </a:ext>
            </a:extLst>
          </p:cNvPr>
          <p:cNvGraphicFramePr>
            <a:graphicFrameLocks noGrp="1"/>
          </p:cNvGraphicFramePr>
          <p:nvPr>
            <p:extLst>
              <p:ext uri="{D42A27DB-BD31-4B8C-83A1-F6EECF244321}">
                <p14:modId xmlns:p14="http://schemas.microsoft.com/office/powerpoint/2010/main" val="2681444939"/>
              </p:ext>
            </p:extLst>
          </p:nvPr>
        </p:nvGraphicFramePr>
        <p:xfrm>
          <a:off x="634314" y="1832348"/>
          <a:ext cx="11021880" cy="2621280"/>
        </p:xfrm>
        <a:graphic>
          <a:graphicData uri="http://schemas.openxmlformats.org/drawingml/2006/table">
            <a:tbl>
              <a:tblPr firstRow="1" bandRow="1">
                <a:tableStyleId>{9DCAF9ED-07DC-4A11-8D7F-57B35C25682E}</a:tableStyleId>
              </a:tblPr>
              <a:tblGrid>
                <a:gridCol w="4201297">
                  <a:extLst>
                    <a:ext uri="{9D8B030D-6E8A-4147-A177-3AD203B41FA5}">
                      <a16:colId xmlns:a16="http://schemas.microsoft.com/office/drawing/2014/main" val="249456607"/>
                    </a:ext>
                  </a:extLst>
                </a:gridCol>
                <a:gridCol w="2273528">
                  <a:extLst>
                    <a:ext uri="{9D8B030D-6E8A-4147-A177-3AD203B41FA5}">
                      <a16:colId xmlns:a16="http://schemas.microsoft.com/office/drawing/2014/main" val="912710897"/>
                    </a:ext>
                  </a:extLst>
                </a:gridCol>
                <a:gridCol w="2273527">
                  <a:extLst>
                    <a:ext uri="{9D8B030D-6E8A-4147-A177-3AD203B41FA5}">
                      <a16:colId xmlns:a16="http://schemas.microsoft.com/office/drawing/2014/main" val="354062046"/>
                    </a:ext>
                  </a:extLst>
                </a:gridCol>
                <a:gridCol w="2273528">
                  <a:extLst>
                    <a:ext uri="{9D8B030D-6E8A-4147-A177-3AD203B41FA5}">
                      <a16:colId xmlns:a16="http://schemas.microsoft.com/office/drawing/2014/main" val="2529949634"/>
                    </a:ext>
                  </a:extLst>
                </a:gridCol>
              </a:tblGrid>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3200" b="0" dirty="0">
                          <a:solidFill>
                            <a:schemeClr val="accent1">
                              <a:lumMod val="75000"/>
                            </a:schemeClr>
                          </a:solidFill>
                          <a:latin typeface="Calibri Light" panose="020F0302020204030204" pitchFamily="34" charset="0"/>
                          <a:cs typeface="Calibri Light" panose="020F0302020204030204" pitchFamily="34" charset="0"/>
                        </a:rPr>
                        <a:t>Dual-Channel Model</a:t>
                      </a:r>
                      <a:br>
                        <a:rPr lang="en-US" sz="3200" b="0" dirty="0">
                          <a:solidFill>
                            <a:schemeClr val="accent1">
                              <a:lumMod val="75000"/>
                            </a:schemeClr>
                          </a:solidFill>
                          <a:latin typeface="Calibri Light" panose="020F0302020204030204" pitchFamily="34" charset="0"/>
                          <a:cs typeface="Calibri Light" panose="020F0302020204030204" pitchFamily="34" charset="0"/>
                        </a:rPr>
                      </a:br>
                      <a:r>
                        <a:rPr lang="en-US" sz="3200" b="0" dirty="0">
                          <a:solidFill>
                            <a:schemeClr val="accent1">
                              <a:lumMod val="75000"/>
                            </a:schemeClr>
                          </a:solidFill>
                          <a:latin typeface="Calibri Light" panose="020F0302020204030204" pitchFamily="34" charset="0"/>
                          <a:cs typeface="Calibri Light" panose="020F0302020204030204" pitchFamily="34" charset="0"/>
                        </a:rPr>
                        <a:t>List Prices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659513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endParaRPr lang="en-US" sz="32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977948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40-Hour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$59,900.USD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42500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80-Hour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$62,900.USD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48610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560-Hour Storage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$72,900.USD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2623453"/>
                  </a:ext>
                </a:extLst>
              </a:tr>
            </a:tbl>
          </a:graphicData>
        </a:graphic>
      </p:graphicFrame>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38</a:t>
            </a:fld>
            <a:endParaRPr lang="en-US"/>
          </a:p>
        </p:txBody>
      </p:sp>
      <p:pic>
        <p:nvPicPr>
          <p:cNvPr id="4" name="Picture 3" descr="A screenshot of a computer&#10;&#10;Description automatically generated">
            <a:extLst>
              <a:ext uri="{FF2B5EF4-FFF2-40B4-BE49-F238E27FC236}">
                <a16:creationId xmlns:a16="http://schemas.microsoft.com/office/drawing/2014/main" id="{58B67A7C-4B2F-4C14-A048-6E0541F455FC}"/>
              </a:ext>
            </a:extLst>
          </p:cNvPr>
          <p:cNvPicPr>
            <a:picLocks noChangeAspect="1"/>
          </p:cNvPicPr>
          <p:nvPr/>
        </p:nvPicPr>
        <p:blipFill>
          <a:blip r:embed="rId3"/>
          <a:stretch>
            <a:fillRect/>
          </a:stretch>
        </p:blipFill>
        <p:spPr>
          <a:xfrm>
            <a:off x="6957391" y="2184791"/>
            <a:ext cx="5064478" cy="2848769"/>
          </a:xfrm>
          <a:prstGeom prst="rect">
            <a:avLst/>
          </a:prstGeom>
          <a:ln>
            <a:solidFill>
              <a:schemeClr val="bg1">
                <a:lumMod val="95000"/>
              </a:schemeClr>
            </a:solidFill>
          </a:ln>
          <a:effectLst>
            <a:glow rad="63500">
              <a:schemeClr val="accent6">
                <a:satMod val="175000"/>
                <a:alpha val="40000"/>
              </a:schemeClr>
            </a:glow>
          </a:effectLst>
        </p:spPr>
      </p:pic>
      <p:pic>
        <p:nvPicPr>
          <p:cNvPr id="5" name="Picture 4">
            <a:extLst>
              <a:ext uri="{FF2B5EF4-FFF2-40B4-BE49-F238E27FC236}">
                <a16:creationId xmlns:a16="http://schemas.microsoft.com/office/drawing/2014/main" id="{73206F5B-CC65-422C-AC3B-EBDC2ABDB007}"/>
              </a:ext>
            </a:extLst>
          </p:cNvPr>
          <p:cNvPicPr>
            <a:picLocks noChangeAspect="1"/>
          </p:cNvPicPr>
          <p:nvPr/>
        </p:nvPicPr>
        <p:blipFill>
          <a:blip r:embed="rId4"/>
          <a:srcRect/>
          <a:stretch/>
        </p:blipFill>
        <p:spPr>
          <a:xfrm>
            <a:off x="1833535" y="348376"/>
            <a:ext cx="1308817" cy="1077063"/>
          </a:xfrm>
          <a:prstGeom prst="rect">
            <a:avLst/>
          </a:prstGeom>
        </p:spPr>
      </p:pic>
      <p:pic>
        <p:nvPicPr>
          <p:cNvPr id="7" name="Picture 6">
            <a:extLst>
              <a:ext uri="{FF2B5EF4-FFF2-40B4-BE49-F238E27FC236}">
                <a16:creationId xmlns:a16="http://schemas.microsoft.com/office/drawing/2014/main" id="{48FB3090-2C56-4C20-8E1C-B603D6F39113}"/>
              </a:ext>
            </a:extLst>
          </p:cNvPr>
          <p:cNvPicPr>
            <a:picLocks noChangeAspect="1"/>
          </p:cNvPicPr>
          <p:nvPr/>
        </p:nvPicPr>
        <p:blipFill>
          <a:blip r:embed="rId5"/>
          <a:srcRect/>
          <a:stretch/>
        </p:blipFill>
        <p:spPr>
          <a:xfrm>
            <a:off x="60142" y="82083"/>
            <a:ext cx="1543403" cy="1543403"/>
          </a:xfrm>
          <a:prstGeom prst="rect">
            <a:avLst/>
          </a:prstGeom>
        </p:spPr>
      </p:pic>
      <p:sp>
        <p:nvSpPr>
          <p:cNvPr id="10" name="Title 1">
            <a:extLst>
              <a:ext uri="{FF2B5EF4-FFF2-40B4-BE49-F238E27FC236}">
                <a16:creationId xmlns:a16="http://schemas.microsoft.com/office/drawing/2014/main" id="{66927340-443F-48E9-BA63-6E1F738ACEC4}"/>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11" name="Picture 10" descr="A picture containing sitting, bench, cat, front&#10;&#10;Description automatically generated">
            <a:extLst>
              <a:ext uri="{FF2B5EF4-FFF2-40B4-BE49-F238E27FC236}">
                <a16:creationId xmlns:a16="http://schemas.microsoft.com/office/drawing/2014/main" id="{75A12D68-27C1-4328-B1CB-BD19518812D6}"/>
              </a:ext>
            </a:extLst>
          </p:cNvPr>
          <p:cNvPicPr>
            <a:picLocks noChangeAspect="1"/>
          </p:cNvPicPr>
          <p:nvPr/>
        </p:nvPicPr>
        <p:blipFill>
          <a:blip r:embed="rId6"/>
          <a:stretch>
            <a:fillRect/>
          </a:stretch>
        </p:blipFill>
        <p:spPr>
          <a:xfrm>
            <a:off x="7769524" y="5108158"/>
            <a:ext cx="3440212" cy="1046397"/>
          </a:xfrm>
          <a:prstGeom prst="rect">
            <a:avLst/>
          </a:prstGeom>
        </p:spPr>
      </p:pic>
      <p:sp>
        <p:nvSpPr>
          <p:cNvPr id="9" name="Title 1">
            <a:extLst>
              <a:ext uri="{FF2B5EF4-FFF2-40B4-BE49-F238E27FC236}">
                <a16:creationId xmlns:a16="http://schemas.microsoft.com/office/drawing/2014/main" id="{2E6826FF-7101-4FF2-A8BB-4A0A28CDAC12}"/>
              </a:ext>
            </a:extLst>
          </p:cNvPr>
          <p:cNvSpPr txBox="1">
            <a:spLocks/>
          </p:cNvSpPr>
          <p:nvPr/>
        </p:nvSpPr>
        <p:spPr>
          <a:xfrm>
            <a:off x="634314" y="5017114"/>
            <a:ext cx="6323078"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a:solidFill>
                  <a:srgbClr val="00B050"/>
                </a:solidFill>
                <a:latin typeface="Calibri Light" panose="020F0302020204030204" pitchFamily="34" charset="0"/>
                <a:cs typeface="Calibri Light" panose="020F0302020204030204" pitchFamily="34" charset="0"/>
              </a:rPr>
              <a:t>PRELIMINARY PRICES!</a:t>
            </a:r>
          </a:p>
        </p:txBody>
      </p:sp>
    </p:spTree>
    <p:extLst>
      <p:ext uri="{BB962C8B-B14F-4D97-AF65-F5344CB8AC3E}">
        <p14:creationId xmlns:p14="http://schemas.microsoft.com/office/powerpoint/2010/main" val="2323335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39</a:t>
            </a:fld>
            <a:endParaRPr lang="en-US"/>
          </a:p>
        </p:txBody>
      </p:sp>
      <p:sp>
        <p:nvSpPr>
          <p:cNvPr id="3" name="Content Placeholder 2">
            <a:extLst>
              <a:ext uri="{FF2B5EF4-FFF2-40B4-BE49-F238E27FC236}">
                <a16:creationId xmlns:a16="http://schemas.microsoft.com/office/drawing/2014/main" id="{A199754A-6A11-4206-8606-B61241AA5A7F}"/>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r>
              <a:rPr lang="en-US" sz="3200" b="1" dirty="0">
                <a:latin typeface="Calibri" panose="020F0502020204030204" pitchFamily="34" charset="0"/>
                <a:cs typeface="Calibri" panose="020F0502020204030204" pitchFamily="34" charset="0"/>
              </a:rPr>
              <a:t>Public Announcement </a:t>
            </a:r>
            <a:r>
              <a:rPr lang="en-US" sz="3200" dirty="0">
                <a:latin typeface="Calibri Light" panose="020F0302020204030204" pitchFamily="34" charset="0"/>
                <a:cs typeface="Calibri Light" panose="020F0302020204030204" pitchFamily="34" charset="0"/>
              </a:rPr>
              <a:t>July 2020</a:t>
            </a:r>
            <a:endParaRPr lang="en-US" sz="3200" b="1" dirty="0">
              <a:latin typeface="Calibri Light" panose="020F0302020204030204" pitchFamily="34" charset="0"/>
              <a:cs typeface="Calibri Light" panose="020F0302020204030204" pitchFamily="34" charset="0"/>
            </a:endParaRPr>
          </a:p>
          <a:p>
            <a:pPr marL="302676" indent="-302676"/>
            <a:r>
              <a:rPr lang="en-US" sz="3200" b="1" dirty="0">
                <a:latin typeface="Calibri" panose="020F0502020204030204" pitchFamily="34" charset="0"/>
                <a:cs typeface="Calibri" panose="020F0502020204030204" pitchFamily="34" charset="0"/>
              </a:rPr>
              <a:t>Shipping </a:t>
            </a:r>
            <a:r>
              <a:rPr lang="en-US" sz="3200" dirty="0">
                <a:solidFill>
                  <a:schemeClr val="accent1">
                    <a:lumMod val="75000"/>
                  </a:schemeClr>
                </a:solidFill>
                <a:latin typeface="Calibri Light" panose="020F0302020204030204" pitchFamily="34" charset="0"/>
                <a:cs typeface="Calibri Light" panose="020F0302020204030204" pitchFamily="34" charset="0"/>
              </a:rPr>
              <a:t>July 2020</a:t>
            </a:r>
          </a:p>
        </p:txBody>
      </p:sp>
      <p:pic>
        <p:nvPicPr>
          <p:cNvPr id="4" name="Picture 3" descr="A screenshot of a computer&#10;&#10;Description automatically generated">
            <a:extLst>
              <a:ext uri="{FF2B5EF4-FFF2-40B4-BE49-F238E27FC236}">
                <a16:creationId xmlns:a16="http://schemas.microsoft.com/office/drawing/2014/main" id="{97C0361B-9B1B-4899-823C-8D6747A9BE8B}"/>
              </a:ext>
            </a:extLst>
          </p:cNvPr>
          <p:cNvPicPr>
            <a:picLocks noChangeAspect="1"/>
          </p:cNvPicPr>
          <p:nvPr/>
        </p:nvPicPr>
        <p:blipFill>
          <a:blip r:embed="rId3"/>
          <a:stretch>
            <a:fillRect/>
          </a:stretch>
        </p:blipFill>
        <p:spPr>
          <a:xfrm>
            <a:off x="6957391" y="2184791"/>
            <a:ext cx="5064478" cy="2848769"/>
          </a:xfrm>
          <a:prstGeom prst="rect">
            <a:avLst/>
          </a:prstGeom>
          <a:ln>
            <a:solidFill>
              <a:schemeClr val="bg1">
                <a:lumMod val="95000"/>
              </a:schemeClr>
            </a:solidFill>
          </a:ln>
          <a:effectLst>
            <a:glow rad="63500">
              <a:schemeClr val="accent6">
                <a:satMod val="175000"/>
                <a:alpha val="40000"/>
              </a:schemeClr>
            </a:glow>
          </a:effectLst>
        </p:spPr>
      </p:pic>
      <p:pic>
        <p:nvPicPr>
          <p:cNvPr id="5" name="Picture 4">
            <a:extLst>
              <a:ext uri="{FF2B5EF4-FFF2-40B4-BE49-F238E27FC236}">
                <a16:creationId xmlns:a16="http://schemas.microsoft.com/office/drawing/2014/main" id="{74926821-1826-421F-8DD6-71203289569A}"/>
              </a:ext>
            </a:extLst>
          </p:cNvPr>
          <p:cNvPicPr>
            <a:picLocks noChangeAspect="1"/>
          </p:cNvPicPr>
          <p:nvPr/>
        </p:nvPicPr>
        <p:blipFill>
          <a:blip r:embed="rId4"/>
          <a:srcRect/>
          <a:stretch/>
        </p:blipFill>
        <p:spPr>
          <a:xfrm>
            <a:off x="1833535" y="348376"/>
            <a:ext cx="1308817" cy="1077063"/>
          </a:xfrm>
          <a:prstGeom prst="rect">
            <a:avLst/>
          </a:prstGeom>
        </p:spPr>
      </p:pic>
      <p:pic>
        <p:nvPicPr>
          <p:cNvPr id="8" name="Picture 7">
            <a:extLst>
              <a:ext uri="{FF2B5EF4-FFF2-40B4-BE49-F238E27FC236}">
                <a16:creationId xmlns:a16="http://schemas.microsoft.com/office/drawing/2014/main" id="{67E91677-8ABA-4543-830D-8FC65AC42CEC}"/>
              </a:ext>
            </a:extLst>
          </p:cNvPr>
          <p:cNvPicPr>
            <a:picLocks noChangeAspect="1"/>
          </p:cNvPicPr>
          <p:nvPr/>
        </p:nvPicPr>
        <p:blipFill>
          <a:blip r:embed="rId5"/>
          <a:srcRect/>
          <a:stretch/>
        </p:blipFill>
        <p:spPr>
          <a:xfrm>
            <a:off x="60142" y="82083"/>
            <a:ext cx="1543403" cy="1543403"/>
          </a:xfrm>
          <a:prstGeom prst="rect">
            <a:avLst/>
          </a:prstGeom>
        </p:spPr>
      </p:pic>
      <p:sp>
        <p:nvSpPr>
          <p:cNvPr id="10" name="Title 1">
            <a:extLst>
              <a:ext uri="{FF2B5EF4-FFF2-40B4-BE49-F238E27FC236}">
                <a16:creationId xmlns:a16="http://schemas.microsoft.com/office/drawing/2014/main" id="{83860040-B41B-443C-8654-900E171D5049}"/>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Presentation Server</a:t>
            </a:r>
          </a:p>
        </p:txBody>
      </p:sp>
      <p:pic>
        <p:nvPicPr>
          <p:cNvPr id="11" name="Picture 10" descr="A picture containing sitting, bench, cat, front&#10;&#10;Description automatically generated">
            <a:extLst>
              <a:ext uri="{FF2B5EF4-FFF2-40B4-BE49-F238E27FC236}">
                <a16:creationId xmlns:a16="http://schemas.microsoft.com/office/drawing/2014/main" id="{E4913A5E-FF27-4B8B-8FE2-7F55E0B1112D}"/>
              </a:ext>
            </a:extLst>
          </p:cNvPr>
          <p:cNvPicPr>
            <a:picLocks noChangeAspect="1"/>
          </p:cNvPicPr>
          <p:nvPr/>
        </p:nvPicPr>
        <p:blipFill>
          <a:blip r:embed="rId6"/>
          <a:stretch>
            <a:fillRect/>
          </a:stretch>
        </p:blipFill>
        <p:spPr>
          <a:xfrm>
            <a:off x="7769524" y="5108158"/>
            <a:ext cx="3440212" cy="1046397"/>
          </a:xfrm>
          <a:prstGeom prst="rect">
            <a:avLst/>
          </a:prstGeom>
        </p:spPr>
      </p:pic>
    </p:spTree>
    <p:extLst>
      <p:ext uri="{BB962C8B-B14F-4D97-AF65-F5344CB8AC3E}">
        <p14:creationId xmlns:p14="http://schemas.microsoft.com/office/powerpoint/2010/main" val="2960114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29789-33F8-4154-8CBB-5705C101CAA7}"/>
              </a:ext>
            </a:extLst>
          </p:cNvPr>
          <p:cNvSpPr>
            <a:spLocks noGrp="1"/>
          </p:cNvSpPr>
          <p:nvPr>
            <p:ph type="sldNum" sz="quarter" idx="12"/>
          </p:nvPr>
        </p:nvSpPr>
        <p:spPr/>
        <p:txBody>
          <a:bodyPr/>
          <a:lstStyle/>
          <a:p>
            <a:fld id="{67E52358-FED6-D246-9C6E-AEC4ABAAD0D9}" type="slidenum">
              <a:rPr lang="en-US" smtClean="0"/>
              <a:pPr/>
              <a:t>4</a:t>
            </a:fld>
            <a:endParaRPr lang="en-US"/>
          </a:p>
        </p:txBody>
      </p:sp>
      <p:sp>
        <p:nvSpPr>
          <p:cNvPr id="3" name="Content Placeholder 2">
            <a:extLst>
              <a:ext uri="{FF2B5EF4-FFF2-40B4-BE49-F238E27FC236}">
                <a16:creationId xmlns:a16="http://schemas.microsoft.com/office/drawing/2014/main" id="{94719C5C-5127-4734-B0BD-117005652E16}"/>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lnSpc>
                <a:spcPct val="100000"/>
              </a:lnSpc>
              <a:spcBef>
                <a:spcPts val="1200"/>
              </a:spcBef>
            </a:pPr>
            <a:r>
              <a:rPr lang="en-US" sz="3200" b="1" dirty="0">
                <a:latin typeface="Calibri" panose="020F0502020204030204" pitchFamily="34" charset="0"/>
                <a:cs typeface="Calibri" panose="020F0502020204030204" pitchFamily="34" charset="0"/>
              </a:rPr>
              <a:t>New</a:t>
            </a:r>
            <a:r>
              <a:rPr lang="en-US" sz="3200" b="1" dirty="0">
                <a:latin typeface="Calibri Light" panose="020F0302020204030204" pitchFamily="34" charset="0"/>
                <a:cs typeface="Calibri Light" panose="020F0302020204030204" pitchFamily="34" charset="0"/>
              </a:rPr>
              <a:t> </a:t>
            </a:r>
            <a:r>
              <a:rPr lang="en-US" sz="3200" dirty="0">
                <a:latin typeface="Calibri Light" panose="020F0302020204030204" pitchFamily="34" charset="0"/>
                <a:cs typeface="Calibri Light" panose="020F0302020204030204" pitchFamily="34" charset="0"/>
              </a:rPr>
              <a:t>“Black” Control Panel</a:t>
            </a:r>
          </a:p>
        </p:txBody>
      </p:sp>
      <p:pic>
        <p:nvPicPr>
          <p:cNvPr id="5" name="Picture 4" descr="A picture containing drawing, food&#10;&#10;Description automatically generated">
            <a:extLst>
              <a:ext uri="{FF2B5EF4-FFF2-40B4-BE49-F238E27FC236}">
                <a16:creationId xmlns:a16="http://schemas.microsoft.com/office/drawing/2014/main" id="{E66646FA-2A93-4CD7-A98C-B77C6716DBE4}"/>
              </a:ext>
            </a:extLst>
          </p:cNvPr>
          <p:cNvPicPr>
            <a:picLocks noChangeAspect="1"/>
          </p:cNvPicPr>
          <p:nvPr/>
        </p:nvPicPr>
        <p:blipFill>
          <a:blip r:embed="rId3"/>
          <a:stretch>
            <a:fillRect/>
          </a:stretch>
        </p:blipFill>
        <p:spPr>
          <a:xfrm>
            <a:off x="1603545" y="552883"/>
            <a:ext cx="3002352" cy="601804"/>
          </a:xfrm>
          <a:prstGeom prst="rect">
            <a:avLst/>
          </a:prstGeom>
        </p:spPr>
      </p:pic>
      <p:pic>
        <p:nvPicPr>
          <p:cNvPr id="6" name="Picture 5">
            <a:extLst>
              <a:ext uri="{FF2B5EF4-FFF2-40B4-BE49-F238E27FC236}">
                <a16:creationId xmlns:a16="http://schemas.microsoft.com/office/drawing/2014/main" id="{D5C97337-9DD4-45CE-A830-FB6E991CC8D8}"/>
              </a:ext>
            </a:extLst>
          </p:cNvPr>
          <p:cNvPicPr>
            <a:picLocks noChangeAspect="1"/>
          </p:cNvPicPr>
          <p:nvPr/>
        </p:nvPicPr>
        <p:blipFill>
          <a:blip r:embed="rId4"/>
          <a:srcRect/>
          <a:stretch/>
        </p:blipFill>
        <p:spPr>
          <a:xfrm>
            <a:off x="6917634" y="2544477"/>
            <a:ext cx="4556190" cy="3081905"/>
          </a:xfrm>
          <a:prstGeom prst="rect">
            <a:avLst/>
          </a:prstGeom>
        </p:spPr>
      </p:pic>
      <p:pic>
        <p:nvPicPr>
          <p:cNvPr id="7" name="Picture 6">
            <a:extLst>
              <a:ext uri="{FF2B5EF4-FFF2-40B4-BE49-F238E27FC236}">
                <a16:creationId xmlns:a16="http://schemas.microsoft.com/office/drawing/2014/main" id="{FC23FA9A-C9D9-40D4-B9DB-A6F98225F0B3}"/>
              </a:ext>
            </a:extLst>
          </p:cNvPr>
          <p:cNvPicPr>
            <a:picLocks noChangeAspect="1"/>
          </p:cNvPicPr>
          <p:nvPr/>
        </p:nvPicPr>
        <p:blipFill>
          <a:blip r:embed="rId5"/>
          <a:srcRect/>
          <a:stretch/>
        </p:blipFill>
        <p:spPr>
          <a:xfrm>
            <a:off x="60142" y="82083"/>
            <a:ext cx="1543403" cy="1543403"/>
          </a:xfrm>
          <a:prstGeom prst="rect">
            <a:avLst/>
          </a:prstGeom>
        </p:spPr>
      </p:pic>
      <p:sp>
        <p:nvSpPr>
          <p:cNvPr id="8" name="Title 1">
            <a:extLst>
              <a:ext uri="{FF2B5EF4-FFF2-40B4-BE49-F238E27FC236}">
                <a16:creationId xmlns:a16="http://schemas.microsoft.com/office/drawing/2014/main" id="{41C69897-9126-4742-81D8-33DB16541127}"/>
              </a:ext>
            </a:extLst>
          </p:cNvPr>
          <p:cNvSpPr txBox="1">
            <a:spLocks/>
          </p:cNvSpPr>
          <p:nvPr/>
        </p:nvSpPr>
        <p:spPr>
          <a:xfrm>
            <a:off x="4876991" y="526587"/>
            <a:ext cx="731500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Event Protection Delay</a:t>
            </a:r>
          </a:p>
        </p:txBody>
      </p:sp>
    </p:spTree>
    <p:extLst>
      <p:ext uri="{BB962C8B-B14F-4D97-AF65-F5344CB8AC3E}">
        <p14:creationId xmlns:p14="http://schemas.microsoft.com/office/powerpoint/2010/main" val="2636483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29789-33F8-4154-8CBB-5705C101CAA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E52358-FED6-D246-9C6E-AEC4ABAAD0D9}" type="slidenum">
              <a:rPr kumimoji="0" lang="en-US" sz="1200" b="0" i="0" u="none" strike="noStrike" kern="1200" cap="none" spc="0" normalizeH="0" baseline="0" noProof="0" smtClean="0">
                <a:ln>
                  <a:noFill/>
                </a:ln>
                <a:solidFill>
                  <a:srgbClr val="000000">
                    <a:tint val="75000"/>
                  </a:srgbClr>
                </a:solidFill>
                <a:effectLst/>
                <a:uLnTx/>
                <a:uFillTx/>
                <a:latin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Open Sans Light" panose="020B0306030504020204" pitchFamily="34" charset="0"/>
            </a:endParaRPr>
          </a:p>
        </p:txBody>
      </p:sp>
      <p:sp>
        <p:nvSpPr>
          <p:cNvPr id="5" name="Title 2">
            <a:extLst>
              <a:ext uri="{FF2B5EF4-FFF2-40B4-BE49-F238E27FC236}">
                <a16:creationId xmlns:a16="http://schemas.microsoft.com/office/drawing/2014/main" id="{014AF24A-274E-43E0-A18D-663FAB2F96D9}"/>
              </a:ext>
            </a:extLst>
          </p:cNvPr>
          <p:cNvSpPr txBox="1">
            <a:spLocks/>
          </p:cNvSpPr>
          <p:nvPr/>
        </p:nvSpPr>
        <p:spPr>
          <a:xfrm>
            <a:off x="914400" y="4120707"/>
            <a:ext cx="10363200" cy="145494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FFC000"/>
                </a:solidFill>
                <a:effectLst/>
                <a:uLnTx/>
                <a:uFillTx/>
                <a:latin typeface="Calibri Light" panose="020F0302020204030204" pitchFamily="34" charset="0"/>
                <a:ea typeface="+mj-ea"/>
                <a:cs typeface="Calibri Light" panose="020F0302020204030204" pitchFamily="34" charset="0"/>
              </a:rPr>
              <a:t>Metus INGEST</a:t>
            </a:r>
          </a:p>
        </p:txBody>
      </p:sp>
      <p:pic>
        <p:nvPicPr>
          <p:cNvPr id="7" name="Picture 6">
            <a:extLst>
              <a:ext uri="{FF2B5EF4-FFF2-40B4-BE49-F238E27FC236}">
                <a16:creationId xmlns:a16="http://schemas.microsoft.com/office/drawing/2014/main" id="{D2088657-4617-4088-B4BE-085D373C4193}"/>
              </a:ext>
            </a:extLst>
          </p:cNvPr>
          <p:cNvPicPr>
            <a:picLocks noChangeAspect="1"/>
          </p:cNvPicPr>
          <p:nvPr/>
        </p:nvPicPr>
        <p:blipFill>
          <a:blip r:embed="rId3"/>
          <a:srcRect/>
          <a:stretch/>
        </p:blipFill>
        <p:spPr>
          <a:xfrm>
            <a:off x="5250290" y="2439925"/>
            <a:ext cx="1691419" cy="1390902"/>
          </a:xfrm>
          <a:prstGeom prst="rect">
            <a:avLst/>
          </a:prstGeom>
        </p:spPr>
      </p:pic>
    </p:spTree>
    <p:extLst>
      <p:ext uri="{BB962C8B-B14F-4D97-AF65-F5344CB8AC3E}">
        <p14:creationId xmlns:p14="http://schemas.microsoft.com/office/powerpoint/2010/main" val="95201364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29789-33F8-4154-8CBB-5705C101CAA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E52358-FED6-D246-9C6E-AEC4ABAAD0D9}" type="slidenum">
              <a:rPr kumimoji="0" lang="en-US" sz="1200" b="0" i="0" u="none" strike="noStrike" kern="1200" cap="none" spc="0" normalizeH="0" baseline="0" noProof="0" smtClean="0">
                <a:ln>
                  <a:noFill/>
                </a:ln>
                <a:solidFill>
                  <a:srgbClr val="000000">
                    <a:tint val="75000"/>
                  </a:srgbClr>
                </a:solidFill>
                <a:effectLst/>
                <a:uLnTx/>
                <a:uFillTx/>
                <a:latin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tint val="75000"/>
                </a:srgbClr>
              </a:solidFill>
              <a:effectLst/>
              <a:uLnTx/>
              <a:uFillTx/>
              <a:latin typeface="Open Sans Light" panose="020B0306030504020204" pitchFamily="34" charset="0"/>
            </a:endParaRPr>
          </a:p>
        </p:txBody>
      </p:sp>
      <p:sp>
        <p:nvSpPr>
          <p:cNvPr id="3" name="Content Placeholder 2">
            <a:extLst>
              <a:ext uri="{FF2B5EF4-FFF2-40B4-BE49-F238E27FC236}">
                <a16:creationId xmlns:a16="http://schemas.microsoft.com/office/drawing/2014/main" id="{E71D79A9-A657-4229-8DED-AFBC014998DE}"/>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marR="0" lvl="0" indent="-302676"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This is a Placeholder</a:t>
            </a:r>
          </a:p>
          <a:p>
            <a:pPr marL="302676" marR="0" lvl="0" indent="-302676"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This is a Placeholder</a:t>
            </a:r>
          </a:p>
          <a:p>
            <a:pPr marL="302676" marR="0" lvl="0" indent="-30267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This is a Placeholder</a:t>
            </a:r>
          </a:p>
        </p:txBody>
      </p:sp>
      <p:pic>
        <p:nvPicPr>
          <p:cNvPr id="8" name="Picture 7">
            <a:extLst>
              <a:ext uri="{FF2B5EF4-FFF2-40B4-BE49-F238E27FC236}">
                <a16:creationId xmlns:a16="http://schemas.microsoft.com/office/drawing/2014/main" id="{F5300E17-BF17-4B88-BBBB-C38444A4FC65}"/>
              </a:ext>
            </a:extLst>
          </p:cNvPr>
          <p:cNvPicPr>
            <a:picLocks noChangeAspect="1"/>
          </p:cNvPicPr>
          <p:nvPr/>
        </p:nvPicPr>
        <p:blipFill>
          <a:blip r:embed="rId3"/>
          <a:srcRect/>
          <a:stretch/>
        </p:blipFill>
        <p:spPr>
          <a:xfrm>
            <a:off x="6555484" y="4850696"/>
            <a:ext cx="5564957" cy="865176"/>
          </a:xfrm>
          <a:prstGeom prst="rect">
            <a:avLst/>
          </a:prstGeom>
        </p:spPr>
      </p:pic>
      <p:grpSp>
        <p:nvGrpSpPr>
          <p:cNvPr id="6" name="Group 5">
            <a:extLst>
              <a:ext uri="{FF2B5EF4-FFF2-40B4-BE49-F238E27FC236}">
                <a16:creationId xmlns:a16="http://schemas.microsoft.com/office/drawing/2014/main" id="{F448B531-5A6B-488A-94A0-AF67213F7CBA}"/>
              </a:ext>
            </a:extLst>
          </p:cNvPr>
          <p:cNvGrpSpPr/>
          <p:nvPr/>
        </p:nvGrpSpPr>
        <p:grpSpPr>
          <a:xfrm>
            <a:off x="375230" y="348768"/>
            <a:ext cx="10358464" cy="1076278"/>
            <a:chOff x="1833535" y="348768"/>
            <a:chExt cx="10358464" cy="1076278"/>
          </a:xfrm>
        </p:grpSpPr>
        <p:pic>
          <p:nvPicPr>
            <p:cNvPr id="9" name="Picture 8">
              <a:extLst>
                <a:ext uri="{FF2B5EF4-FFF2-40B4-BE49-F238E27FC236}">
                  <a16:creationId xmlns:a16="http://schemas.microsoft.com/office/drawing/2014/main" id="{F28A04BB-8D90-429A-A164-246EA3C4BC33}"/>
                </a:ext>
              </a:extLst>
            </p:cNvPr>
            <p:cNvPicPr>
              <a:picLocks noChangeAspect="1"/>
            </p:cNvPicPr>
            <p:nvPr/>
          </p:nvPicPr>
          <p:blipFill>
            <a:blip r:embed="rId4"/>
            <a:srcRect/>
            <a:stretch/>
          </p:blipFill>
          <p:spPr>
            <a:xfrm>
              <a:off x="1833535" y="348768"/>
              <a:ext cx="1308817" cy="1076278"/>
            </a:xfrm>
            <a:prstGeom prst="rect">
              <a:avLst/>
            </a:prstGeom>
          </p:spPr>
        </p:pic>
        <p:sp>
          <p:nvSpPr>
            <p:cNvPr id="10" name="Title 1">
              <a:extLst>
                <a:ext uri="{FF2B5EF4-FFF2-40B4-BE49-F238E27FC236}">
                  <a16:creationId xmlns:a16="http://schemas.microsoft.com/office/drawing/2014/main" id="{7A8A0981-35DD-4D3A-AD97-44C450A6903C}"/>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dirty="0">
                  <a:ln>
                    <a:noFill/>
                  </a:ln>
                  <a:solidFill>
                    <a:srgbClr val="DA281C">
                      <a:lumMod val="40000"/>
                      <a:lumOff val="60000"/>
                    </a:srgbClr>
                  </a:solidFill>
                  <a:effectLst/>
                  <a:uLnTx/>
                  <a:uFillTx/>
                  <a:latin typeface="Calibri Light" panose="020F0302020204030204" pitchFamily="34" charset="0"/>
                  <a:ea typeface="+mj-ea"/>
                  <a:cs typeface="Calibri Light" panose="020F0302020204030204" pitchFamily="34" charset="0"/>
                </a:rPr>
                <a:t>Metus INGEST</a:t>
              </a:r>
            </a:p>
          </p:txBody>
        </p:sp>
      </p:grpSp>
      <p:pic>
        <p:nvPicPr>
          <p:cNvPr id="12" name="Picture 11">
            <a:extLst>
              <a:ext uri="{FF2B5EF4-FFF2-40B4-BE49-F238E27FC236}">
                <a16:creationId xmlns:a16="http://schemas.microsoft.com/office/drawing/2014/main" id="{1980CDE4-6ECC-4112-9511-0BDC0936DD91}"/>
              </a:ext>
            </a:extLst>
          </p:cNvPr>
          <p:cNvPicPr>
            <a:picLocks noChangeAspect="1"/>
          </p:cNvPicPr>
          <p:nvPr/>
        </p:nvPicPr>
        <p:blipFill>
          <a:blip r:embed="rId5"/>
          <a:srcRect/>
          <a:stretch/>
        </p:blipFill>
        <p:spPr>
          <a:xfrm>
            <a:off x="6714117" y="1579110"/>
            <a:ext cx="5307751" cy="2897147"/>
          </a:xfrm>
          <a:prstGeom prst="rect">
            <a:avLst/>
          </a:prstGeom>
          <a:ln>
            <a:solidFill>
              <a:schemeClr val="bg1">
                <a:lumMod val="95000"/>
              </a:schemeClr>
            </a:solidFill>
          </a:ln>
          <a:effectLst>
            <a:glow rad="63500">
              <a:schemeClr val="accent6">
                <a:satMod val="175000"/>
                <a:alpha val="40000"/>
              </a:schemeClr>
            </a:glow>
          </a:effectLst>
        </p:spPr>
      </p:pic>
    </p:spTree>
    <p:extLst>
      <p:ext uri="{BB962C8B-B14F-4D97-AF65-F5344CB8AC3E}">
        <p14:creationId xmlns:p14="http://schemas.microsoft.com/office/powerpoint/2010/main" val="341123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29789-33F8-4154-8CBB-5705C101CAA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E52358-FED6-D246-9C6E-AEC4ABAAD0D9}" type="slidenum">
              <a:rPr kumimoji="0" lang="en-US" sz="1200" b="0" i="0" u="none" strike="noStrike" kern="1200" cap="none" spc="0" normalizeH="0" baseline="0" noProof="0" smtClean="0">
                <a:ln>
                  <a:noFill/>
                </a:ln>
                <a:solidFill>
                  <a:srgbClr val="000000">
                    <a:tint val="75000"/>
                  </a:srgbClr>
                </a:solidFill>
                <a:effectLst/>
                <a:uLnTx/>
                <a:uFillTx/>
                <a:latin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tint val="75000"/>
                </a:srgbClr>
              </a:solidFill>
              <a:effectLst/>
              <a:uLnTx/>
              <a:uFillTx/>
              <a:latin typeface="Open Sans Light" panose="020B0306030504020204" pitchFamily="34" charset="0"/>
            </a:endParaRPr>
          </a:p>
        </p:txBody>
      </p:sp>
      <p:grpSp>
        <p:nvGrpSpPr>
          <p:cNvPr id="6" name="Group 5">
            <a:extLst>
              <a:ext uri="{FF2B5EF4-FFF2-40B4-BE49-F238E27FC236}">
                <a16:creationId xmlns:a16="http://schemas.microsoft.com/office/drawing/2014/main" id="{F448B531-5A6B-488A-94A0-AF67213F7CBA}"/>
              </a:ext>
            </a:extLst>
          </p:cNvPr>
          <p:cNvGrpSpPr/>
          <p:nvPr/>
        </p:nvGrpSpPr>
        <p:grpSpPr>
          <a:xfrm>
            <a:off x="375230" y="348768"/>
            <a:ext cx="10358464" cy="1076278"/>
            <a:chOff x="1833535" y="348768"/>
            <a:chExt cx="10358464" cy="1076278"/>
          </a:xfrm>
        </p:grpSpPr>
        <p:pic>
          <p:nvPicPr>
            <p:cNvPr id="9" name="Picture 8">
              <a:extLst>
                <a:ext uri="{FF2B5EF4-FFF2-40B4-BE49-F238E27FC236}">
                  <a16:creationId xmlns:a16="http://schemas.microsoft.com/office/drawing/2014/main" id="{F28A04BB-8D90-429A-A164-246EA3C4BC33}"/>
                </a:ext>
              </a:extLst>
            </p:cNvPr>
            <p:cNvPicPr>
              <a:picLocks noChangeAspect="1"/>
            </p:cNvPicPr>
            <p:nvPr/>
          </p:nvPicPr>
          <p:blipFill>
            <a:blip r:embed="rId3"/>
            <a:srcRect/>
            <a:stretch/>
          </p:blipFill>
          <p:spPr>
            <a:xfrm>
              <a:off x="1833535" y="348768"/>
              <a:ext cx="1308817" cy="1076278"/>
            </a:xfrm>
            <a:prstGeom prst="rect">
              <a:avLst/>
            </a:prstGeom>
          </p:spPr>
        </p:pic>
        <p:sp>
          <p:nvSpPr>
            <p:cNvPr id="10" name="Title 1">
              <a:extLst>
                <a:ext uri="{FF2B5EF4-FFF2-40B4-BE49-F238E27FC236}">
                  <a16:creationId xmlns:a16="http://schemas.microsoft.com/office/drawing/2014/main" id="{7A8A0981-35DD-4D3A-AD97-44C450A6903C}"/>
                </a:ext>
              </a:extLst>
            </p:cNvPr>
            <p:cNvSpPr txBox="1">
              <a:spLocks/>
            </p:cNvSpPr>
            <p:nvPr/>
          </p:nvSpPr>
          <p:spPr>
            <a:xfrm>
              <a:off x="3291840" y="526587"/>
              <a:ext cx="890015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dirty="0">
                  <a:ln>
                    <a:noFill/>
                  </a:ln>
                  <a:solidFill>
                    <a:srgbClr val="DA281C">
                      <a:lumMod val="40000"/>
                      <a:lumOff val="60000"/>
                    </a:srgbClr>
                  </a:solidFill>
                  <a:effectLst/>
                  <a:uLnTx/>
                  <a:uFillTx/>
                  <a:latin typeface="Calibri Light" panose="020F0302020204030204" pitchFamily="34" charset="0"/>
                  <a:ea typeface="+mj-ea"/>
                  <a:cs typeface="Calibri Light" panose="020F0302020204030204" pitchFamily="34" charset="0"/>
                </a:rPr>
                <a:t>Metus INGEST</a:t>
              </a:r>
            </a:p>
          </p:txBody>
        </p:sp>
      </p:grpSp>
      <p:pic>
        <p:nvPicPr>
          <p:cNvPr id="11" name="Picture 10">
            <a:extLst>
              <a:ext uri="{FF2B5EF4-FFF2-40B4-BE49-F238E27FC236}">
                <a16:creationId xmlns:a16="http://schemas.microsoft.com/office/drawing/2014/main" id="{58C6CC74-2DA0-4185-A47A-90A8E3F3EBEF}"/>
              </a:ext>
            </a:extLst>
          </p:cNvPr>
          <p:cNvPicPr>
            <a:picLocks noChangeAspect="1"/>
          </p:cNvPicPr>
          <p:nvPr/>
        </p:nvPicPr>
        <p:blipFill>
          <a:blip r:embed="rId4"/>
          <a:srcRect/>
          <a:stretch/>
        </p:blipFill>
        <p:spPr>
          <a:xfrm>
            <a:off x="3931684" y="1579110"/>
            <a:ext cx="8090185" cy="4415892"/>
          </a:xfrm>
          <a:prstGeom prst="rect">
            <a:avLst/>
          </a:prstGeom>
          <a:ln>
            <a:solidFill>
              <a:schemeClr val="bg1">
                <a:lumMod val="95000"/>
              </a:schemeClr>
            </a:solidFill>
          </a:ln>
          <a:effectLst>
            <a:glow rad="63500">
              <a:schemeClr val="accent6">
                <a:satMod val="175000"/>
                <a:alpha val="40000"/>
              </a:schemeClr>
            </a:glow>
          </a:effectLst>
        </p:spPr>
      </p:pic>
      <p:sp>
        <p:nvSpPr>
          <p:cNvPr id="12" name="Content Placeholder 2">
            <a:extLst>
              <a:ext uri="{FF2B5EF4-FFF2-40B4-BE49-F238E27FC236}">
                <a16:creationId xmlns:a16="http://schemas.microsoft.com/office/drawing/2014/main" id="{8DD9AAB7-F456-4000-B49F-76C53F12D160}"/>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marR="0" lvl="0" indent="-302676"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User Interface</a:t>
            </a:r>
            <a:endParaRPr kumimoji="0" lang="en-US" sz="4267" b="0"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188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43</a:t>
            </a:fld>
            <a:endParaRPr lang="en-US"/>
          </a:p>
        </p:txBody>
      </p:sp>
      <p:graphicFrame>
        <p:nvGraphicFramePr>
          <p:cNvPr id="3" name="Table 4">
            <a:extLst>
              <a:ext uri="{FF2B5EF4-FFF2-40B4-BE49-F238E27FC236}">
                <a16:creationId xmlns:a16="http://schemas.microsoft.com/office/drawing/2014/main" id="{56D63F32-1C4A-4770-821E-D3115096A522}"/>
              </a:ext>
            </a:extLst>
          </p:cNvPr>
          <p:cNvGraphicFramePr>
            <a:graphicFrameLocks noGrp="1"/>
          </p:cNvGraphicFramePr>
          <p:nvPr>
            <p:extLst>
              <p:ext uri="{D42A27DB-BD31-4B8C-83A1-F6EECF244321}">
                <p14:modId xmlns:p14="http://schemas.microsoft.com/office/powerpoint/2010/main" val="1782116877"/>
              </p:ext>
            </p:extLst>
          </p:nvPr>
        </p:nvGraphicFramePr>
        <p:xfrm>
          <a:off x="0" y="5330166"/>
          <a:ext cx="12192000" cy="762000"/>
        </p:xfrm>
        <a:graphic>
          <a:graphicData uri="http://schemas.openxmlformats.org/drawingml/2006/table">
            <a:tbl>
              <a:tblPr firstRow="1" bandRow="1">
                <a:tableStyleId>{9DCAF9ED-07DC-4A11-8D7F-57B35C25682E}</a:tableStyleId>
              </a:tblPr>
              <a:tblGrid>
                <a:gridCol w="4908884">
                  <a:extLst>
                    <a:ext uri="{9D8B030D-6E8A-4147-A177-3AD203B41FA5}">
                      <a16:colId xmlns:a16="http://schemas.microsoft.com/office/drawing/2014/main" val="4215994072"/>
                    </a:ext>
                  </a:extLst>
                </a:gridCol>
                <a:gridCol w="7283116">
                  <a:extLst>
                    <a:ext uri="{9D8B030D-6E8A-4147-A177-3AD203B41FA5}">
                      <a16:colId xmlns:a16="http://schemas.microsoft.com/office/drawing/2014/main" val="328687228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1" dirty="0">
                          <a:solidFill>
                            <a:schemeClr val="tx1"/>
                          </a:solidFill>
                          <a:latin typeface="Calibri Light" panose="020F0302020204030204" pitchFamily="34" charset="0"/>
                          <a:cs typeface="Calibri Light" panose="020F0302020204030204" pitchFamily="34" charset="0"/>
                        </a:rPr>
                        <a:t>Happy Selling!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b="0" i="1" dirty="0">
                        <a:solidFill>
                          <a:schemeClr val="bg1"/>
                        </a:solidFill>
                        <a:latin typeface="Calibri Light" panose="020F0302020204030204" pitchFamily="34" charset="0"/>
                        <a:cs typeface="Calibri Light" panose="020F0302020204030204" pitchFamily="34"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4169439363"/>
                  </a:ext>
                </a:extLst>
              </a:tr>
            </a:tbl>
          </a:graphicData>
        </a:graphic>
      </p:graphicFrame>
    </p:spTree>
    <p:extLst>
      <p:ext uri="{BB962C8B-B14F-4D97-AF65-F5344CB8AC3E}">
        <p14:creationId xmlns:p14="http://schemas.microsoft.com/office/powerpoint/2010/main" val="39556341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29789-33F8-4154-8CBB-5705C101CAA7}"/>
              </a:ext>
            </a:extLst>
          </p:cNvPr>
          <p:cNvSpPr>
            <a:spLocks noGrp="1"/>
          </p:cNvSpPr>
          <p:nvPr>
            <p:ph type="sldNum" sz="quarter" idx="12"/>
          </p:nvPr>
        </p:nvSpPr>
        <p:spPr/>
        <p:txBody>
          <a:bodyPr/>
          <a:lstStyle/>
          <a:p>
            <a:fld id="{67E52358-FED6-D246-9C6E-AEC4ABAAD0D9}" type="slidenum">
              <a:rPr lang="en-US" smtClean="0"/>
              <a:pPr/>
              <a:t>5</a:t>
            </a:fld>
            <a:endParaRPr lang="en-US"/>
          </a:p>
        </p:txBody>
      </p:sp>
      <p:sp>
        <p:nvSpPr>
          <p:cNvPr id="3" name="Content Placeholder 2">
            <a:extLst>
              <a:ext uri="{FF2B5EF4-FFF2-40B4-BE49-F238E27FC236}">
                <a16:creationId xmlns:a16="http://schemas.microsoft.com/office/drawing/2014/main" id="{696CD3C8-8AA9-4C76-A934-97551F85769F}"/>
              </a:ext>
            </a:extLst>
          </p:cNvPr>
          <p:cNvSpPr txBox="1">
            <a:spLocks/>
          </p:cNvSpPr>
          <p:nvPr/>
        </p:nvSpPr>
        <p:spPr>
          <a:xfrm>
            <a:off x="609600" y="1630838"/>
            <a:ext cx="11582400" cy="4320784"/>
          </a:xfrm>
          <a:prstGeom prst="rect">
            <a:avLst/>
          </a:prstGeom>
          <a:noFill/>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lnSpc>
                <a:spcPct val="100000"/>
              </a:lnSpc>
              <a:spcBef>
                <a:spcPts val="1200"/>
              </a:spcBef>
              <a:spcAft>
                <a:spcPts val="1800"/>
              </a:spcAft>
            </a:pPr>
            <a:r>
              <a:rPr lang="en-US" sz="3200" b="1" dirty="0">
                <a:latin typeface="Calibri" panose="020F0502020204030204" pitchFamily="34" charset="0"/>
                <a:cs typeface="Calibri" panose="020F0502020204030204" pitchFamily="34" charset="0"/>
              </a:rPr>
              <a:t>New</a:t>
            </a:r>
            <a:r>
              <a:rPr lang="en-US" sz="3200" dirty="0">
                <a:latin typeface="Calibri Light" panose="020F0302020204030204" pitchFamily="34" charset="0"/>
                <a:cs typeface="Calibri Light" panose="020F0302020204030204" pitchFamily="34" charset="0"/>
              </a:rPr>
              <a:t> Video Standards with WCG &amp; HDR</a:t>
            </a:r>
          </a:p>
          <a:p>
            <a:pPr marL="684213" lvl="1" indent="0">
              <a:buNone/>
              <a:tabLst>
                <a:tab pos="4627563" algn="l"/>
              </a:tabLst>
            </a:pPr>
            <a:r>
              <a:rPr lang="en-US" b="1" dirty="0">
                <a:latin typeface="Calibri" panose="020F0502020204030204" pitchFamily="34" charset="0"/>
                <a:cs typeface="Calibri" panose="020F0502020204030204" pitchFamily="34" charset="0"/>
              </a:rPr>
              <a:t>3G</a:t>
            </a:r>
            <a:r>
              <a:rPr lang="en-US" dirty="0">
                <a:latin typeface="Calibri Light" panose="020F0302020204030204" pitchFamily="34" charset="0"/>
                <a:cs typeface="Calibri Light" panose="020F0302020204030204" pitchFamily="34" charset="0"/>
              </a:rPr>
              <a:t> 1080p HD Video I/O	</a:t>
            </a:r>
            <a:r>
              <a:rPr lang="en-US" dirty="0">
                <a:solidFill>
                  <a:schemeClr val="bg1">
                    <a:lumMod val="65000"/>
                  </a:schemeClr>
                </a:solidFill>
                <a:latin typeface="Calibri Light" panose="020F0302020204030204" pitchFamily="34" charset="0"/>
                <a:cs typeface="Calibri Light" panose="020F0302020204030204" pitchFamily="34" charset="0"/>
              </a:rPr>
              <a:t>Standard [</a:t>
            </a:r>
            <a:r>
              <a:rPr lang="en-US" dirty="0">
                <a:solidFill>
                  <a:schemeClr val="bg1">
                    <a:lumMod val="65000"/>
                  </a:schemeClr>
                </a:solidFill>
                <a:highlight>
                  <a:srgbClr val="CCFFCC"/>
                </a:highlight>
                <a:latin typeface="Calibri Light" panose="020F0302020204030204" pitchFamily="34" charset="0"/>
                <a:cs typeface="Calibri Light" panose="020F0302020204030204" pitchFamily="34" charset="0"/>
              </a:rPr>
              <a:t> </a:t>
            </a:r>
            <a:r>
              <a:rPr lang="en-US" i="1" dirty="0">
                <a:solidFill>
                  <a:schemeClr val="bg1">
                    <a:lumMod val="65000"/>
                  </a:schemeClr>
                </a:solidFill>
                <a:highlight>
                  <a:srgbClr val="CCFFCC"/>
                </a:highlight>
                <a:latin typeface="Calibri Light" panose="020F0302020204030204" pitchFamily="34" charset="0"/>
                <a:cs typeface="Calibri Light" panose="020F0302020204030204" pitchFamily="34" charset="0"/>
              </a:rPr>
              <a:t>Q2 2020 </a:t>
            </a:r>
            <a:r>
              <a:rPr lang="en-US" dirty="0">
                <a:solidFill>
                  <a:schemeClr val="bg1">
                    <a:lumMod val="65000"/>
                  </a:schemeClr>
                </a:solidFill>
                <a:latin typeface="Calibri Light" panose="020F0302020204030204" pitchFamily="34" charset="0"/>
                <a:cs typeface="Calibri Light" panose="020F0302020204030204" pitchFamily="34" charset="0"/>
              </a:rPr>
              <a:t>]</a:t>
            </a:r>
          </a:p>
          <a:p>
            <a:pPr marL="914400" lvl="2" indent="0">
              <a:lnSpc>
                <a:spcPct val="100000"/>
              </a:lnSpc>
              <a:spcAft>
                <a:spcPts val="1200"/>
              </a:spcAft>
              <a:buNone/>
              <a:tabLst>
                <a:tab pos="4627563" algn="l"/>
              </a:tabLst>
            </a:pPr>
            <a:r>
              <a:rPr lang="en-US" dirty="0">
                <a:latin typeface="Calibri Light" panose="020F0302020204030204" pitchFamily="34" charset="0"/>
                <a:cs typeface="Calibri Light" panose="020F0302020204030204" pitchFamily="34" charset="0"/>
              </a:rPr>
              <a:t>| 23.98 | 24 | 25 | 29.97 | 30 | 50 | 59.94 | 60 |</a:t>
            </a:r>
          </a:p>
          <a:p>
            <a:pPr marL="684213" lvl="1" indent="0">
              <a:buNone/>
              <a:tabLst>
                <a:tab pos="4627563" algn="l"/>
              </a:tabLst>
            </a:pPr>
            <a:r>
              <a:rPr lang="en-US" b="1" dirty="0">
                <a:latin typeface="Calibri" panose="020F0502020204030204" pitchFamily="34" charset="0"/>
                <a:cs typeface="Calibri" panose="020F0502020204030204" pitchFamily="34" charset="0"/>
              </a:rPr>
              <a:t>12G</a:t>
            </a:r>
            <a:r>
              <a:rPr lang="en-US" dirty="0">
                <a:latin typeface="Calibri Light" panose="020F0302020204030204" pitchFamily="34" charset="0"/>
                <a:cs typeface="Calibri Light" panose="020F0302020204030204" pitchFamily="34" charset="0"/>
              </a:rPr>
              <a:t> 2160p UHD-4K Video I/O	</a:t>
            </a:r>
            <a:r>
              <a:rPr lang="en-US" dirty="0">
                <a:solidFill>
                  <a:schemeClr val="accent1">
                    <a:lumMod val="40000"/>
                    <a:lumOff val="60000"/>
                  </a:schemeClr>
                </a:solidFill>
                <a:latin typeface="Calibri Light" panose="020F0302020204030204" pitchFamily="34" charset="0"/>
                <a:cs typeface="Calibri Light" panose="020F0302020204030204" pitchFamily="34" charset="0"/>
              </a:rPr>
              <a:t>Optional</a:t>
            </a:r>
            <a:r>
              <a:rPr lang="en-US" dirty="0">
                <a:solidFill>
                  <a:schemeClr val="bg1">
                    <a:lumMod val="65000"/>
                  </a:schemeClr>
                </a:solidFill>
                <a:latin typeface="Calibri Light" panose="020F0302020204030204" pitchFamily="34" charset="0"/>
                <a:cs typeface="Calibri Light" panose="020F0302020204030204" pitchFamily="34" charset="0"/>
              </a:rPr>
              <a:t> [</a:t>
            </a:r>
            <a:r>
              <a:rPr lang="en-US" dirty="0">
                <a:solidFill>
                  <a:schemeClr val="bg1">
                    <a:lumMod val="65000"/>
                  </a:schemeClr>
                </a:solidFill>
                <a:highlight>
                  <a:srgbClr val="CCFFCC"/>
                </a:highlight>
                <a:latin typeface="Calibri Light" panose="020F0302020204030204" pitchFamily="34" charset="0"/>
                <a:cs typeface="Calibri Light" panose="020F0302020204030204" pitchFamily="34" charset="0"/>
              </a:rPr>
              <a:t> </a:t>
            </a:r>
            <a:r>
              <a:rPr lang="en-US" i="1" dirty="0">
                <a:solidFill>
                  <a:schemeClr val="bg1">
                    <a:lumMod val="65000"/>
                  </a:schemeClr>
                </a:solidFill>
                <a:highlight>
                  <a:srgbClr val="CCFFCC"/>
                </a:highlight>
                <a:latin typeface="Calibri Light" panose="020F0302020204030204" pitchFamily="34" charset="0"/>
                <a:cs typeface="Calibri Light" panose="020F0302020204030204" pitchFamily="34" charset="0"/>
              </a:rPr>
              <a:t>Q4 2020 </a:t>
            </a:r>
            <a:r>
              <a:rPr lang="en-US" dirty="0">
                <a:solidFill>
                  <a:schemeClr val="bg1">
                    <a:lumMod val="65000"/>
                  </a:schemeClr>
                </a:solidFill>
                <a:latin typeface="Calibri Light" panose="020F0302020204030204" pitchFamily="34" charset="0"/>
                <a:cs typeface="Calibri Light" panose="020F0302020204030204" pitchFamily="34" charset="0"/>
              </a:rPr>
              <a:t>]</a:t>
            </a:r>
          </a:p>
          <a:p>
            <a:pPr marL="914400" lvl="2" indent="0">
              <a:lnSpc>
                <a:spcPct val="100000"/>
              </a:lnSpc>
              <a:spcAft>
                <a:spcPts val="1200"/>
              </a:spcAft>
              <a:buNone/>
              <a:tabLst>
                <a:tab pos="4627563" algn="l"/>
              </a:tabLst>
            </a:pPr>
            <a:r>
              <a:rPr lang="en-US" dirty="0">
                <a:latin typeface="Calibri Light" panose="020F0302020204030204" pitchFamily="34" charset="0"/>
                <a:cs typeface="Calibri Light" panose="020F0302020204030204" pitchFamily="34" charset="0"/>
              </a:rPr>
              <a:t>| 50 | 59.94 | 60 |</a:t>
            </a:r>
          </a:p>
          <a:p>
            <a:pPr marL="684213" lvl="1" indent="0">
              <a:buNone/>
              <a:tabLst>
                <a:tab pos="4627563" algn="l"/>
              </a:tabLst>
            </a:pPr>
            <a:r>
              <a:rPr lang="en-US" b="1" dirty="0">
                <a:latin typeface="Calibri" panose="020F0502020204030204" pitchFamily="34" charset="0"/>
                <a:cs typeface="Calibri" panose="020F0502020204030204" pitchFamily="34" charset="0"/>
              </a:rPr>
              <a:t>100G</a:t>
            </a:r>
            <a:r>
              <a:rPr lang="en-US" dirty="0">
                <a:latin typeface="Calibri Light" panose="020F0302020204030204" pitchFamily="34" charset="0"/>
                <a:cs typeface="Calibri Light" panose="020F0302020204030204" pitchFamily="34" charset="0"/>
              </a:rPr>
              <a:t> SMPTE 2110 IP Video I/O	</a:t>
            </a:r>
            <a:r>
              <a:rPr lang="en-US" dirty="0">
                <a:solidFill>
                  <a:schemeClr val="accent1">
                    <a:lumMod val="40000"/>
                    <a:lumOff val="60000"/>
                  </a:schemeClr>
                </a:solidFill>
                <a:latin typeface="Calibri Light" panose="020F0302020204030204" pitchFamily="34" charset="0"/>
                <a:cs typeface="Calibri Light" panose="020F0302020204030204" pitchFamily="34" charset="0"/>
              </a:rPr>
              <a:t>Optional</a:t>
            </a:r>
            <a:r>
              <a:rPr lang="en-US" dirty="0">
                <a:solidFill>
                  <a:schemeClr val="bg1">
                    <a:lumMod val="65000"/>
                  </a:schemeClr>
                </a:solidFill>
                <a:latin typeface="Calibri Light" panose="020F0302020204030204" pitchFamily="34" charset="0"/>
                <a:cs typeface="Calibri Light" panose="020F0302020204030204" pitchFamily="34" charset="0"/>
              </a:rPr>
              <a:t> [</a:t>
            </a:r>
            <a:r>
              <a:rPr lang="en-US" dirty="0">
                <a:solidFill>
                  <a:schemeClr val="bg1">
                    <a:lumMod val="65000"/>
                  </a:schemeClr>
                </a:solidFill>
                <a:highlight>
                  <a:srgbClr val="CCFFCC"/>
                </a:highlight>
                <a:latin typeface="Calibri Light" panose="020F0302020204030204" pitchFamily="34" charset="0"/>
                <a:cs typeface="Calibri Light" panose="020F0302020204030204" pitchFamily="34" charset="0"/>
              </a:rPr>
              <a:t> </a:t>
            </a:r>
            <a:r>
              <a:rPr lang="en-US" i="1" dirty="0">
                <a:solidFill>
                  <a:schemeClr val="bg1">
                    <a:lumMod val="65000"/>
                  </a:schemeClr>
                </a:solidFill>
                <a:highlight>
                  <a:srgbClr val="CCFFCC"/>
                </a:highlight>
                <a:latin typeface="Calibri Light" panose="020F0302020204030204" pitchFamily="34" charset="0"/>
                <a:cs typeface="Calibri Light" panose="020F0302020204030204" pitchFamily="34" charset="0"/>
              </a:rPr>
              <a:t>Q4 2020 </a:t>
            </a:r>
            <a:r>
              <a:rPr lang="en-US" dirty="0">
                <a:solidFill>
                  <a:schemeClr val="bg1">
                    <a:lumMod val="65000"/>
                  </a:schemeClr>
                </a:solidFill>
                <a:latin typeface="Calibri Light" panose="020F0302020204030204" pitchFamily="34" charset="0"/>
                <a:cs typeface="Calibri Light" panose="020F0302020204030204" pitchFamily="34" charset="0"/>
              </a:rPr>
              <a:t>]</a:t>
            </a:r>
          </a:p>
          <a:p>
            <a:pPr marL="914400" lvl="1" indent="0">
              <a:buNone/>
              <a:tabLst>
                <a:tab pos="4627563" algn="l"/>
              </a:tabLst>
            </a:pPr>
            <a:r>
              <a:rPr lang="en-US" dirty="0">
                <a:solidFill>
                  <a:schemeClr val="bg1">
                    <a:lumMod val="65000"/>
                  </a:schemeClr>
                </a:solidFill>
                <a:latin typeface="Calibri Light" panose="020F0302020204030204" pitchFamily="34" charset="0"/>
                <a:cs typeface="Calibri Light" panose="020F0302020204030204" pitchFamily="34" charset="0"/>
              </a:rPr>
              <a:t>Dual QSFP 100G Cages included</a:t>
            </a:r>
          </a:p>
          <a:p>
            <a:pPr marL="914400" lvl="1" indent="0">
              <a:buNone/>
              <a:tabLst>
                <a:tab pos="4627563" algn="l"/>
              </a:tabLst>
            </a:pPr>
            <a:r>
              <a:rPr lang="en-US" dirty="0">
                <a:solidFill>
                  <a:schemeClr val="bg1">
                    <a:lumMod val="65000"/>
                  </a:schemeClr>
                </a:solidFill>
                <a:latin typeface="Calibri Light" panose="020F0302020204030204" pitchFamily="34" charset="0"/>
                <a:cs typeface="Calibri Light" panose="020F0302020204030204" pitchFamily="34" charset="0"/>
              </a:rPr>
              <a:t>QSFP-28 Transceivers </a:t>
            </a:r>
            <a:r>
              <a:rPr lang="en-US" dirty="0">
                <a:solidFill>
                  <a:schemeClr val="accent1">
                    <a:lumMod val="40000"/>
                    <a:lumOff val="60000"/>
                  </a:schemeClr>
                </a:solidFill>
                <a:latin typeface="Calibri Light" panose="020F0302020204030204" pitchFamily="34" charset="0"/>
                <a:cs typeface="Calibri Light" panose="020F0302020204030204" pitchFamily="34" charset="0"/>
              </a:rPr>
              <a:t>NOT</a:t>
            </a:r>
            <a:r>
              <a:rPr lang="en-US" dirty="0">
                <a:solidFill>
                  <a:schemeClr val="bg1">
                    <a:lumMod val="65000"/>
                  </a:schemeClr>
                </a:solidFill>
                <a:latin typeface="Calibri Light" panose="020F0302020204030204" pitchFamily="34" charset="0"/>
                <a:cs typeface="Calibri Light" panose="020F0302020204030204" pitchFamily="34" charset="0"/>
              </a:rPr>
              <a:t> included</a:t>
            </a:r>
          </a:p>
        </p:txBody>
      </p:sp>
      <p:pic>
        <p:nvPicPr>
          <p:cNvPr id="5" name="Picture 4" descr="A picture containing drawing, food&#10;&#10;Description automatically generated">
            <a:extLst>
              <a:ext uri="{FF2B5EF4-FFF2-40B4-BE49-F238E27FC236}">
                <a16:creationId xmlns:a16="http://schemas.microsoft.com/office/drawing/2014/main" id="{7B69E3AC-FE30-459E-8424-3949A8C968DB}"/>
              </a:ext>
            </a:extLst>
          </p:cNvPr>
          <p:cNvPicPr>
            <a:picLocks noChangeAspect="1"/>
          </p:cNvPicPr>
          <p:nvPr/>
        </p:nvPicPr>
        <p:blipFill>
          <a:blip r:embed="rId3"/>
          <a:stretch>
            <a:fillRect/>
          </a:stretch>
        </p:blipFill>
        <p:spPr>
          <a:xfrm>
            <a:off x="1603545" y="552883"/>
            <a:ext cx="3002352" cy="601804"/>
          </a:xfrm>
          <a:prstGeom prst="rect">
            <a:avLst/>
          </a:prstGeom>
        </p:spPr>
      </p:pic>
      <p:pic>
        <p:nvPicPr>
          <p:cNvPr id="7" name="Picture 6">
            <a:extLst>
              <a:ext uri="{FF2B5EF4-FFF2-40B4-BE49-F238E27FC236}">
                <a16:creationId xmlns:a16="http://schemas.microsoft.com/office/drawing/2014/main" id="{EEF3A266-7EB7-4E92-9753-F46D1B8BBA4A}"/>
              </a:ext>
            </a:extLst>
          </p:cNvPr>
          <p:cNvPicPr>
            <a:picLocks noChangeAspect="1"/>
          </p:cNvPicPr>
          <p:nvPr/>
        </p:nvPicPr>
        <p:blipFill>
          <a:blip r:embed="rId4"/>
          <a:srcRect/>
          <a:stretch/>
        </p:blipFill>
        <p:spPr>
          <a:xfrm>
            <a:off x="60142" y="82083"/>
            <a:ext cx="1543403" cy="1543403"/>
          </a:xfrm>
          <a:prstGeom prst="rect">
            <a:avLst/>
          </a:prstGeom>
        </p:spPr>
      </p:pic>
      <p:pic>
        <p:nvPicPr>
          <p:cNvPr id="8" name="Picture 7" descr="A picture containing computer, snow&#10;&#10;Description automatically generated">
            <a:extLst>
              <a:ext uri="{FF2B5EF4-FFF2-40B4-BE49-F238E27FC236}">
                <a16:creationId xmlns:a16="http://schemas.microsoft.com/office/drawing/2014/main" id="{5B05D6DE-0416-4184-B1DE-C5BFB6A5B544}"/>
              </a:ext>
            </a:extLst>
          </p:cNvPr>
          <p:cNvPicPr>
            <a:picLocks noChangeAspect="1"/>
          </p:cNvPicPr>
          <p:nvPr/>
        </p:nvPicPr>
        <p:blipFill rotWithShape="1">
          <a:blip r:embed="rId5"/>
          <a:srcRect t="16649" r="22245" b="30355"/>
          <a:stretch/>
        </p:blipFill>
        <p:spPr>
          <a:xfrm>
            <a:off x="6555484" y="4216497"/>
            <a:ext cx="5564957" cy="2133574"/>
          </a:xfrm>
          <a:prstGeom prst="rect">
            <a:avLst/>
          </a:prstGeom>
        </p:spPr>
      </p:pic>
      <p:sp>
        <p:nvSpPr>
          <p:cNvPr id="10" name="Title 1">
            <a:extLst>
              <a:ext uri="{FF2B5EF4-FFF2-40B4-BE49-F238E27FC236}">
                <a16:creationId xmlns:a16="http://schemas.microsoft.com/office/drawing/2014/main" id="{2B923745-287C-4267-A6F2-77FD7D4C8445}"/>
              </a:ext>
            </a:extLst>
          </p:cNvPr>
          <p:cNvSpPr txBox="1">
            <a:spLocks/>
          </p:cNvSpPr>
          <p:nvPr/>
        </p:nvSpPr>
        <p:spPr>
          <a:xfrm>
            <a:off x="4876991" y="526587"/>
            <a:ext cx="731500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Event Protection Delay</a:t>
            </a:r>
          </a:p>
        </p:txBody>
      </p:sp>
    </p:spTree>
    <p:extLst>
      <p:ext uri="{BB962C8B-B14F-4D97-AF65-F5344CB8AC3E}">
        <p14:creationId xmlns:p14="http://schemas.microsoft.com/office/powerpoint/2010/main" val="212648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anim calcmode="lin" valueType="num">
                                      <p:cBhvr>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anim calcmode="lin" valueType="num">
                                      <p:cBhvr>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anim calcmode="lin" valueType="num">
                                      <p:cBhvr>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6</a:t>
            </a:fld>
            <a:endParaRPr lang="en-US"/>
          </a:p>
        </p:txBody>
      </p:sp>
      <p:pic>
        <p:nvPicPr>
          <p:cNvPr id="4" name="Picture 3" descr="A picture containing drawing, food&#10;&#10;Description automatically generated">
            <a:extLst>
              <a:ext uri="{FF2B5EF4-FFF2-40B4-BE49-F238E27FC236}">
                <a16:creationId xmlns:a16="http://schemas.microsoft.com/office/drawing/2014/main" id="{FBB8E8F0-1FF1-41BB-98F4-D4D643BFBA99}"/>
              </a:ext>
            </a:extLst>
          </p:cNvPr>
          <p:cNvPicPr>
            <a:picLocks noChangeAspect="1"/>
          </p:cNvPicPr>
          <p:nvPr/>
        </p:nvPicPr>
        <p:blipFill>
          <a:blip r:embed="rId3"/>
          <a:stretch>
            <a:fillRect/>
          </a:stretch>
        </p:blipFill>
        <p:spPr>
          <a:xfrm>
            <a:off x="1603545" y="552883"/>
            <a:ext cx="3002352" cy="601804"/>
          </a:xfrm>
          <a:prstGeom prst="rect">
            <a:avLst/>
          </a:prstGeom>
        </p:spPr>
      </p:pic>
      <p:pic>
        <p:nvPicPr>
          <p:cNvPr id="8" name="Picture 7">
            <a:extLst>
              <a:ext uri="{FF2B5EF4-FFF2-40B4-BE49-F238E27FC236}">
                <a16:creationId xmlns:a16="http://schemas.microsoft.com/office/drawing/2014/main" id="{4863615C-2351-4F86-AD1A-47392FEF6981}"/>
              </a:ext>
            </a:extLst>
          </p:cNvPr>
          <p:cNvPicPr>
            <a:picLocks noChangeAspect="1"/>
          </p:cNvPicPr>
          <p:nvPr/>
        </p:nvPicPr>
        <p:blipFill>
          <a:blip r:embed="rId4"/>
          <a:srcRect/>
          <a:stretch/>
        </p:blipFill>
        <p:spPr>
          <a:xfrm>
            <a:off x="60142" y="82083"/>
            <a:ext cx="1543403" cy="1543403"/>
          </a:xfrm>
          <a:prstGeom prst="rect">
            <a:avLst/>
          </a:prstGeom>
        </p:spPr>
      </p:pic>
      <p:pic>
        <p:nvPicPr>
          <p:cNvPr id="9" name="Picture 8" descr="A picture containing computer, snow&#10;&#10;Description automatically generated">
            <a:extLst>
              <a:ext uri="{FF2B5EF4-FFF2-40B4-BE49-F238E27FC236}">
                <a16:creationId xmlns:a16="http://schemas.microsoft.com/office/drawing/2014/main" id="{4D38BDAF-9D75-49B7-B4DB-D1A0D4C0B958}"/>
              </a:ext>
            </a:extLst>
          </p:cNvPr>
          <p:cNvPicPr>
            <a:picLocks noChangeAspect="1"/>
          </p:cNvPicPr>
          <p:nvPr/>
        </p:nvPicPr>
        <p:blipFill rotWithShape="1">
          <a:blip r:embed="rId5"/>
          <a:srcRect t="16649" r="22245" b="30355"/>
          <a:stretch/>
        </p:blipFill>
        <p:spPr>
          <a:xfrm>
            <a:off x="6555484" y="4216497"/>
            <a:ext cx="5564957" cy="2133574"/>
          </a:xfrm>
          <a:prstGeom prst="rect">
            <a:avLst/>
          </a:prstGeom>
        </p:spPr>
      </p:pic>
      <p:graphicFrame>
        <p:nvGraphicFramePr>
          <p:cNvPr id="11" name="Table 11">
            <a:extLst>
              <a:ext uri="{FF2B5EF4-FFF2-40B4-BE49-F238E27FC236}">
                <a16:creationId xmlns:a16="http://schemas.microsoft.com/office/drawing/2014/main" id="{DB77FE45-FD8B-4602-85D9-B894B4A1B1A0}"/>
              </a:ext>
            </a:extLst>
          </p:cNvPr>
          <p:cNvGraphicFramePr>
            <a:graphicFrameLocks noGrp="1"/>
          </p:cNvGraphicFramePr>
          <p:nvPr>
            <p:extLst>
              <p:ext uri="{D42A27DB-BD31-4B8C-83A1-F6EECF244321}">
                <p14:modId xmlns:p14="http://schemas.microsoft.com/office/powerpoint/2010/main" val="725455448"/>
              </p:ext>
            </p:extLst>
          </p:nvPr>
        </p:nvGraphicFramePr>
        <p:xfrm>
          <a:off x="634314" y="1700540"/>
          <a:ext cx="11021880" cy="2590800"/>
        </p:xfrm>
        <a:graphic>
          <a:graphicData uri="http://schemas.openxmlformats.org/drawingml/2006/table">
            <a:tbl>
              <a:tblPr firstRow="1" bandRow="1">
                <a:tableStyleId>{9DCAF9ED-07DC-4A11-8D7F-57B35C25682E}</a:tableStyleId>
              </a:tblPr>
              <a:tblGrid>
                <a:gridCol w="4201297">
                  <a:extLst>
                    <a:ext uri="{9D8B030D-6E8A-4147-A177-3AD203B41FA5}">
                      <a16:colId xmlns:a16="http://schemas.microsoft.com/office/drawing/2014/main" val="249456607"/>
                    </a:ext>
                  </a:extLst>
                </a:gridCol>
                <a:gridCol w="2273528">
                  <a:extLst>
                    <a:ext uri="{9D8B030D-6E8A-4147-A177-3AD203B41FA5}">
                      <a16:colId xmlns:a16="http://schemas.microsoft.com/office/drawing/2014/main" val="912710897"/>
                    </a:ext>
                  </a:extLst>
                </a:gridCol>
                <a:gridCol w="2273527">
                  <a:extLst>
                    <a:ext uri="{9D8B030D-6E8A-4147-A177-3AD203B41FA5}">
                      <a16:colId xmlns:a16="http://schemas.microsoft.com/office/drawing/2014/main" val="354062046"/>
                    </a:ext>
                  </a:extLst>
                </a:gridCol>
                <a:gridCol w="2273528">
                  <a:extLst>
                    <a:ext uri="{9D8B030D-6E8A-4147-A177-3AD203B41FA5}">
                      <a16:colId xmlns:a16="http://schemas.microsoft.com/office/drawing/2014/main" val="2529949634"/>
                    </a:ext>
                  </a:extLst>
                </a:gridCol>
              </a:tblGrid>
              <a:tr h="370840">
                <a:tc rowSpan="2">
                  <a:txBody>
                    <a:bodyPr/>
                    <a:lstStyle/>
                    <a:p>
                      <a:pPr marL="0" indent="0" algn="ctr">
                        <a:buNone/>
                        <a:tabLst>
                          <a:tab pos="6516688" algn="dec"/>
                        </a:tabLst>
                      </a:pPr>
                      <a:r>
                        <a:rPr lang="en-US" sz="3200" b="0" dirty="0">
                          <a:solidFill>
                            <a:schemeClr val="accent1">
                              <a:lumMod val="75000"/>
                            </a:schemeClr>
                          </a:solidFill>
                          <a:latin typeface="Calibri Light" panose="020F0302020204030204" pitchFamily="34" charset="0"/>
                          <a:cs typeface="Calibri Light" panose="020F0302020204030204" pitchFamily="34" charset="0"/>
                        </a:rPr>
                        <a:t>Models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2800" b="1" dirty="0">
                          <a:solidFill>
                            <a:schemeClr val="tx1"/>
                          </a:solidFill>
                          <a:latin typeface="Calibri" panose="020F0502020204030204" pitchFamily="34" charset="0"/>
                          <a:cs typeface="Calibri" panose="020F0502020204030204" pitchFamily="34" charset="0"/>
                        </a:rPr>
                        <a:t>Delay Time</a:t>
                      </a:r>
                      <a:r>
                        <a:rPr lang="en-US" sz="2800" b="1" dirty="0">
                          <a:solidFill>
                            <a:schemeClr val="tx1"/>
                          </a:solidFill>
                          <a:latin typeface="Calibri Light" panose="020F0302020204030204" pitchFamily="34" charset="0"/>
                          <a:cs typeface="Calibri Light" panose="020F0302020204030204" pitchFamily="34" charset="0"/>
                        </a:rPr>
                        <a:t> </a:t>
                      </a:r>
                      <a:r>
                        <a:rPr lang="en-US" sz="2800" b="0" dirty="0">
                          <a:solidFill>
                            <a:schemeClr val="tx1"/>
                          </a:solidFill>
                          <a:latin typeface="Calibri Light" panose="020F0302020204030204" pitchFamily="34" charset="0"/>
                          <a:cs typeface="Calibri Light" panose="020F0302020204030204" pitchFamily="34" charset="0"/>
                        </a:rPr>
                        <a:t>in Seconds @ 59.94</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2646992"/>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chemeClr val="accent1">
                              <a:lumMod val="75000"/>
                            </a:schemeClr>
                          </a:solidFill>
                          <a:latin typeface="Calibri Light" panose="020F0302020204030204" pitchFamily="34" charset="0"/>
                          <a:cs typeface="Calibri Light" panose="020F0302020204030204" pitchFamily="34" charset="0"/>
                        </a:rPr>
                        <a:t>720p | 1080i</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chemeClr val="accent1">
                              <a:lumMod val="75000"/>
                            </a:schemeClr>
                          </a:solidFill>
                          <a:latin typeface="Calibri Light" panose="020F0302020204030204" pitchFamily="34" charset="0"/>
                          <a:cs typeface="Calibri Light" panose="020F0302020204030204" pitchFamily="34" charset="0"/>
                        </a:rPr>
                        <a:t>1080p</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chemeClr val="accent1">
                              <a:lumMod val="75000"/>
                            </a:schemeClr>
                          </a:solidFill>
                          <a:latin typeface="Calibri Light" panose="020F0302020204030204" pitchFamily="34" charset="0"/>
                          <a:cs typeface="Calibri Light" panose="020F0302020204030204" pitchFamily="34" charset="0"/>
                        </a:rPr>
                        <a:t>2160p</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659513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AirCleaner-2 Model-A</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80s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40s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10s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4250011"/>
                  </a:ext>
                </a:extLst>
              </a:tr>
              <a:tr h="370840">
                <a:tc>
                  <a:txBody>
                    <a:bodyPr/>
                    <a:lstStyle/>
                    <a:p>
                      <a:pPr marL="0" indent="0" algn="ctr">
                        <a:buNone/>
                        <a:tabLst>
                          <a:tab pos="6516688" algn="dec"/>
                        </a:tabLst>
                      </a:pPr>
                      <a:r>
                        <a:rPr lang="en-US" sz="2800" b="0" dirty="0">
                          <a:solidFill>
                            <a:schemeClr val="tx1"/>
                          </a:solidFill>
                          <a:latin typeface="Calibri Light" panose="020F0302020204030204" pitchFamily="34" charset="0"/>
                          <a:cs typeface="Calibri Light" panose="020F0302020204030204" pitchFamily="34" charset="0"/>
                        </a:rPr>
                        <a:t>AirCleaner-2 Model-B</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160s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80s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20s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4861076"/>
                  </a:ext>
                </a:extLst>
              </a:tr>
              <a:tr h="370840">
                <a:tc>
                  <a:txBody>
                    <a:bodyPr/>
                    <a:lstStyle/>
                    <a:p>
                      <a:pPr marL="0" indent="0" algn="ctr">
                        <a:buNone/>
                        <a:tabLst>
                          <a:tab pos="6516688" algn="dec"/>
                        </a:tabLst>
                      </a:pPr>
                      <a:r>
                        <a:rPr lang="en-US" sz="2800" b="0" dirty="0">
                          <a:solidFill>
                            <a:schemeClr val="tx1"/>
                          </a:solidFill>
                          <a:latin typeface="Calibri Light" panose="020F0302020204030204" pitchFamily="34" charset="0"/>
                          <a:cs typeface="Calibri Light" panose="020F0302020204030204" pitchFamily="34" charset="0"/>
                        </a:rPr>
                        <a:t>AirCleaner-2 Model-C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360s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180s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800" b="0" dirty="0">
                          <a:solidFill>
                            <a:schemeClr val="tx1"/>
                          </a:solidFill>
                          <a:latin typeface="Calibri Light" panose="020F0302020204030204" pitchFamily="34" charset="0"/>
                          <a:cs typeface="Calibri Light" panose="020F0302020204030204" pitchFamily="34" charset="0"/>
                        </a:rPr>
                        <a:t>45s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52623453"/>
                  </a:ext>
                </a:extLst>
              </a:tr>
            </a:tbl>
          </a:graphicData>
        </a:graphic>
      </p:graphicFrame>
      <p:sp>
        <p:nvSpPr>
          <p:cNvPr id="12" name="Title 1">
            <a:extLst>
              <a:ext uri="{FF2B5EF4-FFF2-40B4-BE49-F238E27FC236}">
                <a16:creationId xmlns:a16="http://schemas.microsoft.com/office/drawing/2014/main" id="{93E3616D-49BB-4A6B-9BC7-C095CDE737E8}"/>
              </a:ext>
            </a:extLst>
          </p:cNvPr>
          <p:cNvSpPr txBox="1">
            <a:spLocks/>
          </p:cNvSpPr>
          <p:nvPr/>
        </p:nvSpPr>
        <p:spPr>
          <a:xfrm>
            <a:off x="4876991" y="526587"/>
            <a:ext cx="731500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Event Protection Delay</a:t>
            </a:r>
          </a:p>
        </p:txBody>
      </p:sp>
    </p:spTree>
    <p:extLst>
      <p:ext uri="{BB962C8B-B14F-4D97-AF65-F5344CB8AC3E}">
        <p14:creationId xmlns:p14="http://schemas.microsoft.com/office/powerpoint/2010/main" val="2111924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7</a:t>
            </a:fld>
            <a:endParaRPr lang="en-US"/>
          </a:p>
        </p:txBody>
      </p:sp>
      <p:pic>
        <p:nvPicPr>
          <p:cNvPr id="4" name="Picture 3" descr="A picture containing drawing, food&#10;&#10;Description automatically generated">
            <a:extLst>
              <a:ext uri="{FF2B5EF4-FFF2-40B4-BE49-F238E27FC236}">
                <a16:creationId xmlns:a16="http://schemas.microsoft.com/office/drawing/2014/main" id="{FBB8E8F0-1FF1-41BB-98F4-D4D643BFBA99}"/>
              </a:ext>
            </a:extLst>
          </p:cNvPr>
          <p:cNvPicPr>
            <a:picLocks noChangeAspect="1"/>
          </p:cNvPicPr>
          <p:nvPr/>
        </p:nvPicPr>
        <p:blipFill>
          <a:blip r:embed="rId3"/>
          <a:stretch>
            <a:fillRect/>
          </a:stretch>
        </p:blipFill>
        <p:spPr>
          <a:xfrm>
            <a:off x="1603545" y="552883"/>
            <a:ext cx="3002352" cy="601804"/>
          </a:xfrm>
          <a:prstGeom prst="rect">
            <a:avLst/>
          </a:prstGeom>
        </p:spPr>
      </p:pic>
      <p:pic>
        <p:nvPicPr>
          <p:cNvPr id="8" name="Picture 7">
            <a:extLst>
              <a:ext uri="{FF2B5EF4-FFF2-40B4-BE49-F238E27FC236}">
                <a16:creationId xmlns:a16="http://schemas.microsoft.com/office/drawing/2014/main" id="{4863615C-2351-4F86-AD1A-47392FEF6981}"/>
              </a:ext>
            </a:extLst>
          </p:cNvPr>
          <p:cNvPicPr>
            <a:picLocks noChangeAspect="1"/>
          </p:cNvPicPr>
          <p:nvPr/>
        </p:nvPicPr>
        <p:blipFill>
          <a:blip r:embed="rId4"/>
          <a:srcRect/>
          <a:stretch/>
        </p:blipFill>
        <p:spPr>
          <a:xfrm>
            <a:off x="60142" y="82083"/>
            <a:ext cx="1543403" cy="1543403"/>
          </a:xfrm>
          <a:prstGeom prst="rect">
            <a:avLst/>
          </a:prstGeom>
        </p:spPr>
      </p:pic>
      <p:pic>
        <p:nvPicPr>
          <p:cNvPr id="9" name="Picture 8" descr="A picture containing computer, snow&#10;&#10;Description automatically generated">
            <a:extLst>
              <a:ext uri="{FF2B5EF4-FFF2-40B4-BE49-F238E27FC236}">
                <a16:creationId xmlns:a16="http://schemas.microsoft.com/office/drawing/2014/main" id="{4D38BDAF-9D75-49B7-B4DB-D1A0D4C0B958}"/>
              </a:ext>
            </a:extLst>
          </p:cNvPr>
          <p:cNvPicPr>
            <a:picLocks noChangeAspect="1"/>
          </p:cNvPicPr>
          <p:nvPr/>
        </p:nvPicPr>
        <p:blipFill rotWithShape="1">
          <a:blip r:embed="rId5"/>
          <a:srcRect t="16649" r="22245" b="30355"/>
          <a:stretch/>
        </p:blipFill>
        <p:spPr>
          <a:xfrm>
            <a:off x="6555484" y="4216497"/>
            <a:ext cx="5564957" cy="2133574"/>
          </a:xfrm>
          <a:prstGeom prst="rect">
            <a:avLst/>
          </a:prstGeom>
        </p:spPr>
      </p:pic>
      <p:graphicFrame>
        <p:nvGraphicFramePr>
          <p:cNvPr id="11" name="Table 11">
            <a:extLst>
              <a:ext uri="{FF2B5EF4-FFF2-40B4-BE49-F238E27FC236}">
                <a16:creationId xmlns:a16="http://schemas.microsoft.com/office/drawing/2014/main" id="{DB77FE45-FD8B-4602-85D9-B894B4A1B1A0}"/>
              </a:ext>
            </a:extLst>
          </p:cNvPr>
          <p:cNvGraphicFramePr>
            <a:graphicFrameLocks noGrp="1"/>
          </p:cNvGraphicFramePr>
          <p:nvPr>
            <p:extLst>
              <p:ext uri="{D42A27DB-BD31-4B8C-83A1-F6EECF244321}">
                <p14:modId xmlns:p14="http://schemas.microsoft.com/office/powerpoint/2010/main" val="2231831140"/>
              </p:ext>
            </p:extLst>
          </p:nvPr>
        </p:nvGraphicFramePr>
        <p:xfrm>
          <a:off x="634314" y="1700540"/>
          <a:ext cx="6474825" cy="2590800"/>
        </p:xfrm>
        <a:graphic>
          <a:graphicData uri="http://schemas.openxmlformats.org/drawingml/2006/table">
            <a:tbl>
              <a:tblPr firstRow="1" bandRow="1">
                <a:tableStyleId>{9DCAF9ED-07DC-4A11-8D7F-57B35C25682E}</a:tableStyleId>
              </a:tblPr>
              <a:tblGrid>
                <a:gridCol w="4201297">
                  <a:extLst>
                    <a:ext uri="{9D8B030D-6E8A-4147-A177-3AD203B41FA5}">
                      <a16:colId xmlns:a16="http://schemas.microsoft.com/office/drawing/2014/main" val="249456607"/>
                    </a:ext>
                  </a:extLst>
                </a:gridCol>
                <a:gridCol w="2273528">
                  <a:extLst>
                    <a:ext uri="{9D8B030D-6E8A-4147-A177-3AD203B41FA5}">
                      <a16:colId xmlns:a16="http://schemas.microsoft.com/office/drawing/2014/main" val="912710897"/>
                    </a:ext>
                  </a:extLst>
                </a:gridCol>
              </a:tblGrid>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3200" b="0" dirty="0">
                          <a:solidFill>
                            <a:schemeClr val="accent1">
                              <a:lumMod val="75000"/>
                            </a:schemeClr>
                          </a:solidFill>
                          <a:latin typeface="Calibri Light" panose="020F0302020204030204" pitchFamily="34" charset="0"/>
                          <a:cs typeface="Calibri Light" panose="020F0302020204030204" pitchFamily="34" charset="0"/>
                        </a:rPr>
                        <a:t>Base Models List Prices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659513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endParaRPr lang="en-US" sz="32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977948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AirCleaner-2 Model-A</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$15,900.USD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4250011"/>
                  </a:ext>
                </a:extLst>
              </a:tr>
              <a:tr h="370840">
                <a:tc>
                  <a:txBody>
                    <a:bodyPr/>
                    <a:lstStyle/>
                    <a:p>
                      <a:pPr marL="0" indent="0" algn="ctr">
                        <a:buNone/>
                        <a:tabLst>
                          <a:tab pos="6516688" algn="dec"/>
                        </a:tabLst>
                      </a:pPr>
                      <a:r>
                        <a:rPr lang="en-US" sz="2800" b="0" dirty="0">
                          <a:solidFill>
                            <a:schemeClr val="tx1"/>
                          </a:solidFill>
                          <a:latin typeface="Calibri Light" panose="020F0302020204030204" pitchFamily="34" charset="0"/>
                          <a:cs typeface="Calibri Light" panose="020F0302020204030204" pitchFamily="34" charset="0"/>
                        </a:rPr>
                        <a:t>AirCleaner-2 Model-B</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$17,900.USD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4861076"/>
                  </a:ext>
                </a:extLst>
              </a:tr>
              <a:tr h="370840">
                <a:tc>
                  <a:txBody>
                    <a:bodyPr/>
                    <a:lstStyle/>
                    <a:p>
                      <a:pPr marL="0" indent="0" algn="ctr">
                        <a:buNone/>
                        <a:tabLst>
                          <a:tab pos="6516688" algn="dec"/>
                        </a:tabLst>
                      </a:pPr>
                      <a:r>
                        <a:rPr lang="en-US" sz="2800" b="0" dirty="0">
                          <a:solidFill>
                            <a:schemeClr val="tx1"/>
                          </a:solidFill>
                          <a:latin typeface="Calibri Light" panose="020F0302020204030204" pitchFamily="34" charset="0"/>
                          <a:cs typeface="Calibri Light" panose="020F0302020204030204" pitchFamily="34" charset="0"/>
                        </a:rPr>
                        <a:t>AirCleaner-2 Model-C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$22,900.USD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52623453"/>
                  </a:ext>
                </a:extLst>
              </a:tr>
            </a:tbl>
          </a:graphicData>
        </a:graphic>
      </p:graphicFrame>
      <p:sp>
        <p:nvSpPr>
          <p:cNvPr id="12" name="Title 1">
            <a:extLst>
              <a:ext uri="{FF2B5EF4-FFF2-40B4-BE49-F238E27FC236}">
                <a16:creationId xmlns:a16="http://schemas.microsoft.com/office/drawing/2014/main" id="{2F8294C1-C724-488C-81B2-AA063A6E789E}"/>
              </a:ext>
            </a:extLst>
          </p:cNvPr>
          <p:cNvSpPr txBox="1">
            <a:spLocks/>
          </p:cNvSpPr>
          <p:nvPr/>
        </p:nvSpPr>
        <p:spPr>
          <a:xfrm>
            <a:off x="4876991" y="526587"/>
            <a:ext cx="731500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Event Protection Delay</a:t>
            </a:r>
          </a:p>
        </p:txBody>
      </p:sp>
    </p:spTree>
    <p:extLst>
      <p:ext uri="{BB962C8B-B14F-4D97-AF65-F5344CB8AC3E}">
        <p14:creationId xmlns:p14="http://schemas.microsoft.com/office/powerpoint/2010/main" val="408731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8</a:t>
            </a:fld>
            <a:endParaRPr lang="en-US"/>
          </a:p>
        </p:txBody>
      </p:sp>
      <p:pic>
        <p:nvPicPr>
          <p:cNvPr id="4" name="Picture 3" descr="A picture containing drawing, food&#10;&#10;Description automatically generated">
            <a:extLst>
              <a:ext uri="{FF2B5EF4-FFF2-40B4-BE49-F238E27FC236}">
                <a16:creationId xmlns:a16="http://schemas.microsoft.com/office/drawing/2014/main" id="{FBB8E8F0-1FF1-41BB-98F4-D4D643BFBA99}"/>
              </a:ext>
            </a:extLst>
          </p:cNvPr>
          <p:cNvPicPr>
            <a:picLocks noChangeAspect="1"/>
          </p:cNvPicPr>
          <p:nvPr/>
        </p:nvPicPr>
        <p:blipFill>
          <a:blip r:embed="rId3"/>
          <a:stretch>
            <a:fillRect/>
          </a:stretch>
        </p:blipFill>
        <p:spPr>
          <a:xfrm>
            <a:off x="1603545" y="552883"/>
            <a:ext cx="3002352" cy="601804"/>
          </a:xfrm>
          <a:prstGeom prst="rect">
            <a:avLst/>
          </a:prstGeom>
        </p:spPr>
      </p:pic>
      <p:pic>
        <p:nvPicPr>
          <p:cNvPr id="8" name="Picture 7">
            <a:extLst>
              <a:ext uri="{FF2B5EF4-FFF2-40B4-BE49-F238E27FC236}">
                <a16:creationId xmlns:a16="http://schemas.microsoft.com/office/drawing/2014/main" id="{4863615C-2351-4F86-AD1A-47392FEF6981}"/>
              </a:ext>
            </a:extLst>
          </p:cNvPr>
          <p:cNvPicPr>
            <a:picLocks noChangeAspect="1"/>
          </p:cNvPicPr>
          <p:nvPr/>
        </p:nvPicPr>
        <p:blipFill>
          <a:blip r:embed="rId4"/>
          <a:srcRect/>
          <a:stretch/>
        </p:blipFill>
        <p:spPr>
          <a:xfrm>
            <a:off x="60142" y="82083"/>
            <a:ext cx="1543403" cy="1543403"/>
          </a:xfrm>
          <a:prstGeom prst="rect">
            <a:avLst/>
          </a:prstGeom>
        </p:spPr>
      </p:pic>
      <p:pic>
        <p:nvPicPr>
          <p:cNvPr id="9" name="Picture 8" descr="A picture containing computer, snow&#10;&#10;Description automatically generated">
            <a:extLst>
              <a:ext uri="{FF2B5EF4-FFF2-40B4-BE49-F238E27FC236}">
                <a16:creationId xmlns:a16="http://schemas.microsoft.com/office/drawing/2014/main" id="{4D38BDAF-9D75-49B7-B4DB-D1A0D4C0B958}"/>
              </a:ext>
            </a:extLst>
          </p:cNvPr>
          <p:cNvPicPr>
            <a:picLocks noChangeAspect="1"/>
          </p:cNvPicPr>
          <p:nvPr/>
        </p:nvPicPr>
        <p:blipFill rotWithShape="1">
          <a:blip r:embed="rId5"/>
          <a:srcRect t="16649" r="22245" b="30355"/>
          <a:stretch/>
        </p:blipFill>
        <p:spPr>
          <a:xfrm>
            <a:off x="6555484" y="4216497"/>
            <a:ext cx="5564957" cy="2133574"/>
          </a:xfrm>
          <a:prstGeom prst="rect">
            <a:avLst/>
          </a:prstGeom>
        </p:spPr>
      </p:pic>
      <p:graphicFrame>
        <p:nvGraphicFramePr>
          <p:cNvPr id="11" name="Table 11">
            <a:extLst>
              <a:ext uri="{FF2B5EF4-FFF2-40B4-BE49-F238E27FC236}">
                <a16:creationId xmlns:a16="http://schemas.microsoft.com/office/drawing/2014/main" id="{DB77FE45-FD8B-4602-85D9-B894B4A1B1A0}"/>
              </a:ext>
            </a:extLst>
          </p:cNvPr>
          <p:cNvGraphicFramePr>
            <a:graphicFrameLocks noGrp="1"/>
          </p:cNvGraphicFramePr>
          <p:nvPr>
            <p:extLst>
              <p:ext uri="{D42A27DB-BD31-4B8C-83A1-F6EECF244321}">
                <p14:modId xmlns:p14="http://schemas.microsoft.com/office/powerpoint/2010/main" val="620846185"/>
              </p:ext>
            </p:extLst>
          </p:nvPr>
        </p:nvGraphicFramePr>
        <p:xfrm>
          <a:off x="634314" y="1700540"/>
          <a:ext cx="11021880" cy="2590800"/>
        </p:xfrm>
        <a:graphic>
          <a:graphicData uri="http://schemas.openxmlformats.org/drawingml/2006/table">
            <a:tbl>
              <a:tblPr firstRow="1" bandRow="1">
                <a:tableStyleId>{9DCAF9ED-07DC-4A11-8D7F-57B35C25682E}</a:tableStyleId>
              </a:tblPr>
              <a:tblGrid>
                <a:gridCol w="4201297">
                  <a:extLst>
                    <a:ext uri="{9D8B030D-6E8A-4147-A177-3AD203B41FA5}">
                      <a16:colId xmlns:a16="http://schemas.microsoft.com/office/drawing/2014/main" val="249456607"/>
                    </a:ext>
                  </a:extLst>
                </a:gridCol>
                <a:gridCol w="2273528">
                  <a:extLst>
                    <a:ext uri="{9D8B030D-6E8A-4147-A177-3AD203B41FA5}">
                      <a16:colId xmlns:a16="http://schemas.microsoft.com/office/drawing/2014/main" val="912710897"/>
                    </a:ext>
                  </a:extLst>
                </a:gridCol>
                <a:gridCol w="2273527">
                  <a:extLst>
                    <a:ext uri="{9D8B030D-6E8A-4147-A177-3AD203B41FA5}">
                      <a16:colId xmlns:a16="http://schemas.microsoft.com/office/drawing/2014/main" val="354062046"/>
                    </a:ext>
                  </a:extLst>
                </a:gridCol>
                <a:gridCol w="2273528">
                  <a:extLst>
                    <a:ext uri="{9D8B030D-6E8A-4147-A177-3AD203B41FA5}">
                      <a16:colId xmlns:a16="http://schemas.microsoft.com/office/drawing/2014/main" val="2529949634"/>
                    </a:ext>
                  </a:extLst>
                </a:gridCol>
              </a:tblGrid>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r>
                        <a:rPr lang="en-US" sz="3200" b="0" dirty="0">
                          <a:solidFill>
                            <a:schemeClr val="accent1">
                              <a:lumMod val="75000"/>
                            </a:schemeClr>
                          </a:solidFill>
                          <a:latin typeface="Calibri Light" panose="020F0302020204030204" pitchFamily="34" charset="0"/>
                          <a:cs typeface="Calibri Light" panose="020F0302020204030204" pitchFamily="34" charset="0"/>
                        </a:rPr>
                        <a:t>Options List Prices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659513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6516688" algn="dec"/>
                        </a:tabLst>
                        <a:defRPr/>
                      </a:pPr>
                      <a:endParaRPr lang="en-US" sz="32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b="0" dirty="0">
                        <a:solidFill>
                          <a:schemeClr val="accent1">
                            <a:lumMod val="75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9779482"/>
                  </a:ext>
                </a:extLst>
              </a:tr>
              <a:tr h="370840">
                <a:tc>
                  <a:txBody>
                    <a:bodyPr/>
                    <a:lstStyle/>
                    <a:p>
                      <a:pPr marL="115888" marR="0" lvl="0" indent="0" algn="l" defTabSz="914400" rtl="0" eaLnBrk="1" fontAlgn="auto" latinLnBrk="0" hangingPunct="1">
                        <a:lnSpc>
                          <a:spcPct val="100000"/>
                        </a:lnSpc>
                        <a:spcBef>
                          <a:spcPts val="0"/>
                        </a:spcBef>
                        <a:spcAft>
                          <a:spcPts val="0"/>
                        </a:spcAft>
                        <a:buClrTx/>
                        <a:buSzTx/>
                        <a:buFontTx/>
                        <a:buNone/>
                        <a:tabLst>
                          <a:tab pos="6516688" algn="dec"/>
                        </a:tabLst>
                        <a:defRPr/>
                      </a:pPr>
                      <a:r>
                        <a:rPr lang="en-US" sz="2800" b="0" dirty="0">
                          <a:solidFill>
                            <a:schemeClr val="tx1"/>
                          </a:solidFill>
                          <a:latin typeface="Calibri Light" panose="020F0302020204030204" pitchFamily="34" charset="0"/>
                          <a:cs typeface="Calibri Light" panose="020F0302020204030204" pitchFamily="34" charset="0"/>
                        </a:rPr>
                        <a:t>UHD-4K Video Standards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$2,900.USD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l"/>
                      <a:r>
                        <a:rPr lang="en-US" sz="2000" b="0" i="1" dirty="0">
                          <a:solidFill>
                            <a:schemeClr val="accent1">
                              <a:lumMod val="40000"/>
                              <a:lumOff val="60000"/>
                            </a:schemeClr>
                          </a:solidFill>
                          <a:latin typeface="Calibri Light" panose="020F0302020204030204" pitchFamily="34" charset="0"/>
                          <a:cs typeface="Calibri Light" panose="020F0302020204030204" pitchFamily="34" charset="0"/>
                        </a:rPr>
                        <a:t>Software License for after-sale upgrade</a:t>
                      </a:r>
                      <a:endParaRPr lang="en-US" sz="2000" b="0" dirty="0">
                        <a:solidFill>
                          <a:schemeClr val="accent1">
                            <a:lumMod val="40000"/>
                            <a:lumOff val="60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4250011"/>
                  </a:ext>
                </a:extLst>
              </a:tr>
              <a:tr h="370840">
                <a:tc>
                  <a:txBody>
                    <a:bodyPr/>
                    <a:lstStyle/>
                    <a:p>
                      <a:pPr marL="115888" indent="0" algn="l">
                        <a:buNone/>
                        <a:tabLst>
                          <a:tab pos="6516688" algn="dec"/>
                        </a:tabLst>
                      </a:pPr>
                      <a:r>
                        <a:rPr lang="en-US" sz="2800" b="0" dirty="0">
                          <a:solidFill>
                            <a:schemeClr val="tx1"/>
                          </a:solidFill>
                          <a:latin typeface="Calibri Light" panose="020F0302020204030204" pitchFamily="34" charset="0"/>
                          <a:cs typeface="Calibri Light" panose="020F0302020204030204" pitchFamily="34" charset="0"/>
                        </a:rPr>
                        <a:t>SMPTE-2110 IP Video I/O</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$2,900.USD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lang="en-US" sz="2000" b="0" i="1" dirty="0">
                          <a:solidFill>
                            <a:schemeClr val="accent1">
                              <a:lumMod val="40000"/>
                              <a:lumOff val="60000"/>
                            </a:schemeClr>
                          </a:solidFill>
                          <a:latin typeface="Calibri Light" panose="020F0302020204030204" pitchFamily="34" charset="0"/>
                          <a:cs typeface="Calibri Light" panose="020F0302020204030204" pitchFamily="34" charset="0"/>
                        </a:rPr>
                        <a:t>Software License for after-sale upgrade</a:t>
                      </a:r>
                      <a:endParaRPr lang="en-US" sz="2000" b="0" dirty="0">
                        <a:solidFill>
                          <a:schemeClr val="accent1">
                            <a:lumMod val="40000"/>
                            <a:lumOff val="60000"/>
                          </a:schemeClr>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4861076"/>
                  </a:ext>
                </a:extLst>
              </a:tr>
              <a:tr h="370840">
                <a:tc>
                  <a:txBody>
                    <a:bodyPr/>
                    <a:lstStyle/>
                    <a:p>
                      <a:pPr marL="115888" indent="0" algn="l">
                        <a:buNone/>
                        <a:tabLst>
                          <a:tab pos="6516688" algn="dec"/>
                        </a:tabLst>
                      </a:pPr>
                      <a:r>
                        <a:rPr lang="en-US" sz="2800" b="0" dirty="0">
                          <a:solidFill>
                            <a:schemeClr val="tx1"/>
                          </a:solidFill>
                          <a:latin typeface="Calibri Light" panose="020F0302020204030204" pitchFamily="34" charset="0"/>
                          <a:cs typeface="Calibri Light" panose="020F0302020204030204" pitchFamily="34" charset="0"/>
                        </a:rPr>
                        <a:t>AirCleaner Control Panel</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tabLst>
                          <a:tab pos="1260475" algn="dec"/>
                        </a:tabLst>
                      </a:pPr>
                      <a:r>
                        <a:rPr lang="en-US" sz="2800" b="0" dirty="0">
                          <a:solidFill>
                            <a:schemeClr val="tx1"/>
                          </a:solidFill>
                          <a:latin typeface="Calibri Light" panose="020F0302020204030204" pitchFamily="34" charset="0"/>
                          <a:cs typeface="Calibri Light" panose="020F0302020204030204" pitchFamily="34" charset="0"/>
                        </a:rPr>
                        <a:t>	$900.USD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accent1">
                              <a:lumMod val="40000"/>
                              <a:lumOff val="60000"/>
                            </a:schemeClr>
                          </a:solidFill>
                          <a:latin typeface="Calibri Light" panose="020F0302020204030204" pitchFamily="34" charset="0"/>
                          <a:cs typeface="Calibri Light" panose="020F0302020204030204" pitchFamily="34" charset="0"/>
                        </a:rPr>
                        <a:t>(1) for Single-User | (2) for Dual-User</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2800" b="0" dirty="0">
                        <a:solidFill>
                          <a:schemeClr val="tx1"/>
                        </a:solidFill>
                        <a:latin typeface="Calibri Light" panose="020F0302020204030204" pitchFamily="34" charset="0"/>
                        <a:cs typeface="Calibri Light" panose="020F030202020403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2623453"/>
                  </a:ext>
                </a:extLst>
              </a:tr>
            </a:tbl>
          </a:graphicData>
        </a:graphic>
      </p:graphicFrame>
      <p:sp>
        <p:nvSpPr>
          <p:cNvPr id="12" name="Title 1">
            <a:extLst>
              <a:ext uri="{FF2B5EF4-FFF2-40B4-BE49-F238E27FC236}">
                <a16:creationId xmlns:a16="http://schemas.microsoft.com/office/drawing/2014/main" id="{93A3F90A-D438-491E-AF0C-C2F02D8C15B0}"/>
              </a:ext>
            </a:extLst>
          </p:cNvPr>
          <p:cNvSpPr txBox="1">
            <a:spLocks/>
          </p:cNvSpPr>
          <p:nvPr/>
        </p:nvSpPr>
        <p:spPr>
          <a:xfrm>
            <a:off x="4876991" y="526587"/>
            <a:ext cx="731500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Event Protection Delay</a:t>
            </a:r>
          </a:p>
        </p:txBody>
      </p:sp>
      <p:pic>
        <p:nvPicPr>
          <p:cNvPr id="13" name="Picture 12">
            <a:extLst>
              <a:ext uri="{FF2B5EF4-FFF2-40B4-BE49-F238E27FC236}">
                <a16:creationId xmlns:a16="http://schemas.microsoft.com/office/drawing/2014/main" id="{3B59342F-E922-49DE-9FC1-572D996398D6}"/>
              </a:ext>
            </a:extLst>
          </p:cNvPr>
          <p:cNvPicPr>
            <a:picLocks noChangeAspect="1"/>
          </p:cNvPicPr>
          <p:nvPr/>
        </p:nvPicPr>
        <p:blipFill>
          <a:blip r:embed="rId6"/>
          <a:srcRect/>
          <a:stretch/>
        </p:blipFill>
        <p:spPr>
          <a:xfrm>
            <a:off x="5280251" y="5101636"/>
            <a:ext cx="2097982" cy="1419120"/>
          </a:xfrm>
          <a:prstGeom prst="rect">
            <a:avLst/>
          </a:prstGeom>
        </p:spPr>
      </p:pic>
    </p:spTree>
    <p:extLst>
      <p:ext uri="{BB962C8B-B14F-4D97-AF65-F5344CB8AC3E}">
        <p14:creationId xmlns:p14="http://schemas.microsoft.com/office/powerpoint/2010/main" val="44987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43A3-7C32-45A7-A66F-1BC87B6E41DE}"/>
              </a:ext>
            </a:extLst>
          </p:cNvPr>
          <p:cNvSpPr>
            <a:spLocks noGrp="1"/>
          </p:cNvSpPr>
          <p:nvPr>
            <p:ph type="sldNum" sz="quarter" idx="12"/>
          </p:nvPr>
        </p:nvSpPr>
        <p:spPr/>
        <p:txBody>
          <a:bodyPr/>
          <a:lstStyle/>
          <a:p>
            <a:fld id="{67E52358-FED6-D246-9C6E-AEC4ABAAD0D9}" type="slidenum">
              <a:rPr lang="en-US" smtClean="0"/>
              <a:t>9</a:t>
            </a:fld>
            <a:endParaRPr lang="en-US"/>
          </a:p>
        </p:txBody>
      </p:sp>
      <p:pic>
        <p:nvPicPr>
          <p:cNvPr id="4" name="Picture 3" descr="A picture containing drawing, food&#10;&#10;Description automatically generated">
            <a:extLst>
              <a:ext uri="{FF2B5EF4-FFF2-40B4-BE49-F238E27FC236}">
                <a16:creationId xmlns:a16="http://schemas.microsoft.com/office/drawing/2014/main" id="{66B0ED85-97B0-482C-9D2F-C7B0AD9CF422}"/>
              </a:ext>
            </a:extLst>
          </p:cNvPr>
          <p:cNvPicPr>
            <a:picLocks noChangeAspect="1"/>
          </p:cNvPicPr>
          <p:nvPr/>
        </p:nvPicPr>
        <p:blipFill>
          <a:blip r:embed="rId3"/>
          <a:stretch>
            <a:fillRect/>
          </a:stretch>
        </p:blipFill>
        <p:spPr>
          <a:xfrm>
            <a:off x="1603545" y="552883"/>
            <a:ext cx="3002352" cy="601804"/>
          </a:xfrm>
          <a:prstGeom prst="rect">
            <a:avLst/>
          </a:prstGeom>
        </p:spPr>
      </p:pic>
      <p:sp>
        <p:nvSpPr>
          <p:cNvPr id="5" name="Content Placeholder 2">
            <a:extLst>
              <a:ext uri="{FF2B5EF4-FFF2-40B4-BE49-F238E27FC236}">
                <a16:creationId xmlns:a16="http://schemas.microsoft.com/office/drawing/2014/main" id="{E942B8CE-7A24-4C51-BE13-50C736638968}"/>
              </a:ext>
            </a:extLst>
          </p:cNvPr>
          <p:cNvSpPr txBox="1">
            <a:spLocks/>
          </p:cNvSpPr>
          <p:nvPr/>
        </p:nvSpPr>
        <p:spPr>
          <a:xfrm>
            <a:off x="609600" y="1630838"/>
            <a:ext cx="11582400" cy="4320784"/>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2676" indent="-302676"/>
            <a:r>
              <a:rPr lang="en-US" sz="3200" b="1" dirty="0">
                <a:latin typeface="Calibri" panose="020F0502020204030204" pitchFamily="34" charset="0"/>
                <a:cs typeface="Calibri" panose="020F0502020204030204" pitchFamily="34" charset="0"/>
              </a:rPr>
              <a:t>Public Announcement </a:t>
            </a:r>
            <a:r>
              <a:rPr lang="en-US" sz="3200" dirty="0">
                <a:latin typeface="Calibri Light" panose="020F0302020204030204" pitchFamily="34" charset="0"/>
                <a:cs typeface="Calibri Light" panose="020F0302020204030204" pitchFamily="34" charset="0"/>
              </a:rPr>
              <a:t>June 2020</a:t>
            </a:r>
            <a:endParaRPr lang="en-US" sz="3200" b="1" dirty="0">
              <a:latin typeface="Calibri Light" panose="020F0302020204030204" pitchFamily="34" charset="0"/>
              <a:cs typeface="Calibri Light" panose="020F0302020204030204" pitchFamily="34" charset="0"/>
            </a:endParaRPr>
          </a:p>
          <a:p>
            <a:pPr marL="302676" indent="-302676"/>
            <a:r>
              <a:rPr lang="en-US" sz="3200" b="1" dirty="0">
                <a:latin typeface="Calibri" panose="020F0502020204030204" pitchFamily="34" charset="0"/>
                <a:cs typeface="Calibri" panose="020F0502020204030204" pitchFamily="34" charset="0"/>
              </a:rPr>
              <a:t>Shipping </a:t>
            </a:r>
            <a:r>
              <a:rPr lang="en-US" sz="3200" dirty="0">
                <a:solidFill>
                  <a:schemeClr val="accent1">
                    <a:lumMod val="75000"/>
                  </a:schemeClr>
                </a:solidFill>
                <a:latin typeface="Calibri Light" panose="020F0302020204030204" pitchFamily="34" charset="0"/>
                <a:cs typeface="Calibri Light" panose="020F0302020204030204" pitchFamily="34" charset="0"/>
              </a:rPr>
              <a:t>July 2020</a:t>
            </a:r>
          </a:p>
        </p:txBody>
      </p:sp>
      <p:pic>
        <p:nvPicPr>
          <p:cNvPr id="9" name="Picture 8">
            <a:extLst>
              <a:ext uri="{FF2B5EF4-FFF2-40B4-BE49-F238E27FC236}">
                <a16:creationId xmlns:a16="http://schemas.microsoft.com/office/drawing/2014/main" id="{A12636F6-9A83-40D7-BB18-7D587BABFBE3}"/>
              </a:ext>
            </a:extLst>
          </p:cNvPr>
          <p:cNvPicPr>
            <a:picLocks noChangeAspect="1"/>
          </p:cNvPicPr>
          <p:nvPr/>
        </p:nvPicPr>
        <p:blipFill>
          <a:blip r:embed="rId4"/>
          <a:srcRect/>
          <a:stretch/>
        </p:blipFill>
        <p:spPr>
          <a:xfrm>
            <a:off x="60142" y="82083"/>
            <a:ext cx="1543403" cy="1543403"/>
          </a:xfrm>
          <a:prstGeom prst="rect">
            <a:avLst/>
          </a:prstGeom>
        </p:spPr>
      </p:pic>
      <p:pic>
        <p:nvPicPr>
          <p:cNvPr id="10" name="Picture 9" descr="A picture containing computer, snow&#10;&#10;Description automatically generated">
            <a:extLst>
              <a:ext uri="{FF2B5EF4-FFF2-40B4-BE49-F238E27FC236}">
                <a16:creationId xmlns:a16="http://schemas.microsoft.com/office/drawing/2014/main" id="{7CCC60E2-92F4-44F3-9A95-8A6EA45009A2}"/>
              </a:ext>
            </a:extLst>
          </p:cNvPr>
          <p:cNvPicPr>
            <a:picLocks noChangeAspect="1"/>
          </p:cNvPicPr>
          <p:nvPr/>
        </p:nvPicPr>
        <p:blipFill rotWithShape="1">
          <a:blip r:embed="rId5"/>
          <a:srcRect t="16649" r="22245" b="30355"/>
          <a:stretch/>
        </p:blipFill>
        <p:spPr>
          <a:xfrm>
            <a:off x="6555484" y="4216497"/>
            <a:ext cx="5564957" cy="2133574"/>
          </a:xfrm>
          <a:prstGeom prst="rect">
            <a:avLst/>
          </a:prstGeom>
        </p:spPr>
      </p:pic>
      <p:pic>
        <p:nvPicPr>
          <p:cNvPr id="11" name="Picture 10">
            <a:extLst>
              <a:ext uri="{FF2B5EF4-FFF2-40B4-BE49-F238E27FC236}">
                <a16:creationId xmlns:a16="http://schemas.microsoft.com/office/drawing/2014/main" id="{DF91F239-F34F-4A9F-AA72-C259CAA17695}"/>
              </a:ext>
            </a:extLst>
          </p:cNvPr>
          <p:cNvPicPr>
            <a:picLocks noChangeAspect="1"/>
          </p:cNvPicPr>
          <p:nvPr/>
        </p:nvPicPr>
        <p:blipFill>
          <a:blip r:embed="rId6"/>
          <a:srcRect/>
          <a:stretch/>
        </p:blipFill>
        <p:spPr>
          <a:xfrm>
            <a:off x="5280251" y="5101636"/>
            <a:ext cx="2097982" cy="1419120"/>
          </a:xfrm>
          <a:prstGeom prst="rect">
            <a:avLst/>
          </a:prstGeom>
        </p:spPr>
      </p:pic>
      <p:sp>
        <p:nvSpPr>
          <p:cNvPr id="12" name="Title 1">
            <a:extLst>
              <a:ext uri="{FF2B5EF4-FFF2-40B4-BE49-F238E27FC236}">
                <a16:creationId xmlns:a16="http://schemas.microsoft.com/office/drawing/2014/main" id="{61605C40-1E3D-4CE5-A42C-773708076CF9}"/>
              </a:ext>
            </a:extLst>
          </p:cNvPr>
          <p:cNvSpPr txBox="1">
            <a:spLocks/>
          </p:cNvSpPr>
          <p:nvPr/>
        </p:nvSpPr>
        <p:spPr>
          <a:xfrm>
            <a:off x="4876991" y="526587"/>
            <a:ext cx="7315009" cy="7298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733" dirty="0">
                <a:solidFill>
                  <a:schemeClr val="accent1">
                    <a:lumMod val="40000"/>
                    <a:lumOff val="60000"/>
                  </a:schemeClr>
                </a:solidFill>
                <a:latin typeface="Calibri Light" panose="020F0302020204030204" pitchFamily="34" charset="0"/>
                <a:cs typeface="Calibri Light" panose="020F0302020204030204" pitchFamily="34" charset="0"/>
              </a:rPr>
              <a:t>Live Event Protection Delay</a:t>
            </a:r>
          </a:p>
        </p:txBody>
      </p:sp>
    </p:spTree>
    <p:extLst>
      <p:ext uri="{BB962C8B-B14F-4D97-AF65-F5344CB8AC3E}">
        <p14:creationId xmlns:p14="http://schemas.microsoft.com/office/powerpoint/2010/main" val="3116327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https://documentation.rossvideo.com/files/Webinars/Documents/Switchers%20and%20Servers/Ross%20INTERNAL%20SALES%20^%20NEW%20Abekas%20Products%202020_AirCleaner-2%20%26%20Kiva.pptx</Url>
      <Description>https://documentation.rossvideo.com/files/Webinars/Documents/Switchers%20and%20Servers/Ross%20INTERNAL%20SALES%20^%20NEW%20Abekas%20Products%202020_AirCleaner-2%20&amp;%20Kiva.pptx</Description>
    </ExternalURL>
    <CleanTitle xmlns="162995b1-9e75-4ed5-a7e8-c87fea76cf4b">Ross INTERNAL SALES ^ NEW Abekas Products 2020 AirCleaner-2 &amp; Kiva</CleanTitle>
    <Version_x0023_ xmlns="162995b1-9e75-4ed5-a7e8-c87fea76cf4b" xsi:nil="true"/>
  </documentManagement>
</p:properties>
</file>

<file path=customXml/itemProps1.xml><?xml version="1.0" encoding="utf-8"?>
<ds:datastoreItem xmlns:ds="http://schemas.openxmlformats.org/officeDocument/2006/customXml" ds:itemID="{9928659C-2310-417D-BD44-CABAC0954EC2}">
  <ds:schemaRefs>
    <ds:schemaRef ds:uri="http://schemas.microsoft.com/sharepoint/v3/contenttype/forms"/>
  </ds:schemaRefs>
</ds:datastoreItem>
</file>

<file path=customXml/itemProps2.xml><?xml version="1.0" encoding="utf-8"?>
<ds:datastoreItem xmlns:ds="http://schemas.openxmlformats.org/officeDocument/2006/customXml" ds:itemID="{662A3065-D478-4C6B-9295-E8FE914699E6}"/>
</file>

<file path=customXml/itemProps3.xml><?xml version="1.0" encoding="utf-8"?>
<ds:datastoreItem xmlns:ds="http://schemas.openxmlformats.org/officeDocument/2006/customXml" ds:itemID="{D017C8A7-4B4B-4260-8F07-90D2AB76283A}">
  <ds:schemaRefs>
    <ds:schemaRef ds:uri="http://schemas.microsoft.com/office/2006/metadata/properties"/>
    <ds:schemaRef ds:uri="http://schemas.microsoft.com/office/infopath/2007/PartnerControls"/>
    <ds:schemaRef ds:uri="http://schemas.microsoft.com/sharepoint/v3"/>
    <ds:schemaRef ds:uri="39d35cf4-fa20-49d0-9701-1c5e3cce90bb"/>
  </ds:schemaRefs>
</ds:datastoreItem>
</file>

<file path=docProps/app.xml><?xml version="1.0" encoding="utf-8"?>
<Properties xmlns="http://schemas.openxmlformats.org/officeDocument/2006/extended-properties" xmlns:vt="http://schemas.openxmlformats.org/officeDocument/2006/docPropsVTypes">
  <Template>RossLive_ PowerPoint_Template</Template>
  <TotalTime>913</TotalTime>
  <Words>2962</Words>
  <Application>Microsoft Office PowerPoint</Application>
  <PresentationFormat>Widescreen</PresentationFormat>
  <Paragraphs>800</Paragraphs>
  <Slides>43</Slides>
  <Notes>43</Notes>
  <HiddenSlides>3</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Corporate Glow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Johnson</dc:creator>
  <cp:lastModifiedBy>Douglas Johnson</cp:lastModifiedBy>
  <cp:revision>616</cp:revision>
  <dcterms:created xsi:type="dcterms:W3CDTF">2020-04-08T19:35:51Z</dcterms:created>
  <dcterms:modified xsi:type="dcterms:W3CDTF">2020-04-17T22:17:28Z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