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23"/>
  </p:notesMasterIdLst>
  <p:sldIdLst>
    <p:sldId id="258" r:id="rId5"/>
    <p:sldId id="259" r:id="rId6"/>
    <p:sldId id="260" r:id="rId7"/>
    <p:sldId id="261" r:id="rId8"/>
    <p:sldId id="262" r:id="rId9"/>
    <p:sldId id="263" r:id="rId10"/>
    <p:sldId id="264" r:id="rId11"/>
    <p:sldId id="265" r:id="rId12"/>
    <p:sldId id="266" r:id="rId13"/>
    <p:sldId id="267" r:id="rId14"/>
    <p:sldId id="268" r:id="rId15"/>
    <p:sldId id="271" r:id="rId16"/>
    <p:sldId id="269" r:id="rId17"/>
    <p:sldId id="270" r:id="rId18"/>
    <p:sldId id="272" r:id="rId19"/>
    <p:sldId id="273" r:id="rId20"/>
    <p:sldId id="274"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49" autoAdjust="0"/>
    <p:restoredTop sz="94643"/>
  </p:normalViewPr>
  <p:slideViewPr>
    <p:cSldViewPr snapToGrid="0" snapToObjects="1">
      <p:cViewPr varScale="1">
        <p:scale>
          <a:sx n="86" d="100"/>
          <a:sy n="86" d="100"/>
        </p:scale>
        <p:origin x="80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6564F-7BD3-E74B-9817-2CF6D1F7B54B}" type="datetimeFigureOut">
              <a:rPr lang="en-US" smtClean="0"/>
              <a:t>4/17/2020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EC157-01FF-9443-B2A6-F13FAEDD59C2}" type="slidenum">
              <a:rPr lang="en-US" smtClean="0"/>
              <a:t>‹#›</a:t>
            </a:fld>
            <a:endParaRPr lang="en-US"/>
          </a:p>
        </p:txBody>
      </p:sp>
    </p:spTree>
    <p:extLst>
      <p:ext uri="{BB962C8B-B14F-4D97-AF65-F5344CB8AC3E}">
        <p14:creationId xmlns:p14="http://schemas.microsoft.com/office/powerpoint/2010/main" val="223019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626151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able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F3F51A64-D188-494A-9F4D-F9360335806C}"/>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85E13689-E392-FB46-953A-2CCF334D0A72}"/>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59375397-7A40-3549-A3CE-007C5263066E}"/>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1509DB3A-B33B-B64E-82A5-D012DE136040}"/>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98BDBE83-66AB-E34D-9E6F-2B0E4909250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203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83627DEB-3DE8-2A47-934A-3C89C3AEABEB}"/>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EF287533-3F98-1347-8621-7711551F5413}"/>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68951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7D4D86F6-4DCD-E247-B917-EC9985708D6F}"/>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6FA8505C-0987-3C45-8BBC-490D1714CF82}"/>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F9B2EDA8-1634-5E40-95BC-58B698C4790F}"/>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08291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Table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5" name="Text Placeholder 6">
            <a:extLst>
              <a:ext uri="{FF2B5EF4-FFF2-40B4-BE49-F238E27FC236}">
                <a16:creationId xmlns:a16="http://schemas.microsoft.com/office/drawing/2014/main" id="{41C37A25-F416-CA40-8CEB-2BD8DDF96FC2}"/>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6" name="Content Placeholder 7">
            <a:extLst>
              <a:ext uri="{FF2B5EF4-FFF2-40B4-BE49-F238E27FC236}">
                <a16:creationId xmlns:a16="http://schemas.microsoft.com/office/drawing/2014/main" id="{8B9C0466-BD78-EE4F-B01D-969FE75E7154}"/>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itle 1">
            <a:extLst>
              <a:ext uri="{FF2B5EF4-FFF2-40B4-BE49-F238E27FC236}">
                <a16:creationId xmlns:a16="http://schemas.microsoft.com/office/drawing/2014/main" id="{BF0DEC93-227A-6446-B72A-433106EC80FC}"/>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8" name="Text Placeholder 6">
            <a:extLst>
              <a:ext uri="{FF2B5EF4-FFF2-40B4-BE49-F238E27FC236}">
                <a16:creationId xmlns:a16="http://schemas.microsoft.com/office/drawing/2014/main" id="{CFDD1AA0-09DF-E740-A0B3-86BCE0878DC1}"/>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9" name="Content Placeholder 7">
            <a:extLst>
              <a:ext uri="{FF2B5EF4-FFF2-40B4-BE49-F238E27FC236}">
                <a16:creationId xmlns:a16="http://schemas.microsoft.com/office/drawing/2014/main" id="{2942737D-F158-954B-B21C-7AA092EE2FCC}"/>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8930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2D3F1CA8-ECD2-F740-96E3-298F78C1D983}"/>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F34E49BC-4E9C-3C42-8C6A-9E086BA096E8}"/>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52271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2 Content Ligh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0943A0B0-A249-F546-AD75-328DB273B99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21F533C6-5569-104E-B0C3-6A39F4B4A79B}"/>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9D39C731-911D-BF49-AA5C-950D67F13A80}"/>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866035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Table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97751F20-56F3-AE44-9B70-419C2D7AEE56}"/>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D6AAF4C7-A974-DA4C-820B-F0B459206F00}"/>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2C62EAE5-5B71-224D-BCD4-696432CA1E4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987A0772-8391-FF40-AC79-89AA7C5B9CAD}"/>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DE89B888-7393-3E4E-83DF-0DC09AEADD89}"/>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70953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On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22735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94106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age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57108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On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833303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761632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Content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31979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02547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6691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Cov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885196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Cover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760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40E57A9E-6C12-5B47-ADF6-290819240DE8}"/>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7" name="Content Placeholder 2">
            <a:extLst>
              <a:ext uri="{FF2B5EF4-FFF2-40B4-BE49-F238E27FC236}">
                <a16:creationId xmlns:a16="http://schemas.microsoft.com/office/drawing/2014/main" id="{116884DE-526D-194B-BE56-4E938B6B6DCB}"/>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8" name="Content Placeholder 2">
            <a:extLst>
              <a:ext uri="{FF2B5EF4-FFF2-40B4-BE49-F238E27FC236}">
                <a16:creationId xmlns:a16="http://schemas.microsoft.com/office/drawing/2014/main" id="{6E0FFC92-D149-514B-B734-D2994AD22025}"/>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86F8BE1C-5B9A-CD48-9B53-FBED1E5B0881}"/>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633358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6" y="924195"/>
            <a:ext cx="10625506"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1948996"/>
            <a:ext cx="10625508"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3284339"/>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2756828"/>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229868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Title 1">
            <a:extLst>
              <a:ext uri="{FF2B5EF4-FFF2-40B4-BE49-F238E27FC236}">
                <a16:creationId xmlns:a16="http://schemas.microsoft.com/office/drawing/2014/main" id="{CC49B2FB-19D5-054A-A065-B3CA5B89813F}"/>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0" name="Content Placeholder 2">
            <a:extLst>
              <a:ext uri="{FF2B5EF4-FFF2-40B4-BE49-F238E27FC236}">
                <a16:creationId xmlns:a16="http://schemas.microsoft.com/office/drawing/2014/main" id="{9346EC3E-8AEF-674B-9706-479AE8B1B3F2}"/>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53938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649E0D90-41EB-3444-98DE-FDE8074F073B}"/>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73D6339C-C508-A342-AD60-9CFDDE17C237}"/>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651764F6-B18B-9C4A-AEE1-69397BA1E9E7}"/>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26019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Table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11" name="Text Placeholder 6">
            <a:extLst>
              <a:ext uri="{FF2B5EF4-FFF2-40B4-BE49-F238E27FC236}">
                <a16:creationId xmlns:a16="http://schemas.microsoft.com/office/drawing/2014/main" id="{8C8D3DE9-6464-374D-B195-FB7501D1E9EA}"/>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2784DAE1-2DF6-9C4B-AEC7-1AA882C913C7}"/>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BCF61C52-0702-824F-9152-54C0FC5C50F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6" name="Text Placeholder 6">
            <a:extLst>
              <a:ext uri="{FF2B5EF4-FFF2-40B4-BE49-F238E27FC236}">
                <a16:creationId xmlns:a16="http://schemas.microsoft.com/office/drawing/2014/main" id="{55067FFD-1B33-DE47-90CE-32D55457EDD6}"/>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21E3296B-BC37-544B-AACB-E7B14B1B1A9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927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CBD0C049-2906-E24D-BC76-6DE9C823F312}"/>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83200D54-580F-FC40-8C1D-9E423E85902A}"/>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7147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2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4195378F-1B59-4C49-A46C-7E214E74292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8D2C899-F87B-454F-9865-DFAAB4B38A95}"/>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6CC4C820-CAA5-B64E-869C-F69057E6DAFA}"/>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128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C13F5-C46A-F146-9F10-0413475D0FD2}"/>
              </a:ext>
            </a:extLst>
          </p:cNvPr>
          <p:cNvSpPr>
            <a:spLocks noGrp="1"/>
          </p:cNvSpPr>
          <p:nvPr>
            <p:ph type="title"/>
          </p:nvPr>
        </p:nvSpPr>
        <p:spPr>
          <a:xfrm>
            <a:off x="430427" y="255723"/>
            <a:ext cx="11312800" cy="879838"/>
          </a:xfrm>
          <a:prstGeom prst="rect">
            <a:avLst/>
          </a:prstGeom>
        </p:spPr>
        <p:txBody>
          <a:bodyPr vert="horz" lIns="91440" tIns="45720" rIns="91440" bIns="45720" rtlCol="0" anchor="ctr">
            <a:normAutofit/>
          </a:bodyPr>
          <a:lstStyle/>
          <a:p>
            <a:r>
              <a:rPr lang="en-US" dirty="0"/>
              <a:t>I AM A HEADER</a:t>
            </a:r>
          </a:p>
        </p:txBody>
      </p:sp>
      <p:sp>
        <p:nvSpPr>
          <p:cNvPr id="3" name="Text Placeholder 2">
            <a:extLst>
              <a:ext uri="{FF2B5EF4-FFF2-40B4-BE49-F238E27FC236}">
                <a16:creationId xmlns:a16="http://schemas.microsoft.com/office/drawing/2014/main" id="{543CDA6F-DB3B-1642-97E2-8FAFC8C8FE19}"/>
              </a:ext>
            </a:extLst>
          </p:cNvPr>
          <p:cNvSpPr>
            <a:spLocks noGrp="1"/>
          </p:cNvSpPr>
          <p:nvPr>
            <p:ph type="body" idx="1"/>
          </p:nvPr>
        </p:nvSpPr>
        <p:spPr>
          <a:xfrm>
            <a:off x="430427" y="1489230"/>
            <a:ext cx="11312800" cy="4458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64910F7-61D3-E144-A984-9CE90CA4CCC5}"/>
              </a:ext>
            </a:extLst>
          </p:cNvPr>
          <p:cNvSpPr>
            <a:spLocks noGrp="1"/>
          </p:cNvSpPr>
          <p:nvPr>
            <p:ph type="sldNum" sz="quarter" idx="4"/>
          </p:nvPr>
        </p:nvSpPr>
        <p:spPr>
          <a:xfrm>
            <a:off x="430427" y="6356350"/>
            <a:ext cx="976342" cy="365125"/>
          </a:xfrm>
          <a:prstGeom prst="rect">
            <a:avLst/>
          </a:prstGeom>
        </p:spPr>
        <p:txBody>
          <a:bodyPr vert="horz" lIns="91440" tIns="45720" rIns="91440" bIns="45720" rtlCol="0" anchor="ctr"/>
          <a:lstStyle>
            <a:lvl1pPr algn="l">
              <a:defRPr sz="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7E52358-FED6-D246-9C6E-AEC4ABAAD0D9}" type="slidenum">
              <a:rPr lang="en-US" smtClean="0"/>
              <a:pPr/>
              <a:t>‹#›</a:t>
            </a:fld>
            <a:endParaRPr lang="en-US"/>
          </a:p>
        </p:txBody>
      </p:sp>
    </p:spTree>
    <p:extLst>
      <p:ext uri="{BB962C8B-B14F-4D97-AF65-F5344CB8AC3E}">
        <p14:creationId xmlns:p14="http://schemas.microsoft.com/office/powerpoint/2010/main" val="981297281"/>
      </p:ext>
    </p:extLst>
  </p:cSld>
  <p:clrMap bg1="lt1" tx1="dk1" bg2="lt2" tx2="dk2" accent1="accent1" accent2="accent2" accent3="accent3" accent4="accent4" accent5="accent5" accent6="accent6" hlink="hlink" folHlink="folHlink"/>
  <p:sldLayoutIdLst>
    <p:sldLayoutId id="2147483745" r:id="rId1"/>
    <p:sldLayoutId id="2147483683" r:id="rId2"/>
    <p:sldLayoutId id="2147483732" r:id="rId3"/>
    <p:sldLayoutId id="2147483747" r:id="rId4"/>
    <p:sldLayoutId id="2147483685" r:id="rId5"/>
    <p:sldLayoutId id="2147483739" r:id="rId6"/>
    <p:sldLayoutId id="2147483741" r:id="rId7"/>
    <p:sldLayoutId id="2147483727" r:id="rId8"/>
    <p:sldLayoutId id="2147483742" r:id="rId9"/>
    <p:sldLayoutId id="2147483743" r:id="rId10"/>
    <p:sldLayoutId id="2147483686" r:id="rId11"/>
    <p:sldLayoutId id="2147483687" r:id="rId12"/>
    <p:sldLayoutId id="2147483688" r:id="rId13"/>
    <p:sldLayoutId id="2147483734" r:id="rId14"/>
    <p:sldLayoutId id="2147483735" r:id="rId15"/>
    <p:sldLayoutId id="2147483736" r:id="rId16"/>
    <p:sldLayoutId id="2147483748" r:id="rId17"/>
    <p:sldLayoutId id="2147483749" r:id="rId18"/>
    <p:sldLayoutId id="2147483750" r:id="rId19"/>
    <p:sldLayoutId id="2147483744" r:id="rId20"/>
    <p:sldLayoutId id="2147483728" r:id="rId21"/>
    <p:sldLayoutId id="2147483691" r:id="rId22"/>
    <p:sldLayoutId id="2147483738" r:id="rId23"/>
    <p:sldLayoutId id="2147483746" r:id="rId24"/>
    <p:sldLayoutId id="2147483751" r:id="rId25"/>
  </p:sldLayoutIdLst>
  <p:hf hdr="0" ftr="0" dt="0"/>
  <p:txStyles>
    <p:title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058A2B-D6FF-A340-AB7E-1E1646E9513E}"/>
              </a:ext>
            </a:extLst>
          </p:cNvPr>
          <p:cNvSpPr>
            <a:spLocks noGrp="1"/>
          </p:cNvSpPr>
          <p:nvPr>
            <p:ph type="sldNum" sz="quarter" idx="12"/>
          </p:nvPr>
        </p:nvSpPr>
        <p:spPr/>
        <p:txBody>
          <a:bodyPr/>
          <a:lstStyle/>
          <a:p>
            <a:fld id="{67E52358-FED6-D246-9C6E-AEC4ABAAD0D9}" type="slidenum">
              <a:rPr lang="en-US" smtClean="0"/>
              <a:t>1</a:t>
            </a:fld>
            <a:endParaRPr lang="en-US"/>
          </a:p>
        </p:txBody>
      </p:sp>
    </p:spTree>
    <p:extLst>
      <p:ext uri="{BB962C8B-B14F-4D97-AF65-F5344CB8AC3E}">
        <p14:creationId xmlns:p14="http://schemas.microsoft.com/office/powerpoint/2010/main" val="2428461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C68D13-03CD-FB43-861A-9B14060AB089}"/>
              </a:ext>
            </a:extLst>
          </p:cNvPr>
          <p:cNvSpPr>
            <a:spLocks noGrp="1"/>
          </p:cNvSpPr>
          <p:nvPr>
            <p:ph type="sldNum" sz="quarter" idx="12"/>
          </p:nvPr>
        </p:nvSpPr>
        <p:spPr/>
        <p:txBody>
          <a:bodyPr/>
          <a:lstStyle/>
          <a:p>
            <a:fld id="{67E52358-FED6-D246-9C6E-AEC4ABAAD0D9}" type="slidenum">
              <a:rPr lang="en-US" smtClean="0"/>
              <a:t>10</a:t>
            </a:fld>
            <a:endParaRPr lang="en-US"/>
          </a:p>
        </p:txBody>
      </p:sp>
      <p:sp>
        <p:nvSpPr>
          <p:cNvPr id="3" name="Content Placeholder 2">
            <a:extLst>
              <a:ext uri="{FF2B5EF4-FFF2-40B4-BE49-F238E27FC236}">
                <a16:creationId xmlns:a16="http://schemas.microsoft.com/office/drawing/2014/main" id="{3590376D-3C93-5942-B548-7FDEF8E5AA1F}"/>
              </a:ext>
            </a:extLst>
          </p:cNvPr>
          <p:cNvSpPr>
            <a:spLocks noGrp="1"/>
          </p:cNvSpPr>
          <p:nvPr>
            <p:ph idx="1"/>
          </p:nvPr>
        </p:nvSpPr>
        <p:spPr/>
        <p:txBody>
          <a:bodyPr>
            <a:normAutofit lnSpcReduction="10000"/>
          </a:bodyPr>
          <a:lstStyle/>
          <a:p>
            <a:r>
              <a:rPr lang="en-US" dirty="0"/>
              <a:t>Graphite V4</a:t>
            </a:r>
          </a:p>
        </p:txBody>
      </p:sp>
      <p:sp>
        <p:nvSpPr>
          <p:cNvPr id="4" name="Content Placeholder 3">
            <a:extLst>
              <a:ext uri="{FF2B5EF4-FFF2-40B4-BE49-F238E27FC236}">
                <a16:creationId xmlns:a16="http://schemas.microsoft.com/office/drawing/2014/main" id="{CEA332DF-4437-C547-8B95-007285C86712}"/>
              </a:ext>
            </a:extLst>
          </p:cNvPr>
          <p:cNvSpPr>
            <a:spLocks noGrp="1"/>
          </p:cNvSpPr>
          <p:nvPr>
            <p:ph idx="10"/>
          </p:nvPr>
        </p:nvSpPr>
        <p:spPr/>
        <p:txBody>
          <a:bodyPr/>
          <a:lstStyle/>
          <a:p>
            <a:r>
              <a:rPr lang="en-US" dirty="0"/>
              <a:t>Target Release June 2020</a:t>
            </a:r>
          </a:p>
        </p:txBody>
      </p:sp>
      <p:sp>
        <p:nvSpPr>
          <p:cNvPr id="5" name="Content Placeholder 4">
            <a:extLst>
              <a:ext uri="{FF2B5EF4-FFF2-40B4-BE49-F238E27FC236}">
                <a16:creationId xmlns:a16="http://schemas.microsoft.com/office/drawing/2014/main" id="{9D479020-E526-EA40-A3BE-BC9FBB6C94A7}"/>
              </a:ext>
            </a:extLst>
          </p:cNvPr>
          <p:cNvSpPr>
            <a:spLocks noGrp="1"/>
          </p:cNvSpPr>
          <p:nvPr>
            <p:ph idx="11"/>
          </p:nvPr>
        </p:nvSpPr>
        <p:spPr/>
        <p:txBody>
          <a:bodyPr/>
          <a:lstStyle/>
          <a:p>
            <a:endParaRPr lang="en-US"/>
          </a:p>
        </p:txBody>
      </p:sp>
      <p:sp>
        <p:nvSpPr>
          <p:cNvPr id="6" name="Content Placeholder 5">
            <a:extLst>
              <a:ext uri="{FF2B5EF4-FFF2-40B4-BE49-F238E27FC236}">
                <a16:creationId xmlns:a16="http://schemas.microsoft.com/office/drawing/2014/main" id="{74939B34-307E-034E-AC04-2CA1934CD0D1}"/>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3899949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738B40-2127-8948-9E7B-E0BDCA96B48C}"/>
              </a:ext>
            </a:extLst>
          </p:cNvPr>
          <p:cNvSpPr>
            <a:spLocks noGrp="1"/>
          </p:cNvSpPr>
          <p:nvPr>
            <p:ph type="sldNum" sz="quarter" idx="12"/>
          </p:nvPr>
        </p:nvSpPr>
        <p:spPr/>
        <p:txBody>
          <a:bodyPr/>
          <a:lstStyle/>
          <a:p>
            <a:fld id="{67E52358-FED6-D246-9C6E-AEC4ABAAD0D9}" type="slidenum">
              <a:rPr lang="en-US" smtClean="0"/>
              <a:t>11</a:t>
            </a:fld>
            <a:endParaRPr lang="en-US"/>
          </a:p>
        </p:txBody>
      </p:sp>
      <p:sp>
        <p:nvSpPr>
          <p:cNvPr id="3" name="Content Placeholder 2">
            <a:extLst>
              <a:ext uri="{FF2B5EF4-FFF2-40B4-BE49-F238E27FC236}">
                <a16:creationId xmlns:a16="http://schemas.microsoft.com/office/drawing/2014/main" id="{C182D676-EF1A-A143-8725-E2F666D86678}"/>
              </a:ext>
            </a:extLst>
          </p:cNvPr>
          <p:cNvSpPr>
            <a:spLocks noGrp="1"/>
          </p:cNvSpPr>
          <p:nvPr>
            <p:ph idx="1"/>
          </p:nvPr>
        </p:nvSpPr>
        <p:spPr/>
        <p:txBody>
          <a:bodyPr/>
          <a:lstStyle/>
          <a:p>
            <a:r>
              <a:rPr lang="en-US" dirty="0"/>
              <a:t>EQ Graph Editor</a:t>
            </a:r>
          </a:p>
          <a:p>
            <a:endParaRPr lang="en-US" dirty="0"/>
          </a:p>
          <a:p>
            <a:pPr marL="0" indent="0">
              <a:buNone/>
            </a:pPr>
            <a:r>
              <a:rPr lang="en-US" dirty="0"/>
              <a:t>The Parametric 4 Band EQ now offers a Graphic Representation of the EQ Curve.</a:t>
            </a:r>
          </a:p>
          <a:p>
            <a:pPr marL="0" indent="0">
              <a:buNone/>
            </a:pPr>
            <a:endParaRPr lang="en-US" dirty="0"/>
          </a:p>
          <a:p>
            <a:pPr marL="0" indent="0">
              <a:buNone/>
            </a:pPr>
            <a:r>
              <a:rPr lang="en-US" dirty="0"/>
              <a:t>Interaction with the Frequency and Q Values is possible with a few clicks of a mouse!</a:t>
            </a:r>
          </a:p>
        </p:txBody>
      </p:sp>
      <p:sp>
        <p:nvSpPr>
          <p:cNvPr id="5" name="Title 4">
            <a:extLst>
              <a:ext uri="{FF2B5EF4-FFF2-40B4-BE49-F238E27FC236}">
                <a16:creationId xmlns:a16="http://schemas.microsoft.com/office/drawing/2014/main" id="{7154E76B-0D81-2843-9703-ACEB7337D038}"/>
              </a:ext>
            </a:extLst>
          </p:cNvPr>
          <p:cNvSpPr>
            <a:spLocks noGrp="1"/>
          </p:cNvSpPr>
          <p:nvPr>
            <p:ph type="title"/>
          </p:nvPr>
        </p:nvSpPr>
        <p:spPr/>
        <p:txBody>
          <a:bodyPr/>
          <a:lstStyle/>
          <a:p>
            <a:r>
              <a:rPr lang="en-US" dirty="0"/>
              <a:t>Graphite v4 Audio enhancement</a:t>
            </a:r>
          </a:p>
        </p:txBody>
      </p:sp>
      <p:pic>
        <p:nvPicPr>
          <p:cNvPr id="9" name="Content Placeholder 8" descr="A screen shot of a computer&#10;&#10;Description automatically generated">
            <a:extLst>
              <a:ext uri="{FF2B5EF4-FFF2-40B4-BE49-F238E27FC236}">
                <a16:creationId xmlns:a16="http://schemas.microsoft.com/office/drawing/2014/main" id="{763E6DB8-D7F8-084B-816D-0C1329C7F22E}"/>
              </a:ext>
            </a:extLst>
          </p:cNvPr>
          <p:cNvPicPr>
            <a:picLocks noGrp="1" noChangeAspect="1"/>
          </p:cNvPicPr>
          <p:nvPr>
            <p:ph idx="13"/>
          </p:nvPr>
        </p:nvPicPr>
        <p:blipFill>
          <a:blip r:embed="rId2"/>
          <a:stretch>
            <a:fillRect/>
          </a:stretch>
        </p:blipFill>
        <p:spPr>
          <a:xfrm>
            <a:off x="6178550" y="1982291"/>
            <a:ext cx="5564188" cy="3477617"/>
          </a:xfrm>
        </p:spPr>
      </p:pic>
    </p:spTree>
    <p:extLst>
      <p:ext uri="{BB962C8B-B14F-4D97-AF65-F5344CB8AC3E}">
        <p14:creationId xmlns:p14="http://schemas.microsoft.com/office/powerpoint/2010/main" val="2304538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738B40-2127-8948-9E7B-E0BDCA96B48C}"/>
              </a:ext>
            </a:extLst>
          </p:cNvPr>
          <p:cNvSpPr>
            <a:spLocks noGrp="1"/>
          </p:cNvSpPr>
          <p:nvPr>
            <p:ph type="sldNum" sz="quarter" idx="12"/>
          </p:nvPr>
        </p:nvSpPr>
        <p:spPr/>
        <p:txBody>
          <a:bodyPr/>
          <a:lstStyle/>
          <a:p>
            <a:fld id="{67E52358-FED6-D246-9C6E-AEC4ABAAD0D9}" type="slidenum">
              <a:rPr lang="en-US" smtClean="0"/>
              <a:t>12</a:t>
            </a:fld>
            <a:endParaRPr lang="en-US"/>
          </a:p>
        </p:txBody>
      </p:sp>
      <p:sp>
        <p:nvSpPr>
          <p:cNvPr id="3" name="Content Placeholder 2">
            <a:extLst>
              <a:ext uri="{FF2B5EF4-FFF2-40B4-BE49-F238E27FC236}">
                <a16:creationId xmlns:a16="http://schemas.microsoft.com/office/drawing/2014/main" id="{C182D676-EF1A-A143-8725-E2F666D86678}"/>
              </a:ext>
            </a:extLst>
          </p:cNvPr>
          <p:cNvSpPr>
            <a:spLocks noGrp="1"/>
          </p:cNvSpPr>
          <p:nvPr>
            <p:ph idx="1"/>
          </p:nvPr>
        </p:nvSpPr>
        <p:spPr/>
        <p:txBody>
          <a:bodyPr/>
          <a:lstStyle/>
          <a:p>
            <a:r>
              <a:rPr lang="en-US" dirty="0"/>
              <a:t>Aux Mix Naming</a:t>
            </a:r>
          </a:p>
          <a:p>
            <a:endParaRPr lang="en-US" dirty="0"/>
          </a:p>
          <a:p>
            <a:pPr marL="0" indent="0">
              <a:buNone/>
            </a:pPr>
            <a:r>
              <a:rPr lang="en-US" dirty="0"/>
              <a:t>With 12 Stereo Aux Mixes keeping track of what is in Each is becoming hard!!</a:t>
            </a:r>
          </a:p>
          <a:p>
            <a:pPr marL="0" indent="0">
              <a:buNone/>
            </a:pPr>
            <a:endParaRPr lang="en-US" dirty="0"/>
          </a:p>
          <a:p>
            <a:pPr marL="0" indent="0">
              <a:buNone/>
            </a:pPr>
            <a:r>
              <a:rPr lang="en-US" dirty="0"/>
              <a:t>Make it easier on yourself and name them!!</a:t>
            </a:r>
          </a:p>
        </p:txBody>
      </p:sp>
      <p:sp>
        <p:nvSpPr>
          <p:cNvPr id="5" name="Title 4">
            <a:extLst>
              <a:ext uri="{FF2B5EF4-FFF2-40B4-BE49-F238E27FC236}">
                <a16:creationId xmlns:a16="http://schemas.microsoft.com/office/drawing/2014/main" id="{7154E76B-0D81-2843-9703-ACEB7337D038}"/>
              </a:ext>
            </a:extLst>
          </p:cNvPr>
          <p:cNvSpPr>
            <a:spLocks noGrp="1"/>
          </p:cNvSpPr>
          <p:nvPr>
            <p:ph type="title"/>
          </p:nvPr>
        </p:nvSpPr>
        <p:spPr/>
        <p:txBody>
          <a:bodyPr/>
          <a:lstStyle/>
          <a:p>
            <a:r>
              <a:rPr lang="en-US" dirty="0"/>
              <a:t>Graphite v4 Audio enhancement</a:t>
            </a:r>
          </a:p>
        </p:txBody>
      </p:sp>
      <p:pic>
        <p:nvPicPr>
          <p:cNvPr id="9" name="Content Placeholder 8">
            <a:extLst>
              <a:ext uri="{FF2B5EF4-FFF2-40B4-BE49-F238E27FC236}">
                <a16:creationId xmlns:a16="http://schemas.microsoft.com/office/drawing/2014/main" id="{763E6DB8-D7F8-084B-816D-0C1329C7F22E}"/>
              </a:ext>
            </a:extLst>
          </p:cNvPr>
          <p:cNvPicPr>
            <a:picLocks noGrp="1" noChangeAspect="1"/>
          </p:cNvPicPr>
          <p:nvPr>
            <p:ph idx="13"/>
          </p:nvPr>
        </p:nvPicPr>
        <p:blipFill>
          <a:blip r:embed="rId2"/>
          <a:srcRect/>
          <a:stretch/>
        </p:blipFill>
        <p:spPr>
          <a:xfrm>
            <a:off x="6178550" y="2139997"/>
            <a:ext cx="5564188" cy="3162205"/>
          </a:xfrm>
        </p:spPr>
      </p:pic>
    </p:spTree>
    <p:extLst>
      <p:ext uri="{BB962C8B-B14F-4D97-AF65-F5344CB8AC3E}">
        <p14:creationId xmlns:p14="http://schemas.microsoft.com/office/powerpoint/2010/main" val="71666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E04446-B419-8143-BBCD-F23476FB0DE2}"/>
              </a:ext>
            </a:extLst>
          </p:cNvPr>
          <p:cNvSpPr>
            <a:spLocks noGrp="1"/>
          </p:cNvSpPr>
          <p:nvPr>
            <p:ph type="sldNum" sz="quarter" idx="12"/>
          </p:nvPr>
        </p:nvSpPr>
        <p:spPr/>
        <p:txBody>
          <a:bodyPr/>
          <a:lstStyle/>
          <a:p>
            <a:fld id="{67E52358-FED6-D246-9C6E-AEC4ABAAD0D9}" type="slidenum">
              <a:rPr lang="en-US" smtClean="0"/>
              <a:t>13</a:t>
            </a:fld>
            <a:endParaRPr lang="en-US"/>
          </a:p>
        </p:txBody>
      </p:sp>
      <p:pic>
        <p:nvPicPr>
          <p:cNvPr id="7" name="Content Placeholder 6">
            <a:extLst>
              <a:ext uri="{FF2B5EF4-FFF2-40B4-BE49-F238E27FC236}">
                <a16:creationId xmlns:a16="http://schemas.microsoft.com/office/drawing/2014/main" id="{5DB665F5-B094-0141-BE78-671DC905ED91}"/>
              </a:ext>
            </a:extLst>
          </p:cNvPr>
          <p:cNvPicPr>
            <a:picLocks noGrp="1" noChangeAspect="1"/>
          </p:cNvPicPr>
          <p:nvPr>
            <p:ph idx="1"/>
          </p:nvPr>
        </p:nvPicPr>
        <p:blipFill>
          <a:blip r:embed="rId2"/>
          <a:srcRect/>
          <a:stretch/>
        </p:blipFill>
        <p:spPr>
          <a:xfrm>
            <a:off x="764274" y="2154540"/>
            <a:ext cx="4899240" cy="3133119"/>
          </a:xfrm>
        </p:spPr>
      </p:pic>
      <p:sp>
        <p:nvSpPr>
          <p:cNvPr id="4" name="Content Placeholder 3">
            <a:extLst>
              <a:ext uri="{FF2B5EF4-FFF2-40B4-BE49-F238E27FC236}">
                <a16:creationId xmlns:a16="http://schemas.microsoft.com/office/drawing/2014/main" id="{73073A23-724D-7046-84DB-ECC00CC5EBA1}"/>
              </a:ext>
            </a:extLst>
          </p:cNvPr>
          <p:cNvSpPr>
            <a:spLocks noGrp="1"/>
          </p:cNvSpPr>
          <p:nvPr>
            <p:ph idx="13"/>
          </p:nvPr>
        </p:nvSpPr>
        <p:spPr/>
        <p:txBody>
          <a:bodyPr>
            <a:normAutofit/>
          </a:bodyPr>
          <a:lstStyle/>
          <a:p>
            <a:r>
              <a:rPr lang="en-US" dirty="0"/>
              <a:t>File Based Upgrades, Save and Load Show Files Menu</a:t>
            </a:r>
          </a:p>
          <a:p>
            <a:endParaRPr lang="en-US" dirty="0"/>
          </a:p>
          <a:p>
            <a:pPr marL="0" indent="0">
              <a:buNone/>
            </a:pPr>
            <a:r>
              <a:rPr lang="en-US" dirty="0"/>
              <a:t>Drag and drop a new upgrade into DashBoard to Kick off an update.</a:t>
            </a:r>
          </a:p>
          <a:p>
            <a:pPr marL="0" indent="0">
              <a:buNone/>
            </a:pPr>
            <a:endParaRPr lang="en-US" dirty="0"/>
          </a:p>
          <a:p>
            <a:pPr marL="0" indent="0">
              <a:buNone/>
            </a:pPr>
            <a:r>
              <a:rPr lang="en-US" dirty="0"/>
              <a:t>Save and Load File Sets from the GUI instead of the </a:t>
            </a:r>
            <a:r>
              <a:rPr lang="en-US" dirty="0" err="1"/>
              <a:t>SoftPanel</a:t>
            </a:r>
            <a:r>
              <a:rPr lang="en-US" dirty="0"/>
              <a:t> or hard panel interfaces</a:t>
            </a:r>
          </a:p>
        </p:txBody>
      </p:sp>
      <p:sp>
        <p:nvSpPr>
          <p:cNvPr id="5" name="Title 4">
            <a:extLst>
              <a:ext uri="{FF2B5EF4-FFF2-40B4-BE49-F238E27FC236}">
                <a16:creationId xmlns:a16="http://schemas.microsoft.com/office/drawing/2014/main" id="{B24B0897-2C49-A540-BFFA-8E1157AA09E9}"/>
              </a:ext>
            </a:extLst>
          </p:cNvPr>
          <p:cNvSpPr>
            <a:spLocks noGrp="1"/>
          </p:cNvSpPr>
          <p:nvPr>
            <p:ph type="title"/>
          </p:nvPr>
        </p:nvSpPr>
        <p:spPr/>
        <p:txBody>
          <a:bodyPr/>
          <a:lstStyle/>
          <a:p>
            <a:r>
              <a:rPr lang="en-US" dirty="0"/>
              <a:t>Graphite v4 – DashBoard enhancements</a:t>
            </a:r>
          </a:p>
        </p:txBody>
      </p:sp>
    </p:spTree>
    <p:extLst>
      <p:ext uri="{BB962C8B-B14F-4D97-AF65-F5344CB8AC3E}">
        <p14:creationId xmlns:p14="http://schemas.microsoft.com/office/powerpoint/2010/main" val="1970063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E04446-B419-8143-BBCD-F23476FB0DE2}"/>
              </a:ext>
            </a:extLst>
          </p:cNvPr>
          <p:cNvSpPr>
            <a:spLocks noGrp="1"/>
          </p:cNvSpPr>
          <p:nvPr>
            <p:ph type="sldNum" sz="quarter" idx="12"/>
          </p:nvPr>
        </p:nvSpPr>
        <p:spPr/>
        <p:txBody>
          <a:bodyPr/>
          <a:lstStyle/>
          <a:p>
            <a:fld id="{67E52358-FED6-D246-9C6E-AEC4ABAAD0D9}" type="slidenum">
              <a:rPr lang="en-US" smtClean="0"/>
              <a:t>14</a:t>
            </a:fld>
            <a:endParaRPr lang="en-US"/>
          </a:p>
        </p:txBody>
      </p:sp>
      <p:pic>
        <p:nvPicPr>
          <p:cNvPr id="7" name="Content Placeholder 6">
            <a:extLst>
              <a:ext uri="{FF2B5EF4-FFF2-40B4-BE49-F238E27FC236}">
                <a16:creationId xmlns:a16="http://schemas.microsoft.com/office/drawing/2014/main" id="{5DB665F5-B094-0141-BE78-671DC905ED91}"/>
              </a:ext>
            </a:extLst>
          </p:cNvPr>
          <p:cNvPicPr>
            <a:picLocks noGrp="1" noChangeAspect="1"/>
          </p:cNvPicPr>
          <p:nvPr>
            <p:ph idx="1"/>
          </p:nvPr>
        </p:nvPicPr>
        <p:blipFill>
          <a:blip r:embed="rId2"/>
          <a:srcRect/>
          <a:stretch/>
        </p:blipFill>
        <p:spPr>
          <a:xfrm>
            <a:off x="764274" y="2332507"/>
            <a:ext cx="4899240" cy="2777185"/>
          </a:xfrm>
        </p:spPr>
      </p:pic>
      <p:sp>
        <p:nvSpPr>
          <p:cNvPr id="4" name="Content Placeholder 3">
            <a:extLst>
              <a:ext uri="{FF2B5EF4-FFF2-40B4-BE49-F238E27FC236}">
                <a16:creationId xmlns:a16="http://schemas.microsoft.com/office/drawing/2014/main" id="{73073A23-724D-7046-84DB-ECC00CC5EBA1}"/>
              </a:ext>
            </a:extLst>
          </p:cNvPr>
          <p:cNvSpPr>
            <a:spLocks noGrp="1"/>
          </p:cNvSpPr>
          <p:nvPr>
            <p:ph idx="13"/>
          </p:nvPr>
        </p:nvSpPr>
        <p:spPr/>
        <p:txBody>
          <a:bodyPr>
            <a:normAutofit lnSpcReduction="10000"/>
          </a:bodyPr>
          <a:lstStyle/>
          <a:p>
            <a:r>
              <a:rPr lang="en-US" dirty="0"/>
              <a:t>Add Frame Delay of up to 16 Frames in all Frame Syncs</a:t>
            </a:r>
          </a:p>
          <a:p>
            <a:endParaRPr lang="en-US" dirty="0"/>
          </a:p>
          <a:p>
            <a:pPr marL="0" indent="0">
              <a:buNone/>
            </a:pPr>
            <a:r>
              <a:rPr lang="en-US" dirty="0"/>
              <a:t>The First 6 inputs all have a Frame Sync and Format Convert.  A new Delay mode has been added with the ability to tack on additional Delay.</a:t>
            </a:r>
          </a:p>
          <a:p>
            <a:pPr marL="0" indent="0">
              <a:buNone/>
            </a:pPr>
            <a:endParaRPr lang="en-US" dirty="0"/>
          </a:p>
          <a:p>
            <a:pPr marL="0" indent="0">
              <a:buNone/>
            </a:pPr>
            <a:r>
              <a:rPr lang="en-US" dirty="0"/>
              <a:t>Great for VS and AR to compensate for the matching the Render Time of the Engine!</a:t>
            </a:r>
          </a:p>
        </p:txBody>
      </p:sp>
      <p:sp>
        <p:nvSpPr>
          <p:cNvPr id="5" name="Title 4">
            <a:extLst>
              <a:ext uri="{FF2B5EF4-FFF2-40B4-BE49-F238E27FC236}">
                <a16:creationId xmlns:a16="http://schemas.microsoft.com/office/drawing/2014/main" id="{B24B0897-2C49-A540-BFFA-8E1157AA09E9}"/>
              </a:ext>
            </a:extLst>
          </p:cNvPr>
          <p:cNvSpPr>
            <a:spLocks noGrp="1"/>
          </p:cNvSpPr>
          <p:nvPr>
            <p:ph type="title"/>
          </p:nvPr>
        </p:nvSpPr>
        <p:spPr/>
        <p:txBody>
          <a:bodyPr/>
          <a:lstStyle/>
          <a:p>
            <a:r>
              <a:rPr lang="en-US" dirty="0"/>
              <a:t>Graphite v4 – Video Processing Addition</a:t>
            </a:r>
          </a:p>
        </p:txBody>
      </p:sp>
    </p:spTree>
    <p:extLst>
      <p:ext uri="{BB962C8B-B14F-4D97-AF65-F5344CB8AC3E}">
        <p14:creationId xmlns:p14="http://schemas.microsoft.com/office/powerpoint/2010/main" val="2665797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D2DEF9-7542-8440-8691-DB73A65FA77A}"/>
              </a:ext>
            </a:extLst>
          </p:cNvPr>
          <p:cNvSpPr>
            <a:spLocks noGrp="1"/>
          </p:cNvSpPr>
          <p:nvPr>
            <p:ph type="sldNum" sz="quarter" idx="12"/>
          </p:nvPr>
        </p:nvSpPr>
        <p:spPr/>
        <p:txBody>
          <a:bodyPr/>
          <a:lstStyle/>
          <a:p>
            <a:fld id="{67E52358-FED6-D246-9C6E-AEC4ABAAD0D9}" type="slidenum">
              <a:rPr lang="en-US" smtClean="0"/>
              <a:t>15</a:t>
            </a:fld>
            <a:endParaRPr lang="en-US"/>
          </a:p>
        </p:txBody>
      </p:sp>
      <p:sp>
        <p:nvSpPr>
          <p:cNvPr id="3" name="Content Placeholder 2">
            <a:extLst>
              <a:ext uri="{FF2B5EF4-FFF2-40B4-BE49-F238E27FC236}">
                <a16:creationId xmlns:a16="http://schemas.microsoft.com/office/drawing/2014/main" id="{1378BB37-749E-7B47-ADEF-58B81170F05D}"/>
              </a:ext>
            </a:extLst>
          </p:cNvPr>
          <p:cNvSpPr>
            <a:spLocks noGrp="1"/>
          </p:cNvSpPr>
          <p:nvPr>
            <p:ph idx="1"/>
          </p:nvPr>
        </p:nvSpPr>
        <p:spPr/>
        <p:txBody>
          <a:bodyPr/>
          <a:lstStyle/>
          <a:p>
            <a:r>
              <a:rPr lang="en-US" dirty="0"/>
              <a:t>Up to 2 ME with 4 </a:t>
            </a:r>
            <a:r>
              <a:rPr lang="en-US" dirty="0" err="1"/>
              <a:t>MiniME</a:t>
            </a:r>
            <a:endParaRPr lang="en-US" dirty="0"/>
          </a:p>
          <a:p>
            <a:r>
              <a:rPr lang="en-US" dirty="0"/>
              <a:t>4 2D DVE Floating</a:t>
            </a:r>
          </a:p>
          <a:p>
            <a:r>
              <a:rPr lang="en-US" dirty="0"/>
              <a:t>6 Frame Sync with Format Converters</a:t>
            </a:r>
          </a:p>
          <a:p>
            <a:r>
              <a:rPr lang="en-US" dirty="0"/>
              <a:t>2 x 16 Window MVs</a:t>
            </a:r>
          </a:p>
          <a:p>
            <a:r>
              <a:rPr lang="en-US" dirty="0"/>
              <a:t>RAVE Audio Mixer 13 Stereo Mixes with 48 Faders and SRCs</a:t>
            </a:r>
          </a:p>
          <a:p>
            <a:r>
              <a:rPr lang="en-US" dirty="0"/>
              <a:t>XPression Motion Graphics with XPression Clips</a:t>
            </a:r>
          </a:p>
        </p:txBody>
      </p:sp>
      <p:pic>
        <p:nvPicPr>
          <p:cNvPr id="7" name="Content Placeholder 6" descr="A person sitting in front of a computer&#10;&#10;Description automatically generated">
            <a:extLst>
              <a:ext uri="{FF2B5EF4-FFF2-40B4-BE49-F238E27FC236}">
                <a16:creationId xmlns:a16="http://schemas.microsoft.com/office/drawing/2014/main" id="{C67B881D-01E8-4744-86D3-DB257F2E0DAF}"/>
              </a:ext>
            </a:extLst>
          </p:cNvPr>
          <p:cNvPicPr>
            <a:picLocks noGrp="1" noChangeAspect="1"/>
          </p:cNvPicPr>
          <p:nvPr>
            <p:ph idx="13"/>
          </p:nvPr>
        </p:nvPicPr>
        <p:blipFill rotWithShape="1">
          <a:blip r:embed="rId2"/>
          <a:srcRect l="31222"/>
          <a:stretch/>
        </p:blipFill>
        <p:spPr>
          <a:xfrm>
            <a:off x="6382869" y="1492283"/>
            <a:ext cx="5124792" cy="4191341"/>
          </a:xfrm>
        </p:spPr>
      </p:pic>
      <p:sp>
        <p:nvSpPr>
          <p:cNvPr id="5" name="Title 4">
            <a:extLst>
              <a:ext uri="{FF2B5EF4-FFF2-40B4-BE49-F238E27FC236}">
                <a16:creationId xmlns:a16="http://schemas.microsoft.com/office/drawing/2014/main" id="{C3D5B55F-D3F2-D644-B191-097DD74E7097}"/>
              </a:ext>
            </a:extLst>
          </p:cNvPr>
          <p:cNvSpPr>
            <a:spLocks noGrp="1"/>
          </p:cNvSpPr>
          <p:nvPr>
            <p:ph type="title"/>
          </p:nvPr>
        </p:nvSpPr>
        <p:spPr/>
        <p:txBody>
          <a:bodyPr/>
          <a:lstStyle/>
          <a:p>
            <a:r>
              <a:rPr lang="en-US" dirty="0"/>
              <a:t>New Product Introduction – Graphite PPC</a:t>
            </a:r>
          </a:p>
        </p:txBody>
      </p:sp>
    </p:spTree>
    <p:extLst>
      <p:ext uri="{BB962C8B-B14F-4D97-AF65-F5344CB8AC3E}">
        <p14:creationId xmlns:p14="http://schemas.microsoft.com/office/powerpoint/2010/main" val="3464160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D2DEF9-7542-8440-8691-DB73A65FA77A}"/>
              </a:ext>
            </a:extLst>
          </p:cNvPr>
          <p:cNvSpPr>
            <a:spLocks noGrp="1"/>
          </p:cNvSpPr>
          <p:nvPr>
            <p:ph type="sldNum" sz="quarter" idx="12"/>
          </p:nvPr>
        </p:nvSpPr>
        <p:spPr/>
        <p:txBody>
          <a:bodyPr/>
          <a:lstStyle/>
          <a:p>
            <a:fld id="{67E52358-FED6-D246-9C6E-AEC4ABAAD0D9}" type="slidenum">
              <a:rPr lang="en-US" smtClean="0"/>
              <a:t>16</a:t>
            </a:fld>
            <a:endParaRPr lang="en-US"/>
          </a:p>
        </p:txBody>
      </p:sp>
      <p:sp>
        <p:nvSpPr>
          <p:cNvPr id="3" name="Content Placeholder 2">
            <a:extLst>
              <a:ext uri="{FF2B5EF4-FFF2-40B4-BE49-F238E27FC236}">
                <a16:creationId xmlns:a16="http://schemas.microsoft.com/office/drawing/2014/main" id="{1378BB37-749E-7B47-ADEF-58B81170F05D}"/>
              </a:ext>
            </a:extLst>
          </p:cNvPr>
          <p:cNvSpPr>
            <a:spLocks noGrp="1"/>
          </p:cNvSpPr>
          <p:nvPr>
            <p:ph idx="1"/>
          </p:nvPr>
        </p:nvSpPr>
        <p:spPr/>
        <p:txBody>
          <a:bodyPr/>
          <a:lstStyle/>
          <a:p>
            <a:r>
              <a:rPr lang="en-US" dirty="0"/>
              <a:t>Starting </a:t>
            </a:r>
            <a:r>
              <a:rPr lang="en-US" dirty="0" err="1"/>
              <a:t>Pice</a:t>
            </a:r>
            <a:r>
              <a:rPr lang="en-US" dirty="0"/>
              <a:t> - $19, 995 USD</a:t>
            </a:r>
          </a:p>
          <a:p>
            <a:r>
              <a:rPr lang="en-US" dirty="0"/>
              <a:t>Includes:</a:t>
            </a:r>
          </a:p>
          <a:p>
            <a:r>
              <a:rPr lang="en-US" dirty="0"/>
              <a:t>1 ME with 4 </a:t>
            </a:r>
            <a:r>
              <a:rPr lang="en-US" dirty="0" err="1"/>
              <a:t>MiniME</a:t>
            </a:r>
            <a:endParaRPr lang="en-US" dirty="0"/>
          </a:p>
          <a:p>
            <a:r>
              <a:rPr lang="en-US" dirty="0"/>
              <a:t>4 DVE, 6 FSFC, 4 </a:t>
            </a:r>
            <a:r>
              <a:rPr lang="en-US" dirty="0" err="1"/>
              <a:t>MediaStores</a:t>
            </a:r>
            <a:endParaRPr lang="en-US" dirty="0"/>
          </a:p>
          <a:p>
            <a:r>
              <a:rPr lang="en-US" dirty="0"/>
              <a:t>5 Inputs (4 SDI and 1 HDMI)</a:t>
            </a:r>
          </a:p>
          <a:p>
            <a:r>
              <a:rPr lang="en-US" dirty="0"/>
              <a:t>8 Outputs (6 SDI and 2 HDMI)</a:t>
            </a:r>
          </a:p>
          <a:p>
            <a:r>
              <a:rPr lang="en-US" dirty="0"/>
              <a:t>2 Outputs Configurable, 6 Follows or MV on SDI 5/6 and HDMI 1/2</a:t>
            </a:r>
          </a:p>
          <a:p>
            <a:r>
              <a:rPr lang="en-US" dirty="0"/>
              <a:t>XPression Graphite Prime and Clips</a:t>
            </a:r>
          </a:p>
        </p:txBody>
      </p:sp>
      <p:pic>
        <p:nvPicPr>
          <p:cNvPr id="7" name="Content Placeholder 6">
            <a:extLst>
              <a:ext uri="{FF2B5EF4-FFF2-40B4-BE49-F238E27FC236}">
                <a16:creationId xmlns:a16="http://schemas.microsoft.com/office/drawing/2014/main" id="{C67B881D-01E8-4744-86D3-DB257F2E0DAF}"/>
              </a:ext>
            </a:extLst>
          </p:cNvPr>
          <p:cNvPicPr>
            <a:picLocks noGrp="1" noChangeAspect="1"/>
          </p:cNvPicPr>
          <p:nvPr>
            <p:ph idx="13"/>
          </p:nvPr>
        </p:nvPicPr>
        <p:blipFill>
          <a:blip r:embed="rId2"/>
          <a:srcRect/>
          <a:stretch/>
        </p:blipFill>
        <p:spPr>
          <a:xfrm>
            <a:off x="6382869" y="2146606"/>
            <a:ext cx="5124792" cy="2882695"/>
          </a:xfrm>
        </p:spPr>
      </p:pic>
      <p:sp>
        <p:nvSpPr>
          <p:cNvPr id="5" name="Title 4">
            <a:extLst>
              <a:ext uri="{FF2B5EF4-FFF2-40B4-BE49-F238E27FC236}">
                <a16:creationId xmlns:a16="http://schemas.microsoft.com/office/drawing/2014/main" id="{C3D5B55F-D3F2-D644-B191-097DD74E7097}"/>
              </a:ext>
            </a:extLst>
          </p:cNvPr>
          <p:cNvSpPr>
            <a:spLocks noGrp="1"/>
          </p:cNvSpPr>
          <p:nvPr>
            <p:ph type="title"/>
          </p:nvPr>
        </p:nvSpPr>
        <p:spPr/>
        <p:txBody>
          <a:bodyPr/>
          <a:lstStyle/>
          <a:p>
            <a:r>
              <a:rPr lang="en-US" dirty="0"/>
              <a:t>Graphite PPC – Pricing</a:t>
            </a:r>
          </a:p>
        </p:txBody>
      </p:sp>
    </p:spTree>
    <p:extLst>
      <p:ext uri="{BB962C8B-B14F-4D97-AF65-F5344CB8AC3E}">
        <p14:creationId xmlns:p14="http://schemas.microsoft.com/office/powerpoint/2010/main" val="211952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E04446-B419-8143-BBCD-F23476FB0DE2}"/>
              </a:ext>
            </a:extLst>
          </p:cNvPr>
          <p:cNvSpPr>
            <a:spLocks noGrp="1"/>
          </p:cNvSpPr>
          <p:nvPr>
            <p:ph type="sldNum" sz="quarter" idx="12"/>
          </p:nvPr>
        </p:nvSpPr>
        <p:spPr/>
        <p:txBody>
          <a:bodyPr/>
          <a:lstStyle/>
          <a:p>
            <a:fld id="{67E52358-FED6-D246-9C6E-AEC4ABAAD0D9}" type="slidenum">
              <a:rPr lang="en-US" smtClean="0"/>
              <a:t>17</a:t>
            </a:fld>
            <a:endParaRPr lang="en-US"/>
          </a:p>
        </p:txBody>
      </p:sp>
      <p:pic>
        <p:nvPicPr>
          <p:cNvPr id="7" name="Content Placeholder 6">
            <a:extLst>
              <a:ext uri="{FF2B5EF4-FFF2-40B4-BE49-F238E27FC236}">
                <a16:creationId xmlns:a16="http://schemas.microsoft.com/office/drawing/2014/main" id="{5DB665F5-B094-0141-BE78-671DC905ED91}"/>
              </a:ext>
            </a:extLst>
          </p:cNvPr>
          <p:cNvPicPr>
            <a:picLocks noGrp="1" noChangeAspect="1"/>
          </p:cNvPicPr>
          <p:nvPr>
            <p:ph idx="1"/>
          </p:nvPr>
        </p:nvPicPr>
        <p:blipFill>
          <a:blip r:embed="rId2"/>
          <a:srcRect/>
          <a:stretch/>
        </p:blipFill>
        <p:spPr>
          <a:xfrm>
            <a:off x="764274" y="2343188"/>
            <a:ext cx="4899240" cy="2755822"/>
          </a:xfrm>
        </p:spPr>
      </p:pic>
      <p:sp>
        <p:nvSpPr>
          <p:cNvPr id="4" name="Content Placeholder 3">
            <a:extLst>
              <a:ext uri="{FF2B5EF4-FFF2-40B4-BE49-F238E27FC236}">
                <a16:creationId xmlns:a16="http://schemas.microsoft.com/office/drawing/2014/main" id="{73073A23-724D-7046-84DB-ECC00CC5EBA1}"/>
              </a:ext>
            </a:extLst>
          </p:cNvPr>
          <p:cNvSpPr>
            <a:spLocks noGrp="1"/>
          </p:cNvSpPr>
          <p:nvPr>
            <p:ph idx="13"/>
          </p:nvPr>
        </p:nvSpPr>
        <p:spPr/>
        <p:txBody>
          <a:bodyPr>
            <a:normAutofit fontScale="92500" lnSpcReduction="20000"/>
          </a:bodyPr>
          <a:lstStyle/>
          <a:p>
            <a:r>
              <a:rPr lang="en-US" dirty="0"/>
              <a:t>17 Inch 1920 x 1080 Display</a:t>
            </a:r>
          </a:p>
          <a:p>
            <a:r>
              <a:rPr lang="en-US" dirty="0"/>
              <a:t>Integrated Keyboard, Trackpad and Numeric Keypad</a:t>
            </a:r>
          </a:p>
          <a:p>
            <a:r>
              <a:rPr lang="en-US" dirty="0"/>
              <a:t>Front USB 3.0</a:t>
            </a:r>
          </a:p>
          <a:p>
            <a:r>
              <a:rPr lang="en-US" dirty="0"/>
              <a:t>Included Soft Shell case with Handle and wheels</a:t>
            </a:r>
          </a:p>
          <a:p>
            <a:r>
              <a:rPr lang="en-US" dirty="0"/>
              <a:t>Built in Speakers for Monitoring</a:t>
            </a:r>
          </a:p>
          <a:p>
            <a:r>
              <a:rPr lang="en-US" dirty="0"/>
              <a:t>Ultra Quite Fan Cooling!  Operation in shared space not an issue</a:t>
            </a:r>
          </a:p>
          <a:p>
            <a:r>
              <a:rPr lang="en-US" dirty="0"/>
              <a:t>1TB SSD M.2 SATA Drive</a:t>
            </a:r>
          </a:p>
          <a:p>
            <a:r>
              <a:rPr lang="en-US" dirty="0"/>
              <a:t>8 CORE CPU with 16GB DDR4</a:t>
            </a:r>
          </a:p>
          <a:p>
            <a:r>
              <a:rPr lang="en-US" dirty="0"/>
              <a:t>Nvidia Quadro P2200</a:t>
            </a:r>
          </a:p>
        </p:txBody>
      </p:sp>
      <p:sp>
        <p:nvSpPr>
          <p:cNvPr id="5" name="Title 4">
            <a:extLst>
              <a:ext uri="{FF2B5EF4-FFF2-40B4-BE49-F238E27FC236}">
                <a16:creationId xmlns:a16="http://schemas.microsoft.com/office/drawing/2014/main" id="{B24B0897-2C49-A540-BFFA-8E1157AA09E9}"/>
              </a:ext>
            </a:extLst>
          </p:cNvPr>
          <p:cNvSpPr>
            <a:spLocks noGrp="1"/>
          </p:cNvSpPr>
          <p:nvPr>
            <p:ph type="title"/>
          </p:nvPr>
        </p:nvSpPr>
        <p:spPr/>
        <p:txBody>
          <a:bodyPr/>
          <a:lstStyle/>
          <a:p>
            <a:r>
              <a:rPr lang="en-US" dirty="0"/>
              <a:t>Graphite PPC – Performance</a:t>
            </a:r>
          </a:p>
        </p:txBody>
      </p:sp>
    </p:spTree>
    <p:extLst>
      <p:ext uri="{BB962C8B-B14F-4D97-AF65-F5344CB8AC3E}">
        <p14:creationId xmlns:p14="http://schemas.microsoft.com/office/powerpoint/2010/main" val="1780092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E04446-B419-8143-BBCD-F23476FB0DE2}"/>
              </a:ext>
            </a:extLst>
          </p:cNvPr>
          <p:cNvSpPr>
            <a:spLocks noGrp="1"/>
          </p:cNvSpPr>
          <p:nvPr>
            <p:ph type="sldNum" sz="quarter" idx="12"/>
          </p:nvPr>
        </p:nvSpPr>
        <p:spPr/>
        <p:txBody>
          <a:bodyPr/>
          <a:lstStyle/>
          <a:p>
            <a:fld id="{67E52358-FED6-D246-9C6E-AEC4ABAAD0D9}" type="slidenum">
              <a:rPr lang="en-US" smtClean="0"/>
              <a:t>18</a:t>
            </a:fld>
            <a:endParaRPr lang="en-US"/>
          </a:p>
        </p:txBody>
      </p:sp>
      <p:pic>
        <p:nvPicPr>
          <p:cNvPr id="7" name="Content Placeholder 6">
            <a:extLst>
              <a:ext uri="{FF2B5EF4-FFF2-40B4-BE49-F238E27FC236}">
                <a16:creationId xmlns:a16="http://schemas.microsoft.com/office/drawing/2014/main" id="{5DB665F5-B094-0141-BE78-671DC905ED91}"/>
              </a:ext>
            </a:extLst>
          </p:cNvPr>
          <p:cNvPicPr>
            <a:picLocks noGrp="1" noChangeAspect="1"/>
          </p:cNvPicPr>
          <p:nvPr>
            <p:ph idx="1"/>
          </p:nvPr>
        </p:nvPicPr>
        <p:blipFill>
          <a:blip r:embed="rId2"/>
          <a:srcRect/>
          <a:stretch/>
        </p:blipFill>
        <p:spPr>
          <a:xfrm>
            <a:off x="764274" y="2343188"/>
            <a:ext cx="4899240" cy="2755822"/>
          </a:xfrm>
        </p:spPr>
      </p:pic>
      <p:sp>
        <p:nvSpPr>
          <p:cNvPr id="4" name="Content Placeholder 3">
            <a:extLst>
              <a:ext uri="{FF2B5EF4-FFF2-40B4-BE49-F238E27FC236}">
                <a16:creationId xmlns:a16="http://schemas.microsoft.com/office/drawing/2014/main" id="{73073A23-724D-7046-84DB-ECC00CC5EBA1}"/>
              </a:ext>
            </a:extLst>
          </p:cNvPr>
          <p:cNvSpPr>
            <a:spLocks noGrp="1"/>
          </p:cNvSpPr>
          <p:nvPr>
            <p:ph idx="13"/>
          </p:nvPr>
        </p:nvSpPr>
        <p:spPr/>
        <p:txBody>
          <a:bodyPr>
            <a:normAutofit fontScale="92500" lnSpcReduction="10000"/>
          </a:bodyPr>
          <a:lstStyle/>
          <a:p>
            <a:r>
              <a:rPr lang="en-US" dirty="0"/>
              <a:t>Add ME 2 - $5K USD</a:t>
            </a:r>
          </a:p>
          <a:p>
            <a:r>
              <a:rPr lang="en-US" dirty="0"/>
              <a:t>9 In license (</a:t>
            </a:r>
            <a:r>
              <a:rPr lang="en-US" sz="2000" dirty="0"/>
              <a:t>8 SDI, 1 HDMI</a:t>
            </a:r>
            <a:r>
              <a:rPr lang="en-US" dirty="0"/>
              <a:t>) - $5K USD</a:t>
            </a:r>
          </a:p>
          <a:p>
            <a:r>
              <a:rPr lang="en-US" dirty="0"/>
              <a:t>13 In license (</a:t>
            </a:r>
            <a:r>
              <a:rPr lang="en-US" sz="2000" dirty="0"/>
              <a:t>12 SDI, 1 HDMI</a:t>
            </a:r>
            <a:r>
              <a:rPr lang="en-US" dirty="0"/>
              <a:t>) - $5K USD</a:t>
            </a:r>
          </a:p>
          <a:p>
            <a:r>
              <a:rPr lang="en-US" dirty="0"/>
              <a:t>9+ Inputs unlocks Output Config</a:t>
            </a:r>
          </a:p>
          <a:p>
            <a:r>
              <a:rPr lang="en-US" dirty="0"/>
              <a:t>Up to 3 RAVE Audio Breakout Modules (</a:t>
            </a:r>
            <a:r>
              <a:rPr lang="en-US" sz="2000" dirty="0"/>
              <a:t>8 An In, 5 An Out, 1 AES IN/Out</a:t>
            </a:r>
            <a:r>
              <a:rPr lang="en-US" dirty="0"/>
              <a:t>) each is $3,500 USD</a:t>
            </a:r>
          </a:p>
          <a:p>
            <a:r>
              <a:rPr lang="en-US" dirty="0"/>
              <a:t>All XPression editions and Options</a:t>
            </a:r>
          </a:p>
          <a:p>
            <a:r>
              <a:rPr lang="en-US" dirty="0"/>
              <a:t>Max 3 XPN Frame Buffers in 1080p 50/59.94/60.  Clip players can be assigned to shared buffers</a:t>
            </a:r>
          </a:p>
        </p:txBody>
      </p:sp>
      <p:sp>
        <p:nvSpPr>
          <p:cNvPr id="5" name="Title 4">
            <a:extLst>
              <a:ext uri="{FF2B5EF4-FFF2-40B4-BE49-F238E27FC236}">
                <a16:creationId xmlns:a16="http://schemas.microsoft.com/office/drawing/2014/main" id="{B24B0897-2C49-A540-BFFA-8E1157AA09E9}"/>
              </a:ext>
            </a:extLst>
          </p:cNvPr>
          <p:cNvSpPr>
            <a:spLocks noGrp="1"/>
          </p:cNvSpPr>
          <p:nvPr>
            <p:ph type="title"/>
          </p:nvPr>
        </p:nvSpPr>
        <p:spPr/>
        <p:txBody>
          <a:bodyPr/>
          <a:lstStyle/>
          <a:p>
            <a:r>
              <a:rPr lang="en-US" dirty="0"/>
              <a:t>Graphite PPC – Options</a:t>
            </a:r>
          </a:p>
        </p:txBody>
      </p:sp>
    </p:spTree>
    <p:extLst>
      <p:ext uri="{BB962C8B-B14F-4D97-AF65-F5344CB8AC3E}">
        <p14:creationId xmlns:p14="http://schemas.microsoft.com/office/powerpoint/2010/main" val="133448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C68D13-03CD-FB43-861A-9B14060AB089}"/>
              </a:ext>
            </a:extLst>
          </p:cNvPr>
          <p:cNvSpPr>
            <a:spLocks noGrp="1"/>
          </p:cNvSpPr>
          <p:nvPr>
            <p:ph type="sldNum" sz="quarter" idx="12"/>
          </p:nvPr>
        </p:nvSpPr>
        <p:spPr/>
        <p:txBody>
          <a:bodyPr/>
          <a:lstStyle/>
          <a:p>
            <a:fld id="{67E52358-FED6-D246-9C6E-AEC4ABAAD0D9}" type="slidenum">
              <a:rPr lang="en-US" smtClean="0"/>
              <a:t>2</a:t>
            </a:fld>
            <a:endParaRPr lang="en-US"/>
          </a:p>
        </p:txBody>
      </p:sp>
      <p:sp>
        <p:nvSpPr>
          <p:cNvPr id="3" name="Content Placeholder 2">
            <a:extLst>
              <a:ext uri="{FF2B5EF4-FFF2-40B4-BE49-F238E27FC236}">
                <a16:creationId xmlns:a16="http://schemas.microsoft.com/office/drawing/2014/main" id="{3590376D-3C93-5942-B548-7FDEF8E5AA1F}"/>
              </a:ext>
            </a:extLst>
          </p:cNvPr>
          <p:cNvSpPr>
            <a:spLocks noGrp="1"/>
          </p:cNvSpPr>
          <p:nvPr>
            <p:ph idx="1"/>
          </p:nvPr>
        </p:nvSpPr>
        <p:spPr/>
        <p:txBody>
          <a:bodyPr>
            <a:normAutofit lnSpcReduction="10000"/>
          </a:bodyPr>
          <a:lstStyle/>
          <a:p>
            <a:r>
              <a:rPr lang="en-US" dirty="0"/>
              <a:t>Graphite v3</a:t>
            </a:r>
          </a:p>
        </p:txBody>
      </p:sp>
      <p:sp>
        <p:nvSpPr>
          <p:cNvPr id="4" name="Content Placeholder 3">
            <a:extLst>
              <a:ext uri="{FF2B5EF4-FFF2-40B4-BE49-F238E27FC236}">
                <a16:creationId xmlns:a16="http://schemas.microsoft.com/office/drawing/2014/main" id="{CEA332DF-4437-C547-8B95-007285C86712}"/>
              </a:ext>
            </a:extLst>
          </p:cNvPr>
          <p:cNvSpPr>
            <a:spLocks noGrp="1"/>
          </p:cNvSpPr>
          <p:nvPr>
            <p:ph idx="10"/>
          </p:nvPr>
        </p:nvSpPr>
        <p:spPr/>
        <p:txBody>
          <a:bodyPr/>
          <a:lstStyle/>
          <a:p>
            <a:r>
              <a:rPr lang="en-US" dirty="0"/>
              <a:t>Just Released in Early April</a:t>
            </a:r>
          </a:p>
        </p:txBody>
      </p:sp>
      <p:sp>
        <p:nvSpPr>
          <p:cNvPr id="5" name="Content Placeholder 4">
            <a:extLst>
              <a:ext uri="{FF2B5EF4-FFF2-40B4-BE49-F238E27FC236}">
                <a16:creationId xmlns:a16="http://schemas.microsoft.com/office/drawing/2014/main" id="{9D479020-E526-EA40-A3BE-BC9FBB6C94A7}"/>
              </a:ext>
            </a:extLst>
          </p:cNvPr>
          <p:cNvSpPr>
            <a:spLocks noGrp="1"/>
          </p:cNvSpPr>
          <p:nvPr>
            <p:ph idx="11"/>
          </p:nvPr>
        </p:nvSpPr>
        <p:spPr/>
        <p:txBody>
          <a:bodyPr/>
          <a:lstStyle/>
          <a:p>
            <a:endParaRPr lang="en-US"/>
          </a:p>
        </p:txBody>
      </p:sp>
      <p:sp>
        <p:nvSpPr>
          <p:cNvPr id="6" name="Content Placeholder 5">
            <a:extLst>
              <a:ext uri="{FF2B5EF4-FFF2-40B4-BE49-F238E27FC236}">
                <a16:creationId xmlns:a16="http://schemas.microsoft.com/office/drawing/2014/main" id="{74939B34-307E-034E-AC04-2CA1934CD0D1}"/>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2072656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738B40-2127-8948-9E7B-E0BDCA96B48C}"/>
              </a:ext>
            </a:extLst>
          </p:cNvPr>
          <p:cNvSpPr>
            <a:spLocks noGrp="1"/>
          </p:cNvSpPr>
          <p:nvPr>
            <p:ph type="sldNum" sz="quarter" idx="12"/>
          </p:nvPr>
        </p:nvSpPr>
        <p:spPr/>
        <p:txBody>
          <a:bodyPr/>
          <a:lstStyle/>
          <a:p>
            <a:fld id="{67E52358-FED6-D246-9C6E-AEC4ABAAD0D9}" type="slidenum">
              <a:rPr lang="en-US" smtClean="0"/>
              <a:t>3</a:t>
            </a:fld>
            <a:endParaRPr lang="en-US"/>
          </a:p>
        </p:txBody>
      </p:sp>
      <p:sp>
        <p:nvSpPr>
          <p:cNvPr id="3" name="Content Placeholder 2">
            <a:extLst>
              <a:ext uri="{FF2B5EF4-FFF2-40B4-BE49-F238E27FC236}">
                <a16:creationId xmlns:a16="http://schemas.microsoft.com/office/drawing/2014/main" id="{C182D676-EF1A-A143-8725-E2F666D86678}"/>
              </a:ext>
            </a:extLst>
          </p:cNvPr>
          <p:cNvSpPr>
            <a:spLocks noGrp="1"/>
          </p:cNvSpPr>
          <p:nvPr>
            <p:ph idx="1"/>
          </p:nvPr>
        </p:nvSpPr>
        <p:spPr/>
        <p:txBody>
          <a:bodyPr/>
          <a:lstStyle/>
          <a:p>
            <a:r>
              <a:rPr lang="en-US" dirty="0"/>
              <a:t>48 Configurable Faders:</a:t>
            </a:r>
          </a:p>
          <a:p>
            <a:endParaRPr lang="en-US" dirty="0"/>
          </a:p>
          <a:p>
            <a:pPr marL="0" indent="0">
              <a:buNone/>
            </a:pPr>
            <a:r>
              <a:rPr lang="en-US" dirty="0"/>
              <a:t>With version 3 all of the Faders have moved to the the Configurable Fader type.  Each Fader can pick any of the available sources (SDI, XPN, </a:t>
            </a:r>
            <a:r>
              <a:rPr lang="en-US" dirty="0" err="1"/>
              <a:t>MediaStore</a:t>
            </a:r>
            <a:r>
              <a:rPr lang="en-US" dirty="0"/>
              <a:t>, PC Audio and the RAVE ABM Analog or AES) and then any of the Channels within those sources.  Example: SDI 5 channels 9/10.</a:t>
            </a:r>
          </a:p>
        </p:txBody>
      </p:sp>
      <p:pic>
        <p:nvPicPr>
          <p:cNvPr id="7" name="Content Placeholder 6" descr="Graphite GUI for Configuring the Faders">
            <a:extLst>
              <a:ext uri="{FF2B5EF4-FFF2-40B4-BE49-F238E27FC236}">
                <a16:creationId xmlns:a16="http://schemas.microsoft.com/office/drawing/2014/main" id="{2ABE5182-7A62-AB40-8692-027A1FC4EB69}"/>
              </a:ext>
              <a:ext uri="{C183D7F6-B498-43B3-948B-1728B52AA6E4}">
                <adec:decorative xmlns:adec="http://schemas.microsoft.com/office/drawing/2017/decorative" val="0"/>
              </a:ext>
            </a:extLst>
          </p:cNvPr>
          <p:cNvPicPr>
            <a:picLocks noGrp="1" noChangeAspect="1"/>
          </p:cNvPicPr>
          <p:nvPr>
            <p:ph idx="13"/>
          </p:nvPr>
        </p:nvPicPr>
        <p:blipFill rotWithShape="1">
          <a:blip r:embed="rId2"/>
          <a:srcRect r="56533"/>
          <a:stretch/>
        </p:blipFill>
        <p:spPr>
          <a:xfrm>
            <a:off x="7333821" y="1259631"/>
            <a:ext cx="3262462" cy="4690970"/>
          </a:xfrm>
        </p:spPr>
      </p:pic>
      <p:sp>
        <p:nvSpPr>
          <p:cNvPr id="5" name="Title 4">
            <a:extLst>
              <a:ext uri="{FF2B5EF4-FFF2-40B4-BE49-F238E27FC236}">
                <a16:creationId xmlns:a16="http://schemas.microsoft.com/office/drawing/2014/main" id="{7154E76B-0D81-2843-9703-ACEB7337D038}"/>
              </a:ext>
            </a:extLst>
          </p:cNvPr>
          <p:cNvSpPr>
            <a:spLocks noGrp="1"/>
          </p:cNvSpPr>
          <p:nvPr>
            <p:ph type="title"/>
          </p:nvPr>
        </p:nvSpPr>
        <p:spPr/>
        <p:txBody>
          <a:bodyPr/>
          <a:lstStyle/>
          <a:p>
            <a:r>
              <a:rPr lang="en-US" dirty="0"/>
              <a:t>Graphite v3…Audio and more audio</a:t>
            </a:r>
          </a:p>
        </p:txBody>
      </p:sp>
    </p:spTree>
    <p:extLst>
      <p:ext uri="{BB962C8B-B14F-4D97-AF65-F5344CB8AC3E}">
        <p14:creationId xmlns:p14="http://schemas.microsoft.com/office/powerpoint/2010/main" val="3983529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738B40-2127-8948-9E7B-E0BDCA96B48C}"/>
              </a:ext>
            </a:extLst>
          </p:cNvPr>
          <p:cNvSpPr>
            <a:spLocks noGrp="1"/>
          </p:cNvSpPr>
          <p:nvPr>
            <p:ph type="sldNum" sz="quarter" idx="12"/>
          </p:nvPr>
        </p:nvSpPr>
        <p:spPr/>
        <p:txBody>
          <a:bodyPr/>
          <a:lstStyle/>
          <a:p>
            <a:fld id="{67E52358-FED6-D246-9C6E-AEC4ABAAD0D9}" type="slidenum">
              <a:rPr lang="en-US" smtClean="0"/>
              <a:t>4</a:t>
            </a:fld>
            <a:endParaRPr lang="en-US"/>
          </a:p>
        </p:txBody>
      </p:sp>
      <p:sp>
        <p:nvSpPr>
          <p:cNvPr id="3" name="Content Placeholder 2">
            <a:extLst>
              <a:ext uri="{FF2B5EF4-FFF2-40B4-BE49-F238E27FC236}">
                <a16:creationId xmlns:a16="http://schemas.microsoft.com/office/drawing/2014/main" id="{C182D676-EF1A-A143-8725-E2F666D86678}"/>
              </a:ext>
            </a:extLst>
          </p:cNvPr>
          <p:cNvSpPr>
            <a:spLocks noGrp="1"/>
          </p:cNvSpPr>
          <p:nvPr>
            <p:ph idx="1"/>
          </p:nvPr>
        </p:nvSpPr>
        <p:spPr/>
        <p:txBody>
          <a:bodyPr/>
          <a:lstStyle/>
          <a:p>
            <a:r>
              <a:rPr lang="en-US" dirty="0"/>
              <a:t>Compressor / Limiter:</a:t>
            </a:r>
          </a:p>
          <a:p>
            <a:endParaRPr lang="en-US" dirty="0"/>
          </a:p>
          <a:p>
            <a:pPr marL="0" indent="0">
              <a:buNone/>
            </a:pPr>
            <a:r>
              <a:rPr lang="en-US" dirty="0"/>
              <a:t>In version 2 we introduced the 4 band parametric EQ.  Sure enough the requests poured in for adding the Compressor / Limiter.  Each Fader has both EQ and CL in v3</a:t>
            </a:r>
          </a:p>
        </p:txBody>
      </p:sp>
      <p:pic>
        <p:nvPicPr>
          <p:cNvPr id="7" name="Content Placeholder 6">
            <a:extLst>
              <a:ext uri="{FF2B5EF4-FFF2-40B4-BE49-F238E27FC236}">
                <a16:creationId xmlns:a16="http://schemas.microsoft.com/office/drawing/2014/main" id="{2ABE5182-7A62-AB40-8692-027A1FC4EB69}"/>
              </a:ext>
              <a:ext uri="{C183D7F6-B498-43B3-948B-1728B52AA6E4}">
                <adec:decorative xmlns:adec="http://schemas.microsoft.com/office/drawing/2017/decorative" val="0"/>
              </a:ext>
            </a:extLst>
          </p:cNvPr>
          <p:cNvPicPr>
            <a:picLocks noGrp="1" noChangeAspect="1"/>
          </p:cNvPicPr>
          <p:nvPr>
            <p:ph idx="13"/>
          </p:nvPr>
        </p:nvPicPr>
        <p:blipFill rotWithShape="1">
          <a:blip r:embed="rId2"/>
          <a:srcRect r="51385"/>
          <a:stretch/>
        </p:blipFill>
        <p:spPr>
          <a:xfrm>
            <a:off x="6917506" y="1198121"/>
            <a:ext cx="3696705" cy="4752480"/>
          </a:xfrm>
        </p:spPr>
      </p:pic>
      <p:sp>
        <p:nvSpPr>
          <p:cNvPr id="5" name="Title 4">
            <a:extLst>
              <a:ext uri="{FF2B5EF4-FFF2-40B4-BE49-F238E27FC236}">
                <a16:creationId xmlns:a16="http://schemas.microsoft.com/office/drawing/2014/main" id="{7154E76B-0D81-2843-9703-ACEB7337D038}"/>
              </a:ext>
            </a:extLst>
          </p:cNvPr>
          <p:cNvSpPr>
            <a:spLocks noGrp="1"/>
          </p:cNvSpPr>
          <p:nvPr>
            <p:ph type="title"/>
          </p:nvPr>
        </p:nvSpPr>
        <p:spPr/>
        <p:txBody>
          <a:bodyPr/>
          <a:lstStyle/>
          <a:p>
            <a:r>
              <a:rPr lang="en-US" dirty="0"/>
              <a:t>Graphite v3…Audio and more audio</a:t>
            </a:r>
          </a:p>
        </p:txBody>
      </p:sp>
    </p:spTree>
    <p:extLst>
      <p:ext uri="{BB962C8B-B14F-4D97-AF65-F5344CB8AC3E}">
        <p14:creationId xmlns:p14="http://schemas.microsoft.com/office/powerpoint/2010/main" val="3951947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738B40-2127-8948-9E7B-E0BDCA96B48C}"/>
              </a:ext>
            </a:extLst>
          </p:cNvPr>
          <p:cNvSpPr>
            <a:spLocks noGrp="1"/>
          </p:cNvSpPr>
          <p:nvPr>
            <p:ph type="sldNum" sz="quarter" idx="12"/>
          </p:nvPr>
        </p:nvSpPr>
        <p:spPr/>
        <p:txBody>
          <a:bodyPr/>
          <a:lstStyle/>
          <a:p>
            <a:fld id="{67E52358-FED6-D246-9C6E-AEC4ABAAD0D9}" type="slidenum">
              <a:rPr lang="en-US" smtClean="0"/>
              <a:t>5</a:t>
            </a:fld>
            <a:endParaRPr lang="en-US"/>
          </a:p>
        </p:txBody>
      </p:sp>
      <p:sp>
        <p:nvSpPr>
          <p:cNvPr id="3" name="Content Placeholder 2">
            <a:extLst>
              <a:ext uri="{FF2B5EF4-FFF2-40B4-BE49-F238E27FC236}">
                <a16:creationId xmlns:a16="http://schemas.microsoft.com/office/drawing/2014/main" id="{C182D676-EF1A-A143-8725-E2F666D86678}"/>
              </a:ext>
            </a:extLst>
          </p:cNvPr>
          <p:cNvSpPr>
            <a:spLocks noGrp="1"/>
          </p:cNvSpPr>
          <p:nvPr>
            <p:ph idx="1"/>
          </p:nvPr>
        </p:nvSpPr>
        <p:spPr/>
        <p:txBody>
          <a:bodyPr/>
          <a:lstStyle/>
          <a:p>
            <a:r>
              <a:rPr lang="en-US" dirty="0"/>
              <a:t>EQ and CL Processing Order</a:t>
            </a:r>
          </a:p>
          <a:p>
            <a:endParaRPr lang="en-US" dirty="0"/>
          </a:p>
          <a:p>
            <a:pPr marL="0" indent="0">
              <a:buNone/>
            </a:pPr>
            <a:r>
              <a:rPr lang="en-US" dirty="0"/>
              <a:t>With different opinions and application requirements the ability to pick on a fader by fader basis has been implemented.</a:t>
            </a:r>
          </a:p>
          <a:p>
            <a:pPr marL="0" indent="0">
              <a:buNone/>
            </a:pPr>
            <a:endParaRPr lang="en-US" dirty="0"/>
          </a:p>
          <a:p>
            <a:pPr marL="0" indent="0">
              <a:buNone/>
            </a:pPr>
            <a:r>
              <a:rPr lang="en-US" dirty="0"/>
              <a:t>Each Fader can have either EQ or CL set as the first stage processing.  There is also a Global Quick Assign!</a:t>
            </a:r>
          </a:p>
        </p:txBody>
      </p:sp>
      <p:pic>
        <p:nvPicPr>
          <p:cNvPr id="7" name="Content Placeholder 6">
            <a:extLst>
              <a:ext uri="{FF2B5EF4-FFF2-40B4-BE49-F238E27FC236}">
                <a16:creationId xmlns:a16="http://schemas.microsoft.com/office/drawing/2014/main" id="{2ABE5182-7A62-AB40-8692-027A1FC4EB69}"/>
              </a:ext>
              <a:ext uri="{C183D7F6-B498-43B3-948B-1728B52AA6E4}">
                <adec:decorative xmlns:adec="http://schemas.microsoft.com/office/drawing/2017/decorative" val="0"/>
              </a:ext>
            </a:extLst>
          </p:cNvPr>
          <p:cNvPicPr>
            <a:picLocks noGrp="1" noChangeAspect="1"/>
          </p:cNvPicPr>
          <p:nvPr>
            <p:ph idx="13"/>
          </p:nvPr>
        </p:nvPicPr>
        <p:blipFill rotWithShape="1">
          <a:blip r:embed="rId2"/>
          <a:srcRect l="13910" r="39528" b="42129"/>
          <a:stretch/>
        </p:blipFill>
        <p:spPr>
          <a:xfrm>
            <a:off x="5996699" y="1199841"/>
            <a:ext cx="5739233" cy="4458317"/>
          </a:xfrm>
        </p:spPr>
      </p:pic>
      <p:sp>
        <p:nvSpPr>
          <p:cNvPr id="5" name="Title 4">
            <a:extLst>
              <a:ext uri="{FF2B5EF4-FFF2-40B4-BE49-F238E27FC236}">
                <a16:creationId xmlns:a16="http://schemas.microsoft.com/office/drawing/2014/main" id="{7154E76B-0D81-2843-9703-ACEB7337D038}"/>
              </a:ext>
            </a:extLst>
          </p:cNvPr>
          <p:cNvSpPr>
            <a:spLocks noGrp="1"/>
          </p:cNvSpPr>
          <p:nvPr>
            <p:ph type="title"/>
          </p:nvPr>
        </p:nvSpPr>
        <p:spPr/>
        <p:txBody>
          <a:bodyPr/>
          <a:lstStyle/>
          <a:p>
            <a:r>
              <a:rPr lang="en-US" dirty="0"/>
              <a:t>Graphite v3…Audio and more audio</a:t>
            </a:r>
          </a:p>
        </p:txBody>
      </p:sp>
    </p:spTree>
    <p:extLst>
      <p:ext uri="{BB962C8B-B14F-4D97-AF65-F5344CB8AC3E}">
        <p14:creationId xmlns:p14="http://schemas.microsoft.com/office/powerpoint/2010/main" val="1675809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738B40-2127-8948-9E7B-E0BDCA96B48C}"/>
              </a:ext>
            </a:extLst>
          </p:cNvPr>
          <p:cNvSpPr>
            <a:spLocks noGrp="1"/>
          </p:cNvSpPr>
          <p:nvPr>
            <p:ph type="sldNum" sz="quarter" idx="12"/>
          </p:nvPr>
        </p:nvSpPr>
        <p:spPr/>
        <p:txBody>
          <a:bodyPr/>
          <a:lstStyle/>
          <a:p>
            <a:fld id="{67E52358-FED6-D246-9C6E-AEC4ABAAD0D9}" type="slidenum">
              <a:rPr lang="en-US" smtClean="0"/>
              <a:t>6</a:t>
            </a:fld>
            <a:endParaRPr lang="en-US"/>
          </a:p>
        </p:txBody>
      </p:sp>
      <p:sp>
        <p:nvSpPr>
          <p:cNvPr id="3" name="Content Placeholder 2">
            <a:extLst>
              <a:ext uri="{FF2B5EF4-FFF2-40B4-BE49-F238E27FC236}">
                <a16:creationId xmlns:a16="http://schemas.microsoft.com/office/drawing/2014/main" id="{C182D676-EF1A-A143-8725-E2F666D86678}"/>
              </a:ext>
            </a:extLst>
          </p:cNvPr>
          <p:cNvSpPr>
            <a:spLocks noGrp="1"/>
          </p:cNvSpPr>
          <p:nvPr>
            <p:ph idx="1"/>
          </p:nvPr>
        </p:nvSpPr>
        <p:spPr/>
        <p:txBody>
          <a:bodyPr/>
          <a:lstStyle/>
          <a:p>
            <a:r>
              <a:rPr lang="en-US" dirty="0"/>
              <a:t>EQ and CL Clip Indicators</a:t>
            </a:r>
          </a:p>
          <a:p>
            <a:endParaRPr lang="en-US" dirty="0"/>
          </a:p>
          <a:p>
            <a:pPr marL="0" indent="0">
              <a:buNone/>
            </a:pPr>
            <a:r>
              <a:rPr lang="en-US" dirty="0"/>
              <a:t>Adding more information to the operators visual scan.  With these extra indicators on the faders it is clear if clipping is taking place which stage in the pipeline it is happening.</a:t>
            </a:r>
          </a:p>
          <a:p>
            <a:pPr marL="0" indent="0">
              <a:buNone/>
            </a:pPr>
            <a:endParaRPr lang="en-US" dirty="0"/>
          </a:p>
          <a:p>
            <a:pPr marL="0" indent="0">
              <a:buNone/>
            </a:pPr>
            <a:r>
              <a:rPr lang="en-US" dirty="0"/>
              <a:t>Now if it is in the EQ it can be seen to take corrective action!</a:t>
            </a:r>
          </a:p>
        </p:txBody>
      </p:sp>
      <p:pic>
        <p:nvPicPr>
          <p:cNvPr id="7" name="Content Placeholder 6">
            <a:extLst>
              <a:ext uri="{FF2B5EF4-FFF2-40B4-BE49-F238E27FC236}">
                <a16:creationId xmlns:a16="http://schemas.microsoft.com/office/drawing/2014/main" id="{2ABE5182-7A62-AB40-8692-027A1FC4EB69}"/>
              </a:ext>
              <a:ext uri="{C183D7F6-B498-43B3-948B-1728B52AA6E4}">
                <adec:decorative xmlns:adec="http://schemas.microsoft.com/office/drawing/2017/decorative" val="0"/>
              </a:ext>
            </a:extLst>
          </p:cNvPr>
          <p:cNvPicPr>
            <a:picLocks noGrp="1" noChangeAspect="1"/>
          </p:cNvPicPr>
          <p:nvPr>
            <p:ph idx="13"/>
          </p:nvPr>
        </p:nvPicPr>
        <p:blipFill rotWithShape="1">
          <a:blip r:embed="rId2"/>
          <a:srcRect r="67186" b="58872"/>
          <a:stretch/>
        </p:blipFill>
        <p:spPr>
          <a:xfrm>
            <a:off x="5996699" y="1635489"/>
            <a:ext cx="5289866" cy="4143814"/>
          </a:xfrm>
        </p:spPr>
      </p:pic>
      <p:sp>
        <p:nvSpPr>
          <p:cNvPr id="5" name="Title 4">
            <a:extLst>
              <a:ext uri="{FF2B5EF4-FFF2-40B4-BE49-F238E27FC236}">
                <a16:creationId xmlns:a16="http://schemas.microsoft.com/office/drawing/2014/main" id="{7154E76B-0D81-2843-9703-ACEB7337D038}"/>
              </a:ext>
            </a:extLst>
          </p:cNvPr>
          <p:cNvSpPr>
            <a:spLocks noGrp="1"/>
          </p:cNvSpPr>
          <p:nvPr>
            <p:ph type="title"/>
          </p:nvPr>
        </p:nvSpPr>
        <p:spPr/>
        <p:txBody>
          <a:bodyPr/>
          <a:lstStyle/>
          <a:p>
            <a:r>
              <a:rPr lang="en-US" dirty="0"/>
              <a:t>Graphite v3…Audio and more audio</a:t>
            </a:r>
          </a:p>
        </p:txBody>
      </p:sp>
    </p:spTree>
    <p:extLst>
      <p:ext uri="{BB962C8B-B14F-4D97-AF65-F5344CB8AC3E}">
        <p14:creationId xmlns:p14="http://schemas.microsoft.com/office/powerpoint/2010/main" val="3335948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738B40-2127-8948-9E7B-E0BDCA96B48C}"/>
              </a:ext>
            </a:extLst>
          </p:cNvPr>
          <p:cNvSpPr>
            <a:spLocks noGrp="1"/>
          </p:cNvSpPr>
          <p:nvPr>
            <p:ph type="sldNum" sz="quarter" idx="12"/>
          </p:nvPr>
        </p:nvSpPr>
        <p:spPr/>
        <p:txBody>
          <a:bodyPr/>
          <a:lstStyle/>
          <a:p>
            <a:fld id="{67E52358-FED6-D246-9C6E-AEC4ABAAD0D9}" type="slidenum">
              <a:rPr lang="en-US" smtClean="0"/>
              <a:t>7</a:t>
            </a:fld>
            <a:endParaRPr lang="en-US"/>
          </a:p>
        </p:txBody>
      </p:sp>
      <p:sp>
        <p:nvSpPr>
          <p:cNvPr id="3" name="Content Placeholder 2">
            <a:extLst>
              <a:ext uri="{FF2B5EF4-FFF2-40B4-BE49-F238E27FC236}">
                <a16:creationId xmlns:a16="http://schemas.microsoft.com/office/drawing/2014/main" id="{C182D676-EF1A-A143-8725-E2F666D86678}"/>
              </a:ext>
            </a:extLst>
          </p:cNvPr>
          <p:cNvSpPr>
            <a:spLocks noGrp="1"/>
          </p:cNvSpPr>
          <p:nvPr>
            <p:ph idx="1"/>
          </p:nvPr>
        </p:nvSpPr>
        <p:spPr/>
        <p:txBody>
          <a:bodyPr/>
          <a:lstStyle/>
          <a:p>
            <a:r>
              <a:rPr lang="en-US" dirty="0"/>
              <a:t>Now with 12 Stereo Aux Mixes</a:t>
            </a:r>
          </a:p>
          <a:p>
            <a:endParaRPr lang="en-US" dirty="0"/>
          </a:p>
          <a:p>
            <a:pPr marL="0" indent="0">
              <a:buNone/>
            </a:pPr>
            <a:r>
              <a:rPr lang="en-US" dirty="0"/>
              <a:t>More audio to expand production requests!  </a:t>
            </a:r>
          </a:p>
          <a:p>
            <a:pPr marL="0" indent="0">
              <a:buNone/>
            </a:pPr>
            <a:r>
              <a:rPr lang="en-US" dirty="0"/>
              <a:t>Aux Mixes are utilized for multiple language feeds, secondary mixes, also heavily tasked for Mix-Minus to feed IFB and Returns to remote contributors.</a:t>
            </a:r>
          </a:p>
        </p:txBody>
      </p:sp>
      <p:pic>
        <p:nvPicPr>
          <p:cNvPr id="7" name="Content Placeholder 6">
            <a:extLst>
              <a:ext uri="{FF2B5EF4-FFF2-40B4-BE49-F238E27FC236}">
                <a16:creationId xmlns:a16="http://schemas.microsoft.com/office/drawing/2014/main" id="{2ABE5182-7A62-AB40-8692-027A1FC4EB69}"/>
              </a:ext>
              <a:ext uri="{C183D7F6-B498-43B3-948B-1728B52AA6E4}">
                <adec:decorative xmlns:adec="http://schemas.microsoft.com/office/drawing/2017/decorative" val="0"/>
              </a:ext>
            </a:extLst>
          </p:cNvPr>
          <p:cNvPicPr>
            <a:picLocks noGrp="1" noChangeAspect="1"/>
          </p:cNvPicPr>
          <p:nvPr>
            <p:ph idx="13"/>
          </p:nvPr>
        </p:nvPicPr>
        <p:blipFill rotWithShape="1">
          <a:blip r:embed="rId2"/>
          <a:srcRect l="53226" t="772" r="8982" b="31712"/>
          <a:stretch/>
        </p:blipFill>
        <p:spPr>
          <a:xfrm>
            <a:off x="7216588" y="1406254"/>
            <a:ext cx="3854823" cy="4304265"/>
          </a:xfrm>
        </p:spPr>
      </p:pic>
      <p:sp>
        <p:nvSpPr>
          <p:cNvPr id="5" name="Title 4">
            <a:extLst>
              <a:ext uri="{FF2B5EF4-FFF2-40B4-BE49-F238E27FC236}">
                <a16:creationId xmlns:a16="http://schemas.microsoft.com/office/drawing/2014/main" id="{7154E76B-0D81-2843-9703-ACEB7337D038}"/>
              </a:ext>
            </a:extLst>
          </p:cNvPr>
          <p:cNvSpPr>
            <a:spLocks noGrp="1"/>
          </p:cNvSpPr>
          <p:nvPr>
            <p:ph type="title"/>
          </p:nvPr>
        </p:nvSpPr>
        <p:spPr/>
        <p:txBody>
          <a:bodyPr/>
          <a:lstStyle/>
          <a:p>
            <a:r>
              <a:rPr lang="en-US" dirty="0"/>
              <a:t>Graphite v3…Audio and more audio</a:t>
            </a:r>
          </a:p>
        </p:txBody>
      </p:sp>
    </p:spTree>
    <p:extLst>
      <p:ext uri="{BB962C8B-B14F-4D97-AF65-F5344CB8AC3E}">
        <p14:creationId xmlns:p14="http://schemas.microsoft.com/office/powerpoint/2010/main" val="3733921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E04446-B419-8143-BBCD-F23476FB0DE2}"/>
              </a:ext>
            </a:extLst>
          </p:cNvPr>
          <p:cNvSpPr>
            <a:spLocks noGrp="1"/>
          </p:cNvSpPr>
          <p:nvPr>
            <p:ph type="sldNum" sz="quarter" idx="12"/>
          </p:nvPr>
        </p:nvSpPr>
        <p:spPr/>
        <p:txBody>
          <a:bodyPr/>
          <a:lstStyle/>
          <a:p>
            <a:fld id="{67E52358-FED6-D246-9C6E-AEC4ABAAD0D9}" type="slidenum">
              <a:rPr lang="en-US" smtClean="0"/>
              <a:t>8</a:t>
            </a:fld>
            <a:endParaRPr lang="en-US"/>
          </a:p>
        </p:txBody>
      </p:sp>
      <p:pic>
        <p:nvPicPr>
          <p:cNvPr id="7" name="Content Placeholder 6" descr="A screenshot of a computer screen&#10;&#10;Description automatically generated">
            <a:extLst>
              <a:ext uri="{FF2B5EF4-FFF2-40B4-BE49-F238E27FC236}">
                <a16:creationId xmlns:a16="http://schemas.microsoft.com/office/drawing/2014/main" id="{5DB665F5-B094-0141-BE78-671DC905ED91}"/>
              </a:ext>
            </a:extLst>
          </p:cNvPr>
          <p:cNvPicPr>
            <a:picLocks noGrp="1" noChangeAspect="1"/>
          </p:cNvPicPr>
          <p:nvPr>
            <p:ph idx="1"/>
          </p:nvPr>
        </p:nvPicPr>
        <p:blipFill>
          <a:blip r:embed="rId2"/>
          <a:stretch>
            <a:fillRect/>
          </a:stretch>
        </p:blipFill>
        <p:spPr>
          <a:xfrm>
            <a:off x="431800" y="1982913"/>
            <a:ext cx="5564188" cy="3476374"/>
          </a:xfrm>
        </p:spPr>
      </p:pic>
      <p:sp>
        <p:nvSpPr>
          <p:cNvPr id="4" name="Content Placeholder 3">
            <a:extLst>
              <a:ext uri="{FF2B5EF4-FFF2-40B4-BE49-F238E27FC236}">
                <a16:creationId xmlns:a16="http://schemas.microsoft.com/office/drawing/2014/main" id="{73073A23-724D-7046-84DB-ECC00CC5EBA1}"/>
              </a:ext>
            </a:extLst>
          </p:cNvPr>
          <p:cNvSpPr>
            <a:spLocks noGrp="1"/>
          </p:cNvSpPr>
          <p:nvPr>
            <p:ph idx="13"/>
          </p:nvPr>
        </p:nvSpPr>
        <p:spPr/>
        <p:txBody>
          <a:bodyPr/>
          <a:lstStyle/>
          <a:p>
            <a:r>
              <a:rPr lang="en-US" dirty="0"/>
              <a:t>Media Manager in Live Assist</a:t>
            </a:r>
          </a:p>
          <a:p>
            <a:endParaRPr lang="en-US" dirty="0"/>
          </a:p>
          <a:p>
            <a:pPr marL="0" indent="0">
              <a:buNone/>
            </a:pPr>
            <a:r>
              <a:rPr lang="en-US" dirty="0"/>
              <a:t>Media Manager is still available in the standalone tab.  In addition we have made it available to the Live Assist Tab.  </a:t>
            </a:r>
          </a:p>
          <a:p>
            <a:pPr marL="0" indent="0">
              <a:buNone/>
            </a:pPr>
            <a:endParaRPr lang="en-US" sz="2000" dirty="0"/>
          </a:p>
          <a:p>
            <a:pPr marL="0" indent="0">
              <a:buNone/>
            </a:pPr>
            <a:r>
              <a:rPr lang="en-US" dirty="0"/>
              <a:t>This enables Panel Link to automatically follow to the menu when selecting the </a:t>
            </a:r>
            <a:r>
              <a:rPr lang="en-US" dirty="0" err="1"/>
              <a:t>MediaStore</a:t>
            </a:r>
            <a:r>
              <a:rPr lang="en-US" dirty="0"/>
              <a:t> XPTs!</a:t>
            </a:r>
          </a:p>
        </p:txBody>
      </p:sp>
      <p:sp>
        <p:nvSpPr>
          <p:cNvPr id="5" name="Title 4">
            <a:extLst>
              <a:ext uri="{FF2B5EF4-FFF2-40B4-BE49-F238E27FC236}">
                <a16:creationId xmlns:a16="http://schemas.microsoft.com/office/drawing/2014/main" id="{B24B0897-2C49-A540-BFFA-8E1157AA09E9}"/>
              </a:ext>
            </a:extLst>
          </p:cNvPr>
          <p:cNvSpPr>
            <a:spLocks noGrp="1"/>
          </p:cNvSpPr>
          <p:nvPr>
            <p:ph type="title"/>
          </p:nvPr>
        </p:nvSpPr>
        <p:spPr/>
        <p:txBody>
          <a:bodyPr/>
          <a:lstStyle/>
          <a:p>
            <a:r>
              <a:rPr lang="en-US" dirty="0"/>
              <a:t>Graphite v3 – DashBoard enhancements</a:t>
            </a:r>
          </a:p>
        </p:txBody>
      </p:sp>
    </p:spTree>
    <p:extLst>
      <p:ext uri="{BB962C8B-B14F-4D97-AF65-F5344CB8AC3E}">
        <p14:creationId xmlns:p14="http://schemas.microsoft.com/office/powerpoint/2010/main" val="937503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E04446-B419-8143-BBCD-F23476FB0DE2}"/>
              </a:ext>
            </a:extLst>
          </p:cNvPr>
          <p:cNvSpPr>
            <a:spLocks noGrp="1"/>
          </p:cNvSpPr>
          <p:nvPr>
            <p:ph type="sldNum" sz="quarter" idx="12"/>
          </p:nvPr>
        </p:nvSpPr>
        <p:spPr/>
        <p:txBody>
          <a:bodyPr/>
          <a:lstStyle/>
          <a:p>
            <a:fld id="{67E52358-FED6-D246-9C6E-AEC4ABAAD0D9}" type="slidenum">
              <a:rPr lang="en-US" smtClean="0"/>
              <a:t>9</a:t>
            </a:fld>
            <a:endParaRPr lang="en-US"/>
          </a:p>
        </p:txBody>
      </p:sp>
      <p:pic>
        <p:nvPicPr>
          <p:cNvPr id="7" name="Content Placeholder 6">
            <a:extLst>
              <a:ext uri="{FF2B5EF4-FFF2-40B4-BE49-F238E27FC236}">
                <a16:creationId xmlns:a16="http://schemas.microsoft.com/office/drawing/2014/main" id="{5DB665F5-B094-0141-BE78-671DC905ED91}"/>
              </a:ext>
            </a:extLst>
          </p:cNvPr>
          <p:cNvPicPr>
            <a:picLocks noGrp="1" noChangeAspect="1"/>
          </p:cNvPicPr>
          <p:nvPr>
            <p:ph idx="1"/>
          </p:nvPr>
        </p:nvPicPr>
        <p:blipFill>
          <a:blip r:embed="rId2"/>
          <a:srcRect/>
          <a:stretch/>
        </p:blipFill>
        <p:spPr>
          <a:xfrm>
            <a:off x="431800" y="2154540"/>
            <a:ext cx="5564188" cy="3133119"/>
          </a:xfrm>
        </p:spPr>
      </p:pic>
      <p:sp>
        <p:nvSpPr>
          <p:cNvPr id="4" name="Content Placeholder 3">
            <a:extLst>
              <a:ext uri="{FF2B5EF4-FFF2-40B4-BE49-F238E27FC236}">
                <a16:creationId xmlns:a16="http://schemas.microsoft.com/office/drawing/2014/main" id="{73073A23-724D-7046-84DB-ECC00CC5EBA1}"/>
              </a:ext>
            </a:extLst>
          </p:cNvPr>
          <p:cNvSpPr>
            <a:spLocks noGrp="1"/>
          </p:cNvSpPr>
          <p:nvPr>
            <p:ph idx="13"/>
          </p:nvPr>
        </p:nvSpPr>
        <p:spPr/>
        <p:txBody>
          <a:bodyPr/>
          <a:lstStyle/>
          <a:p>
            <a:r>
              <a:rPr lang="en-US" dirty="0"/>
              <a:t>Custom Views in Live Assist</a:t>
            </a:r>
          </a:p>
          <a:p>
            <a:endParaRPr lang="en-US" dirty="0"/>
          </a:p>
          <a:p>
            <a:pPr marL="0" indent="0">
              <a:buNone/>
            </a:pPr>
            <a:r>
              <a:rPr lang="en-US" dirty="0"/>
              <a:t>4 x User assignable tabs to assign any device from the DashBoard Tree or user created DashBoard Custom Panels</a:t>
            </a:r>
          </a:p>
          <a:p>
            <a:pPr marL="0" indent="0">
              <a:buNone/>
            </a:pPr>
            <a:endParaRPr lang="en-US" dirty="0"/>
          </a:p>
          <a:p>
            <a:pPr marL="0" indent="0">
              <a:buNone/>
            </a:pPr>
            <a:r>
              <a:rPr lang="en-US" dirty="0"/>
              <a:t>Associate with Inputs for Panel Link Auto Follow.  Example here with the XPression DashBoard Plugin!</a:t>
            </a:r>
          </a:p>
        </p:txBody>
      </p:sp>
      <p:sp>
        <p:nvSpPr>
          <p:cNvPr id="5" name="Title 4">
            <a:extLst>
              <a:ext uri="{FF2B5EF4-FFF2-40B4-BE49-F238E27FC236}">
                <a16:creationId xmlns:a16="http://schemas.microsoft.com/office/drawing/2014/main" id="{B24B0897-2C49-A540-BFFA-8E1157AA09E9}"/>
              </a:ext>
            </a:extLst>
          </p:cNvPr>
          <p:cNvSpPr>
            <a:spLocks noGrp="1"/>
          </p:cNvSpPr>
          <p:nvPr>
            <p:ph type="title"/>
          </p:nvPr>
        </p:nvSpPr>
        <p:spPr/>
        <p:txBody>
          <a:bodyPr/>
          <a:lstStyle/>
          <a:p>
            <a:r>
              <a:rPr lang="en-US" dirty="0"/>
              <a:t>Graphite v3 – DashBoard enhancements</a:t>
            </a:r>
          </a:p>
        </p:txBody>
      </p:sp>
    </p:spTree>
    <p:extLst>
      <p:ext uri="{BB962C8B-B14F-4D97-AF65-F5344CB8AC3E}">
        <p14:creationId xmlns:p14="http://schemas.microsoft.com/office/powerpoint/2010/main" val="204921597"/>
      </p:ext>
    </p:extLst>
  </p:cSld>
  <p:clrMapOvr>
    <a:masterClrMapping/>
  </p:clrMapOvr>
</p:sld>
</file>

<file path=ppt/theme/theme1.xml><?xml version="1.0" encoding="utf-8"?>
<a:theme xmlns:a="http://schemas.openxmlformats.org/drawingml/2006/main" name="Corporate Glow">
  <a:themeElements>
    <a:clrScheme name="Custom 1">
      <a:dk1>
        <a:srgbClr val="000000"/>
      </a:dk1>
      <a:lt1>
        <a:srgbClr val="FFFFFF"/>
      </a:lt1>
      <a:dk2>
        <a:srgbClr val="707070"/>
      </a:dk2>
      <a:lt2>
        <a:srgbClr val="E7E6E6"/>
      </a:lt2>
      <a:accent1>
        <a:srgbClr val="DA281C"/>
      </a:accent1>
      <a:accent2>
        <a:srgbClr val="000000"/>
      </a:accent2>
      <a:accent3>
        <a:srgbClr val="A2A2A2"/>
      </a:accent3>
      <a:accent4>
        <a:srgbClr val="000000"/>
      </a:accent4>
      <a:accent5>
        <a:srgbClr val="505050"/>
      </a:accent5>
      <a:accent6>
        <a:srgbClr val="FFFFFF"/>
      </a:accent6>
      <a:hlink>
        <a:srgbClr val="EF382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A3D4A76-0139-AE49-B70F-E0F10FC2B36A}" vid="{531B36E1-F9E7-2349-954B-10E173979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2040dae-10ce-4e11-86b6-99ad97436b8d">
      <UserInfo>
        <DisplayName>James Peltzer</DisplayName>
        <AccountId>126</AccountId>
        <AccountType/>
      </UserInfo>
      <UserInfo>
        <DisplayName>Ben Gatien</DisplayName>
        <AccountId>597</AccountId>
        <AccountType/>
      </UserInfo>
    </SharedWithUsers>
    <TaxCatchAll xmlns="37b4511a-0cfd-4933-844b-b1662b6861a7" xsi:nil="true"/>
    <lcf76f155ced4ddcb4097134ff3c332f xmlns="162995b1-9e75-4ed5-a7e8-c87fea76cf4b">
      <Terms xmlns="http://schemas.microsoft.com/office/infopath/2007/PartnerControls"/>
    </lcf76f155ced4ddcb4097134ff3c332f>
    <PublishingExpirationDate xmlns="http://schemas.microsoft.com/sharepoint/v3" xsi:nil="true"/>
    <_Flow_SignoffStatus xmlns="162995b1-9e75-4ed5-a7e8-c87fea76cf4b" xsi:nil="true"/>
    <PublishingStartDate xmlns="http://schemas.microsoft.com/sharepoint/v3" xsi:nil="true"/>
    <Date xmlns="162995b1-9e75-4ed5-a7e8-c87fea76cf4b" xsi:nil="true"/>
    <PublicationLevel xmlns="162995b1-9e75-4ed5-a7e8-c87fea76cf4b" xsi:nil="true"/>
    <LastProcessedDate xmlns="162995b1-9e75-4ed5-a7e8-c87fea76cf4b">2025-07-28T20:36:25+00:00</LastProcessedDate>
    <PrimeLastClassified xmlns="52040dae-10ce-4e11-86b6-99ad97436b8d" xsi:nil="true"/>
    <PrimeClassificationStatus xmlns="52040dae-10ce-4e11-86b6-99ad97436b8d" xsi:nil="true"/>
    <PrimeClassificationStatusDetails xmlns="52040dae-10ce-4e11-86b6-99ad97436b8d" xsi:nil="true"/>
    <PrimeCorrectedByUser xmlns="52040dae-10ce-4e11-86b6-99ad97436b8d" xsi:nil="true"/>
    <ExternalURL xmlns="162995b1-9e75-4ed5-a7e8-c87fea76cf4b">
      <Url>https://documentation.rossvideo.com/files/Webinars/Documents/Switchers%20and%20Servers/Graphitev3v4PPC.pptx</Url>
      <Description>https://documentation.rossvideo.com/files/Webinars/Documents/Switchers%20and%20Servers/Graphitev3v4PPC.pptx</Description>
    </ExternalURL>
    <CleanTitle xmlns="162995b1-9e75-4ed5-a7e8-c87fea76cf4b">Graphitev3v4PPC</CleanTitle>
    <Version_x0023_ xmlns="162995b1-9e75-4ed5-a7e8-c87fea76cf4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9A1A1DB2BF414EA82C4A7AEA8336AB" ma:contentTypeVersion="35" ma:contentTypeDescription="Create a new document." ma:contentTypeScope="" ma:versionID="b9e67a740bd5dae1b3e83b132e4ae9cb">
  <xsd:schema xmlns:xsd="http://www.w3.org/2001/XMLSchema" xmlns:xs="http://www.w3.org/2001/XMLSchema" xmlns:p="http://schemas.microsoft.com/office/2006/metadata/properties" xmlns:ns1="http://schemas.microsoft.com/sharepoint/v3" xmlns:ns2="162995b1-9e75-4ed5-a7e8-c87fea76cf4b" xmlns:ns3="37b4511a-0cfd-4933-844b-b1662b6861a7" xmlns:ns4="52040dae-10ce-4e11-86b6-99ad97436b8d" targetNamespace="http://schemas.microsoft.com/office/2006/metadata/properties" ma:root="true" ma:fieldsID="695766c97934f06d618e560c8b2f77d9" ns1:_="" ns2:_="" ns3:_="" ns4:_="">
    <xsd:import namespace="http://schemas.microsoft.com/sharepoint/v3"/>
    <xsd:import namespace="162995b1-9e75-4ed5-a7e8-c87fea76cf4b"/>
    <xsd:import namespace="37b4511a-0cfd-4933-844b-b1662b6861a7"/>
    <xsd:import namespace="52040dae-10ce-4e11-86b6-99ad97436b8d"/>
    <xsd:element name="properties">
      <xsd:complexType>
        <xsd:sequence>
          <xsd:element name="documentManagement">
            <xsd:complexType>
              <xsd:all>
                <xsd:element ref="ns1:PublishingStartDate" minOccurs="0"/>
                <xsd:element ref="ns1:PublishingExpirationDate" minOccurs="0"/>
                <xsd:element ref="ns2:_Flow_SignoffStatus" minOccurs="0"/>
                <xsd:element ref="ns2:Date" minOccurs="0"/>
                <xsd:element ref="ns2:PublicationLevel" minOccurs="0"/>
                <xsd:element ref="ns2:ExternalURL" minOccurs="0"/>
                <xsd:element ref="ns2:CleanTitle" minOccurs="0"/>
                <xsd:element ref="ns2:LastProcessedDate" minOccurs="0"/>
                <xsd:element ref="ns2:Version_x0023_"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4:PrimeClassificationStatus" minOccurs="0"/>
                <xsd:element ref="ns4:PrimeClassificationStatusDetails" minOccurs="0"/>
                <xsd:element ref="ns4:PrimeCorrectedByUser" minOccurs="0"/>
                <xsd:element ref="ns4:SharedWithUsers" minOccurs="0"/>
                <xsd:element ref="ns4:PrimeLastClassifie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3"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2995b1-9e75-4ed5-a7e8-c87fea76cf4b" elementFormDefault="qualified">
    <xsd:import namespace="http://schemas.microsoft.com/office/2006/documentManagement/types"/>
    <xsd:import namespace="http://schemas.microsoft.com/office/infopath/2007/PartnerControls"/>
    <xsd:element name="_Flow_SignoffStatus" ma:index="4" nillable="true" ma:displayName="Sign-off status" ma:internalName="Sign_x002d_off_x0020_status" ma:readOnly="false">
      <xsd:simpleType>
        <xsd:restriction base="dms:Text"/>
      </xsd:simpleType>
    </xsd:element>
    <xsd:element name="Date" ma:index="6" nillable="true" ma:displayName="Date" ma:format="DateOnly" ma:internalName="Date" ma:readOnly="false">
      <xsd:simpleType>
        <xsd:restriction base="dms:DateTime"/>
      </xsd:simpleType>
    </xsd:element>
    <xsd:element name="PublicationLevel" ma:index="7" nillable="true" ma:displayName="PublicationLevel" ma:default="PublicWeb" ma:description="This column determines if a document can be published on the public website (PublicWeb) and be cited by RRL's RossBot, or if the RossBot can merely use the data in the document, but not cite it." ma:format="Dropdown" ma:internalName="PublicationLevel" ma:readOnly="false">
      <xsd:simpleType>
        <xsd:restriction base="dms:Choice">
          <xsd:enumeration value="PublicWeb"/>
          <xsd:enumeration value="AIReadable"/>
          <xsd:enumeration value="Private"/>
        </xsd:restriction>
      </xsd:simpleType>
    </xsd:element>
    <xsd:element name="ExternalURL" ma:index="8" nillable="true" ma:displayName="External URL" ma:format="Hyperlink" ma:internalName="External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leanTitle" ma:index="9" nillable="true" ma:displayName="Clean Title" ma:format="Dropdown" ma:internalName="CleanTitle">
      <xsd:simpleType>
        <xsd:restriction base="dms:Text">
          <xsd:maxLength value="255"/>
        </xsd:restriction>
      </xsd:simpleType>
    </xsd:element>
    <xsd:element name="LastProcessedDate" ma:index="10" nillable="true" ma:displayName="Last Processed Date" ma:description="in UTC" ma:format="DateTime" ma:internalName="LastProcessedDate" ma:readOnly="false">
      <xsd:simpleType>
        <xsd:restriction base="dms:DateTime"/>
      </xsd:simpleType>
    </xsd:element>
    <xsd:element name="Version_x0023_" ma:index="11" nillable="true" ma:displayName="Version #" ma:format="Dropdown" ma:internalName="Version_x0023_" ma:readOnly="false">
      <xsd:simpleType>
        <xsd:restriction base="dms:Text">
          <xsd:maxLength value="255"/>
        </xsd:restriction>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hidden="true" ma:internalName="MediaServiceAutoTags" ma:readOnly="true">
      <xsd:simpleType>
        <xsd:restriction base="dms:Text"/>
      </xsd:simpleType>
    </xsd:element>
    <xsd:element name="MediaServiceLocation" ma:index="16" nillable="true" ma:displayName="MediaServiceLocation" ma:description="" ma:hidden="true" ma:internalName="MediaServiceLocation" ma:readOnly="true">
      <xsd:simpleType>
        <xsd:restriction base="dms:Text"/>
      </xsd:simpleType>
    </xsd:element>
    <xsd:element name="MediaServiceOCR" ma:index="17" nillable="true" ma:displayName="MediaServiceOCR" ma:hidden="true" ma:internalName="MediaServiceOCR" ma:readOnly="true">
      <xsd:simpleType>
        <xsd:restriction base="dms:Note"/>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MediaLengthInSeconds" ma:index="23" nillable="true" ma:displayName="Length (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4146bea-2002-4642-9cb1-732fae3209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b4511a-0cfd-4933-844b-b1662b6861a7"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56597fc-a6b0-4d00-b368-c4ed4e1222a0}" ma:internalName="TaxCatchAll" ma:readOnly="false" ma:showField="CatchAllData" ma:web="37b4511a-0cfd-4933-844b-b1662b6861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2040dae-10ce-4e11-86b6-99ad97436b8d" elementFormDefault="qualified">
    <xsd:import namespace="http://schemas.microsoft.com/office/2006/documentManagement/types"/>
    <xsd:import namespace="http://schemas.microsoft.com/office/infopath/2007/PartnerControls"/>
    <xsd:element name="PrimeClassificationStatus" ma:index="31" nillable="true" ma:displayName="Processing status" ma:hidden="true" ma:internalName="PrimeClassificationStatus" ma:readOnly="false">
      <xsd:simpleType>
        <xsd:restriction base="dms:Text"/>
      </xsd:simpleType>
    </xsd:element>
    <xsd:element name="PrimeClassificationStatusDetails" ma:index="32" nillable="true" ma:displayName="Processing details" ma:hidden="true" ma:internalName="PrimeClassificationStatusDetails" ma:readOnly="false">
      <xsd:simpleType>
        <xsd:restriction base="dms:Note"/>
      </xsd:simpleType>
    </xsd:element>
    <xsd:element name="PrimeCorrectedByUser" ma:index="33" nillable="true" ma:displayName="Corrected" ma:hidden="true" ma:internalName="PrimeCorrectedByUser" ma:readOnly="false">
      <xsd:simpleType>
        <xsd:restriction base="dms:Boolean"/>
      </xsd:simpleType>
    </xsd:element>
    <xsd:element name="SharedWithUsers" ma:index="36"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imeLastClassified" ma:index="37" nillable="true" ma:displayName="Processed" ma:hidden="true" ma:internalName="PrimeLastClassified" ma:readOnly="false">
      <xsd:simpleType>
        <xsd:restriction base="dms:DateTime"/>
      </xsd:simpleType>
    </xsd:element>
    <xsd:element name="SharedWithDetails" ma:index="38" nillable="true" ma:displayName="Shared With Details" ma:description=""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28659C-2310-417D-BD44-CABAC0954EC2}">
  <ds:schemaRefs>
    <ds:schemaRef ds:uri="http://schemas.microsoft.com/sharepoint/v3/contenttype/forms"/>
  </ds:schemaRefs>
</ds:datastoreItem>
</file>

<file path=customXml/itemProps2.xml><?xml version="1.0" encoding="utf-8"?>
<ds:datastoreItem xmlns:ds="http://schemas.openxmlformats.org/officeDocument/2006/customXml" ds:itemID="{D017C8A7-4B4B-4260-8F07-90D2AB76283A}">
  <ds:schemaRefs>
    <ds:schemaRef ds:uri="http://www.w3.org/XML/1998/namespace"/>
    <ds:schemaRef ds:uri="http://schemas.microsoft.com/sharepoint/v3"/>
    <ds:schemaRef ds:uri="http://schemas.microsoft.com/office/2006/metadata/properties"/>
    <ds:schemaRef ds:uri="a61dd016-6eac-41fa-ae47-0d8b1c5923ca"/>
    <ds:schemaRef ds:uri="http://purl.org/dc/term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39d35cf4-fa20-49d0-9701-1c5e3cce90bb"/>
    <ds:schemaRef ds:uri="http://purl.org/dc/dcmitype/"/>
  </ds:schemaRefs>
</ds:datastoreItem>
</file>

<file path=customXml/itemProps3.xml><?xml version="1.0" encoding="utf-8"?>
<ds:datastoreItem xmlns:ds="http://schemas.openxmlformats.org/officeDocument/2006/customXml" ds:itemID="{8469445B-7A0E-4B47-BEDE-B3A4DCB04F41}"/>
</file>

<file path=docProps/app.xml><?xml version="1.0" encoding="utf-8"?>
<Properties xmlns="http://schemas.openxmlformats.org/officeDocument/2006/extended-properties" xmlns:vt="http://schemas.openxmlformats.org/officeDocument/2006/docPropsVTypes">
  <Template>Corporate Glow</Template>
  <TotalTime>555</TotalTime>
  <Words>846</Words>
  <Application>Microsoft Office PowerPoint</Application>
  <PresentationFormat>Widescreen</PresentationFormat>
  <Paragraphs>117</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Open Sans</vt:lpstr>
      <vt:lpstr>Open Sans Light</vt:lpstr>
      <vt:lpstr>Wingdings</vt:lpstr>
      <vt:lpstr>Corporate Glow</vt:lpstr>
      <vt:lpstr>PowerPoint Presentation</vt:lpstr>
      <vt:lpstr>PowerPoint Presentation</vt:lpstr>
      <vt:lpstr>Graphite v3…Audio and more audio</vt:lpstr>
      <vt:lpstr>Graphite v3…Audio and more audio</vt:lpstr>
      <vt:lpstr>Graphite v3…Audio and more audio</vt:lpstr>
      <vt:lpstr>Graphite v3…Audio and more audio</vt:lpstr>
      <vt:lpstr>Graphite v3…Audio and more audio</vt:lpstr>
      <vt:lpstr>Graphite v3 – DashBoard enhancements</vt:lpstr>
      <vt:lpstr>Graphite v3 – DashBoard enhancements</vt:lpstr>
      <vt:lpstr>PowerPoint Presentation</vt:lpstr>
      <vt:lpstr>Graphite v4 Audio enhancement</vt:lpstr>
      <vt:lpstr>Graphite v4 Audio enhancement</vt:lpstr>
      <vt:lpstr>Graphite v4 – DashBoard enhancements</vt:lpstr>
      <vt:lpstr>Graphite v4 – Video Processing Addition</vt:lpstr>
      <vt:lpstr>New Product Introduction – Graphite PPC</vt:lpstr>
      <vt:lpstr>Graphite PPC – Pricing</vt:lpstr>
      <vt:lpstr>Graphite PPC – Performance</vt:lpstr>
      <vt:lpstr>Graphite PPC – Options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 O'Reilly</dc:creator>
  <cp:lastModifiedBy>Paul Seymour</cp:lastModifiedBy>
  <cp:revision>18</cp:revision>
  <dcterms:created xsi:type="dcterms:W3CDTF">2020-04-16T18:05:55Z</dcterms:created>
  <dcterms:modified xsi:type="dcterms:W3CDTF">2020-04-17T12:02:34Z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0x010100F49A1A1DB2BF414EA82C4A7AEA8336AB</vt:lpwstr>
  </property>
  <property fmtid="{D5CDD505-2E9C-101B-9397-08002B2CF9AE}" pid="3" name="MediaServiceImageTags">
    <vt:lpwstr/>
  </property>
  <property fmtid="{D5CDD505-2E9C-101B-9397-08002B2CF9AE}" pid="4" name="AccessLEvel">
    <vt:lpwstr>Public</vt:lpwstr>
  </property>
</Properties>
</file>