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Lst>
  <p:notesMasterIdLst>
    <p:notesMasterId r:id="rId26"/>
  </p:notesMasterIdLst>
  <p:sldIdLst>
    <p:sldId id="2477" r:id="rId5"/>
    <p:sldId id="2480" r:id="rId6"/>
    <p:sldId id="2471" r:id="rId7"/>
    <p:sldId id="2466" r:id="rId8"/>
    <p:sldId id="2468" r:id="rId9"/>
    <p:sldId id="2472" r:id="rId10"/>
    <p:sldId id="2449" r:id="rId11"/>
    <p:sldId id="2457" r:id="rId12"/>
    <p:sldId id="2455" r:id="rId13"/>
    <p:sldId id="2456" r:id="rId14"/>
    <p:sldId id="2479" r:id="rId15"/>
    <p:sldId id="2481" r:id="rId16"/>
    <p:sldId id="2450" r:id="rId17"/>
    <p:sldId id="2459" r:id="rId18"/>
    <p:sldId id="2460" r:id="rId19"/>
    <p:sldId id="2462" r:id="rId20"/>
    <p:sldId id="2463" r:id="rId21"/>
    <p:sldId id="2461" r:id="rId22"/>
    <p:sldId id="2458" r:id="rId23"/>
    <p:sldId id="2470" r:id="rId24"/>
    <p:sldId id="258" r:id="rId25"/>
  </p:sldIdLst>
  <p:sldSz cx="12192000" cy="6858000"/>
  <p:notesSz cx="6858000" cy="30003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7784274A-2666-44AB-970B-5CE57A9B299B}">
          <p14:sldIdLst>
            <p14:sldId id="2477"/>
          </p14:sldIdLst>
        </p14:section>
        <p14:section name="IP Solutions" id="{D1DB1B89-2E2B-486B-BEC0-DE7A546F6796}">
          <p14:sldIdLst>
            <p14:sldId id="2480"/>
            <p14:sldId id="2471"/>
            <p14:sldId id="2466"/>
            <p14:sldId id="2468"/>
            <p14:sldId id="2472"/>
          </p14:sldIdLst>
        </p14:section>
        <p14:section name="Gator Toolbox" id="{A75D4A6B-319A-410D-A8BE-EC6CA3C54DE1}">
          <p14:sldIdLst>
            <p14:sldId id="2449"/>
            <p14:sldId id="2457"/>
            <p14:sldId id="2455"/>
            <p14:sldId id="2456"/>
            <p14:sldId id="2479"/>
            <p14:sldId id="2481"/>
          </p14:sldIdLst>
        </p14:section>
        <p14:section name="MC1 UHD" id="{11DE4A6C-F995-4A36-9315-52FE50A55F79}">
          <p14:sldIdLst>
            <p14:sldId id="2450"/>
            <p14:sldId id="2459"/>
            <p14:sldId id="2460"/>
            <p14:sldId id="2462"/>
            <p14:sldId id="2463"/>
            <p14:sldId id="2461"/>
          </p14:sldIdLst>
        </p14:section>
        <p14:section name="Summary" id="{C68B62FA-20CA-4794-A4B2-0B856FC7F6CB}">
          <p14:sldIdLst>
            <p14:sldId id="2458"/>
            <p14:sldId id="2470"/>
            <p14:sldId id="25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2526"/>
    <a:srgbClr val="C0C0C0"/>
    <a:srgbClr val="6D6F70"/>
    <a:srgbClr val="2B2B2C"/>
    <a:srgbClr val="212222"/>
    <a:srgbClr val="414042"/>
    <a:srgbClr val="0040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un Fryer" userId="cd38a8e4-99fa-49a9-a6cb-036f7ee2f565" providerId="ADAL" clId="{B924A200-DB20-44F2-B6A4-0F1CF9DFC883}"/>
    <pc:docChg chg="delSld modSection">
      <pc:chgData name="Alun Fryer" userId="cd38a8e4-99fa-49a9-a6cb-036f7ee2f565" providerId="ADAL" clId="{B924A200-DB20-44F2-B6A4-0F1CF9DFC883}" dt="2020-04-16T17:14:52.833" v="0" actId="47"/>
      <pc:docMkLst>
        <pc:docMk/>
      </pc:docMkLst>
      <pc:sldChg chg="del">
        <pc:chgData name="Alun Fryer" userId="cd38a8e4-99fa-49a9-a6cb-036f7ee2f565" providerId="ADAL" clId="{B924A200-DB20-44F2-B6A4-0F1CF9DFC883}" dt="2020-04-16T17:14:52.833" v="0" actId="47"/>
        <pc:sldMkLst>
          <pc:docMk/>
          <pc:sldMk cId="2571000390" sldId="2482"/>
        </pc:sldMkLst>
      </pc:sldChg>
      <pc:sldChg chg="del">
        <pc:chgData name="Alun Fryer" userId="cd38a8e4-99fa-49a9-a6cb-036f7ee2f565" providerId="ADAL" clId="{B924A200-DB20-44F2-B6A4-0F1CF9DFC883}" dt="2020-04-16T17:14:52.833" v="0" actId="47"/>
        <pc:sldMkLst>
          <pc:docMk/>
          <pc:sldMk cId="2491008244" sldId="248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66564F-7BD3-E74B-9817-2CF6D1F7B54B}" type="datetimeFigureOut">
              <a:rPr lang="en-US" smtClean="0"/>
              <a:t>4/16/2020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FEC157-01FF-9443-B2A6-F13FAEDD59C2}" type="slidenum">
              <a:rPr lang="en-US" smtClean="0"/>
              <a:t>‹#›</a:t>
            </a:fld>
            <a:endParaRPr lang="en-US"/>
          </a:p>
        </p:txBody>
      </p:sp>
    </p:spTree>
    <p:extLst>
      <p:ext uri="{BB962C8B-B14F-4D97-AF65-F5344CB8AC3E}">
        <p14:creationId xmlns:p14="http://schemas.microsoft.com/office/powerpoint/2010/main" val="2230195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a:latin typeface="Open Sans Light"/>
              </a:rPr>
              <a:t>**Nathan</a:t>
            </a:r>
          </a:p>
        </p:txBody>
      </p:sp>
      <p:sp>
        <p:nvSpPr>
          <p:cNvPr id="4" name="Slide Number Placeholder 3"/>
          <p:cNvSpPr>
            <a:spLocks noGrp="1"/>
          </p:cNvSpPr>
          <p:nvPr>
            <p:ph type="sldNum" sz="quarter" idx="5"/>
          </p:nvPr>
        </p:nvSpPr>
        <p:spPr/>
        <p:txBody>
          <a:bodyPr/>
          <a:lstStyle/>
          <a:p>
            <a:fld id="{FBFEC157-01FF-9443-B2A6-F13FAEDD59C2}" type="slidenum">
              <a:rPr lang="en-US" smtClean="0"/>
              <a:t>2</a:t>
            </a:fld>
            <a:endParaRPr lang="en-US"/>
          </a:p>
        </p:txBody>
      </p:sp>
    </p:spTree>
    <p:extLst>
      <p:ext uri="{BB962C8B-B14F-4D97-AF65-F5344CB8AC3E}">
        <p14:creationId xmlns:p14="http://schemas.microsoft.com/office/powerpoint/2010/main" val="266114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***SIMON***</a:t>
            </a:r>
          </a:p>
          <a:p>
            <a:endParaRPr lang="en-US"/>
          </a:p>
          <a:p>
            <a:r>
              <a:rPr lang="en-US"/>
              <a:t>AJA:  No 12G, no FRC</a:t>
            </a:r>
          </a:p>
          <a:p>
            <a:r>
              <a:rPr lang="en-US"/>
              <a:t>GV: No external audio support, no FRC, no as many dedicated UHD SDI for DA, No HDR  </a:t>
            </a:r>
          </a:p>
          <a:p>
            <a:r>
              <a:rPr lang="en-US"/>
              <a:t>COBALT: No FRC, lower density (7 cards in OGX)</a:t>
            </a:r>
          </a:p>
          <a:p>
            <a:endParaRPr lang="en-US"/>
          </a:p>
        </p:txBody>
      </p:sp>
      <p:sp>
        <p:nvSpPr>
          <p:cNvPr id="4" name="Slide Number Placeholder 3"/>
          <p:cNvSpPr>
            <a:spLocks noGrp="1"/>
          </p:cNvSpPr>
          <p:nvPr>
            <p:ph type="sldNum" sz="quarter" idx="5"/>
          </p:nvPr>
        </p:nvSpPr>
        <p:spPr/>
        <p:txBody>
          <a:bodyPr/>
          <a:lstStyle/>
          <a:p>
            <a:fld id="{FBFEC157-01FF-9443-B2A6-F13FAEDD59C2}" type="slidenum">
              <a:rPr lang="en-US" smtClean="0"/>
              <a:t>11</a:t>
            </a:fld>
            <a:endParaRPr lang="en-US"/>
          </a:p>
        </p:txBody>
      </p:sp>
    </p:spTree>
    <p:extLst>
      <p:ext uri="{BB962C8B-B14F-4D97-AF65-F5344CB8AC3E}">
        <p14:creationId xmlns:p14="http://schemas.microsoft.com/office/powerpoint/2010/main" val="1296346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****ALUN****</a:t>
            </a:r>
          </a:p>
          <a:p>
            <a:endParaRPr lang="en-US"/>
          </a:p>
          <a:p>
            <a:r>
              <a:rPr lang="en-US"/>
              <a:t>Add title</a:t>
            </a:r>
          </a:p>
          <a:p>
            <a:endParaRPr lang="en-US"/>
          </a:p>
        </p:txBody>
      </p:sp>
      <p:sp>
        <p:nvSpPr>
          <p:cNvPr id="4" name="Slide Number Placeholder 3"/>
          <p:cNvSpPr>
            <a:spLocks noGrp="1"/>
          </p:cNvSpPr>
          <p:nvPr>
            <p:ph type="sldNum" sz="quarter" idx="5"/>
          </p:nvPr>
        </p:nvSpPr>
        <p:spPr/>
        <p:txBody>
          <a:bodyPr/>
          <a:lstStyle/>
          <a:p>
            <a:fld id="{FBFEC157-01FF-9443-B2A6-F13FAEDD59C2}" type="slidenum">
              <a:rPr lang="en-US" smtClean="0"/>
              <a:t>12</a:t>
            </a:fld>
            <a:endParaRPr lang="en-US"/>
          </a:p>
        </p:txBody>
      </p:sp>
    </p:spTree>
    <p:extLst>
      <p:ext uri="{BB962C8B-B14F-4D97-AF65-F5344CB8AC3E}">
        <p14:creationId xmlns:p14="http://schemas.microsoft.com/office/powerpoint/2010/main" val="758343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***SIMON***</a:t>
            </a:r>
          </a:p>
          <a:p>
            <a:r>
              <a:rPr lang="en-US"/>
              <a:t>Emphasize 2 key/fill inputs</a:t>
            </a:r>
          </a:p>
          <a:p>
            <a:r>
              <a:rPr lang="en-US"/>
              <a:t>Essential features needed to brand a UHD channel</a:t>
            </a:r>
          </a:p>
          <a:p>
            <a:endParaRPr lang="en-US"/>
          </a:p>
        </p:txBody>
      </p:sp>
      <p:sp>
        <p:nvSpPr>
          <p:cNvPr id="4" name="Slide Number Placeholder 3"/>
          <p:cNvSpPr>
            <a:spLocks noGrp="1"/>
          </p:cNvSpPr>
          <p:nvPr>
            <p:ph type="sldNum" sz="quarter" idx="5"/>
          </p:nvPr>
        </p:nvSpPr>
        <p:spPr/>
        <p:txBody>
          <a:bodyPr/>
          <a:lstStyle/>
          <a:p>
            <a:fld id="{FBFEC157-01FF-9443-B2A6-F13FAEDD59C2}" type="slidenum">
              <a:rPr lang="en-US" smtClean="0"/>
              <a:t>13</a:t>
            </a:fld>
            <a:endParaRPr lang="en-US"/>
          </a:p>
        </p:txBody>
      </p:sp>
    </p:spTree>
    <p:extLst>
      <p:ext uri="{BB962C8B-B14F-4D97-AF65-F5344CB8AC3E}">
        <p14:creationId xmlns:p14="http://schemas.microsoft.com/office/powerpoint/2010/main" val="3006244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****SIMON*****</a:t>
            </a:r>
          </a:p>
          <a:p>
            <a:r>
              <a:rPr lang="en-US"/>
              <a:t>Complete MC1 system is integrated with Ultrix so it can scale to multi-channel or a larger number of source </a:t>
            </a:r>
          </a:p>
          <a:p>
            <a:r>
              <a:rPr lang="en-US"/>
              <a:t>You can use </a:t>
            </a:r>
            <a:r>
              <a:rPr lang="en-US" err="1"/>
              <a:t>xpression</a:t>
            </a:r>
            <a:r>
              <a:rPr lang="en-US"/>
              <a:t> graphics through SDI or ross link </a:t>
            </a:r>
          </a:p>
        </p:txBody>
      </p:sp>
      <p:sp>
        <p:nvSpPr>
          <p:cNvPr id="4" name="Slide Number Placeholder 3"/>
          <p:cNvSpPr>
            <a:spLocks noGrp="1"/>
          </p:cNvSpPr>
          <p:nvPr>
            <p:ph type="sldNum" sz="quarter" idx="5"/>
          </p:nvPr>
        </p:nvSpPr>
        <p:spPr/>
        <p:txBody>
          <a:bodyPr/>
          <a:lstStyle/>
          <a:p>
            <a:fld id="{FBFEC157-01FF-9443-B2A6-F13FAEDD59C2}" type="slidenum">
              <a:rPr lang="en-US" smtClean="0"/>
              <a:t>14</a:t>
            </a:fld>
            <a:endParaRPr lang="en-US"/>
          </a:p>
        </p:txBody>
      </p:sp>
    </p:spTree>
    <p:extLst>
      <p:ext uri="{BB962C8B-B14F-4D97-AF65-F5344CB8AC3E}">
        <p14:creationId xmlns:p14="http://schemas.microsoft.com/office/powerpoint/2010/main" val="263038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***ALUN****</a:t>
            </a:r>
          </a:p>
          <a:p>
            <a:r>
              <a:rPr lang="en-US" err="1"/>
              <a:t>LiveCG</a:t>
            </a:r>
            <a:r>
              <a:rPr lang="en-US"/>
              <a:t> License $2562.00 </a:t>
            </a:r>
            <a:r>
              <a:rPr lang="en-US" err="1"/>
              <a:t>Inexpesive</a:t>
            </a:r>
            <a:r>
              <a:rPr lang="en-US"/>
              <a:t> way to get professional still graphics for Branding.</a:t>
            </a:r>
          </a:p>
        </p:txBody>
      </p:sp>
      <p:sp>
        <p:nvSpPr>
          <p:cNvPr id="4" name="Slide Number Placeholder 3"/>
          <p:cNvSpPr>
            <a:spLocks noGrp="1"/>
          </p:cNvSpPr>
          <p:nvPr>
            <p:ph type="sldNum" sz="quarter" idx="5"/>
          </p:nvPr>
        </p:nvSpPr>
        <p:spPr/>
        <p:txBody>
          <a:bodyPr/>
          <a:lstStyle/>
          <a:p>
            <a:fld id="{FBFEC157-01FF-9443-B2A6-F13FAEDD59C2}" type="slidenum">
              <a:rPr lang="en-US" smtClean="0"/>
              <a:t>15</a:t>
            </a:fld>
            <a:endParaRPr lang="en-US"/>
          </a:p>
        </p:txBody>
      </p:sp>
    </p:spTree>
    <p:extLst>
      <p:ext uri="{BB962C8B-B14F-4D97-AF65-F5344CB8AC3E}">
        <p14:creationId xmlns:p14="http://schemas.microsoft.com/office/powerpoint/2010/main" val="3753461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****SIMON****</a:t>
            </a:r>
          </a:p>
        </p:txBody>
      </p:sp>
      <p:sp>
        <p:nvSpPr>
          <p:cNvPr id="4" name="Slide Number Placeholder 3"/>
          <p:cNvSpPr>
            <a:spLocks noGrp="1"/>
          </p:cNvSpPr>
          <p:nvPr>
            <p:ph type="sldNum" sz="quarter" idx="5"/>
          </p:nvPr>
        </p:nvSpPr>
        <p:spPr/>
        <p:txBody>
          <a:bodyPr/>
          <a:lstStyle/>
          <a:p>
            <a:fld id="{FBFEC157-01FF-9443-B2A6-F13FAEDD59C2}" type="slidenum">
              <a:rPr lang="en-US" smtClean="0"/>
              <a:t>16</a:t>
            </a:fld>
            <a:endParaRPr lang="en-US"/>
          </a:p>
        </p:txBody>
      </p:sp>
    </p:spTree>
    <p:extLst>
      <p:ext uri="{BB962C8B-B14F-4D97-AF65-F5344CB8AC3E}">
        <p14:creationId xmlns:p14="http://schemas.microsoft.com/office/powerpoint/2010/main" val="853010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***SIMON****</a:t>
            </a:r>
          </a:p>
        </p:txBody>
      </p:sp>
      <p:sp>
        <p:nvSpPr>
          <p:cNvPr id="4" name="Slide Number Placeholder 3"/>
          <p:cNvSpPr>
            <a:spLocks noGrp="1"/>
          </p:cNvSpPr>
          <p:nvPr>
            <p:ph type="sldNum" sz="quarter" idx="5"/>
          </p:nvPr>
        </p:nvSpPr>
        <p:spPr/>
        <p:txBody>
          <a:bodyPr/>
          <a:lstStyle/>
          <a:p>
            <a:fld id="{FBFEC157-01FF-9443-B2A6-F13FAEDD59C2}" type="slidenum">
              <a:rPr lang="en-US" smtClean="0"/>
              <a:t>17</a:t>
            </a:fld>
            <a:endParaRPr lang="en-US"/>
          </a:p>
        </p:txBody>
      </p:sp>
    </p:spTree>
    <p:extLst>
      <p:ext uri="{BB962C8B-B14F-4D97-AF65-F5344CB8AC3E}">
        <p14:creationId xmlns:p14="http://schemas.microsoft.com/office/powerpoint/2010/main" val="1731360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****SIMON****</a:t>
            </a:r>
          </a:p>
        </p:txBody>
      </p:sp>
      <p:sp>
        <p:nvSpPr>
          <p:cNvPr id="4" name="Slide Number Placeholder 3"/>
          <p:cNvSpPr>
            <a:spLocks noGrp="1"/>
          </p:cNvSpPr>
          <p:nvPr>
            <p:ph type="sldNum" sz="quarter" idx="5"/>
          </p:nvPr>
        </p:nvSpPr>
        <p:spPr/>
        <p:txBody>
          <a:bodyPr/>
          <a:lstStyle/>
          <a:p>
            <a:fld id="{FBFEC157-01FF-9443-B2A6-F13FAEDD59C2}" type="slidenum">
              <a:rPr lang="en-US" smtClean="0"/>
              <a:t>18</a:t>
            </a:fld>
            <a:endParaRPr lang="en-US"/>
          </a:p>
        </p:txBody>
      </p:sp>
    </p:spTree>
    <p:extLst>
      <p:ext uri="{BB962C8B-B14F-4D97-AF65-F5344CB8AC3E}">
        <p14:creationId xmlns:p14="http://schemas.microsoft.com/office/powerpoint/2010/main" val="3311292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CBT – 12G is practical, affordable infrastructure. Simple to deploy and understand.</a:t>
            </a:r>
          </a:p>
          <a:p>
            <a:r>
              <a:rPr lang="en-US"/>
              <a:t>Creative – Allows migration to UHD &amp;  HDR,</a:t>
            </a:r>
          </a:p>
          <a:p>
            <a:r>
              <a:rPr lang="en-US"/>
              <a:t>Business – </a:t>
            </a:r>
            <a:r>
              <a:rPr lang="en-US" err="1"/>
              <a:t>openGear</a:t>
            </a:r>
            <a:r>
              <a:rPr lang="en-US"/>
              <a:t> is a solid investment for HD facilities, and can grow to meet future UHD &amp; 12G requirements</a:t>
            </a:r>
          </a:p>
          <a:p>
            <a:r>
              <a:rPr lang="en-US"/>
              <a:t>Technical – Move to UHD where IP might not be appropriate. A full selection of UHD/12G-SDI signal processing solutions.</a:t>
            </a:r>
          </a:p>
        </p:txBody>
      </p:sp>
      <p:sp>
        <p:nvSpPr>
          <p:cNvPr id="4" name="Slide Number Placeholder 3"/>
          <p:cNvSpPr>
            <a:spLocks noGrp="1"/>
          </p:cNvSpPr>
          <p:nvPr>
            <p:ph type="sldNum" sz="quarter" idx="5"/>
          </p:nvPr>
        </p:nvSpPr>
        <p:spPr/>
        <p:txBody>
          <a:bodyPr/>
          <a:lstStyle/>
          <a:p>
            <a:fld id="{FBFEC157-01FF-9443-B2A6-F13FAEDD59C2}" type="slidenum">
              <a:rPr lang="en-US" smtClean="0"/>
              <a:t>19</a:t>
            </a:fld>
            <a:endParaRPr lang="en-US"/>
          </a:p>
        </p:txBody>
      </p:sp>
    </p:spTree>
    <p:extLst>
      <p:ext uri="{BB962C8B-B14F-4D97-AF65-F5344CB8AC3E}">
        <p14:creationId xmlns:p14="http://schemas.microsoft.com/office/powerpoint/2010/main" val="3718858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cs typeface="Calibri"/>
              </a:rPr>
              <a:t>**NATHAN**</a:t>
            </a:r>
            <a:endParaRPr lang="en-US"/>
          </a:p>
        </p:txBody>
      </p:sp>
      <p:sp>
        <p:nvSpPr>
          <p:cNvPr id="4" name="Slide Number Placeholder 3"/>
          <p:cNvSpPr>
            <a:spLocks noGrp="1"/>
          </p:cNvSpPr>
          <p:nvPr>
            <p:ph type="sldNum" sz="quarter" idx="5"/>
          </p:nvPr>
        </p:nvSpPr>
        <p:spPr/>
        <p:txBody>
          <a:bodyPr/>
          <a:lstStyle/>
          <a:p>
            <a:fld id="{FBFEC157-01FF-9443-B2A6-F13FAEDD59C2}" type="slidenum">
              <a:rPr lang="en-US" smtClean="0"/>
              <a:t>20</a:t>
            </a:fld>
            <a:endParaRPr lang="en-US"/>
          </a:p>
        </p:txBody>
      </p:sp>
    </p:spTree>
    <p:extLst>
      <p:ext uri="{BB962C8B-B14F-4D97-AF65-F5344CB8AC3E}">
        <p14:creationId xmlns:p14="http://schemas.microsoft.com/office/powerpoint/2010/main" val="2565183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***Alun***</a:t>
            </a:r>
          </a:p>
          <a:p>
            <a:endParaRPr lang="en-US"/>
          </a:p>
          <a:p>
            <a:endParaRPr lang="en-US"/>
          </a:p>
        </p:txBody>
      </p:sp>
      <p:sp>
        <p:nvSpPr>
          <p:cNvPr id="4" name="Slide Number Placeholder 3"/>
          <p:cNvSpPr>
            <a:spLocks noGrp="1"/>
          </p:cNvSpPr>
          <p:nvPr>
            <p:ph type="sldNum" sz="quarter" idx="5"/>
          </p:nvPr>
        </p:nvSpPr>
        <p:spPr/>
        <p:txBody>
          <a:bodyPr/>
          <a:lstStyle/>
          <a:p>
            <a:fld id="{FBFEC157-01FF-9443-B2A6-F13FAEDD59C2}" type="slidenum">
              <a:rPr lang="en-US" smtClean="0"/>
              <a:t>3</a:t>
            </a:fld>
            <a:endParaRPr lang="en-US"/>
          </a:p>
        </p:txBody>
      </p:sp>
    </p:spTree>
    <p:extLst>
      <p:ext uri="{BB962C8B-B14F-4D97-AF65-F5344CB8AC3E}">
        <p14:creationId xmlns:p14="http://schemas.microsoft.com/office/powerpoint/2010/main" val="3367104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****MARC****</a:t>
            </a:r>
          </a:p>
          <a:p>
            <a:endParaRPr lang="en-US"/>
          </a:p>
        </p:txBody>
      </p:sp>
      <p:sp>
        <p:nvSpPr>
          <p:cNvPr id="4" name="Slide Number Placeholder 3"/>
          <p:cNvSpPr>
            <a:spLocks noGrp="1"/>
          </p:cNvSpPr>
          <p:nvPr>
            <p:ph type="sldNum" sz="quarter" idx="5"/>
          </p:nvPr>
        </p:nvSpPr>
        <p:spPr/>
        <p:txBody>
          <a:bodyPr/>
          <a:lstStyle/>
          <a:p>
            <a:fld id="{FBFEC157-01FF-9443-B2A6-F13FAEDD59C2}" type="slidenum">
              <a:rPr lang="en-US" smtClean="0"/>
              <a:t>21</a:t>
            </a:fld>
            <a:endParaRPr lang="en-US"/>
          </a:p>
        </p:txBody>
      </p:sp>
    </p:spTree>
    <p:extLst>
      <p:ext uri="{BB962C8B-B14F-4D97-AF65-F5344CB8AC3E}">
        <p14:creationId xmlns:p14="http://schemas.microsoft.com/office/powerpoint/2010/main" val="1787700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**Alun</a:t>
            </a:r>
            <a:endParaRPr lang="en-CA"/>
          </a:p>
        </p:txBody>
      </p:sp>
      <p:sp>
        <p:nvSpPr>
          <p:cNvPr id="4" name="Slide Number Placeholder 3"/>
          <p:cNvSpPr>
            <a:spLocks noGrp="1"/>
          </p:cNvSpPr>
          <p:nvPr>
            <p:ph type="sldNum" sz="quarter" idx="5"/>
          </p:nvPr>
        </p:nvSpPr>
        <p:spPr/>
        <p:txBody>
          <a:bodyPr/>
          <a:lstStyle/>
          <a:p>
            <a:fld id="{FBFEC157-01FF-9443-B2A6-F13FAEDD59C2}" type="slidenum">
              <a:rPr lang="en-US" smtClean="0"/>
              <a:t>4</a:t>
            </a:fld>
            <a:endParaRPr lang="en-US"/>
          </a:p>
        </p:txBody>
      </p:sp>
    </p:spTree>
    <p:extLst>
      <p:ext uri="{BB962C8B-B14F-4D97-AF65-F5344CB8AC3E}">
        <p14:creationId xmlns:p14="http://schemas.microsoft.com/office/powerpoint/2010/main" val="412561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***NATHAN***</a:t>
            </a:r>
          </a:p>
        </p:txBody>
      </p:sp>
      <p:sp>
        <p:nvSpPr>
          <p:cNvPr id="4" name="Slide Number Placeholder 3"/>
          <p:cNvSpPr>
            <a:spLocks noGrp="1"/>
          </p:cNvSpPr>
          <p:nvPr>
            <p:ph type="sldNum" sz="quarter" idx="5"/>
          </p:nvPr>
        </p:nvSpPr>
        <p:spPr/>
        <p:txBody>
          <a:bodyPr/>
          <a:lstStyle/>
          <a:p>
            <a:fld id="{FBFEC157-01FF-9443-B2A6-F13FAEDD59C2}" type="slidenum">
              <a:rPr lang="en-US" smtClean="0"/>
              <a:t>5</a:t>
            </a:fld>
            <a:endParaRPr lang="en-US"/>
          </a:p>
        </p:txBody>
      </p:sp>
    </p:spTree>
    <p:extLst>
      <p:ext uri="{BB962C8B-B14F-4D97-AF65-F5344CB8AC3E}">
        <p14:creationId xmlns:p14="http://schemas.microsoft.com/office/powerpoint/2010/main" val="780657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***NATHAN***</a:t>
            </a:r>
          </a:p>
          <a:p>
            <a:endParaRPr lang="en-US"/>
          </a:p>
          <a:p>
            <a:endParaRPr lang="en-US"/>
          </a:p>
        </p:txBody>
      </p:sp>
      <p:sp>
        <p:nvSpPr>
          <p:cNvPr id="4" name="Slide Number Placeholder 3"/>
          <p:cNvSpPr>
            <a:spLocks noGrp="1"/>
          </p:cNvSpPr>
          <p:nvPr>
            <p:ph type="sldNum" sz="quarter" idx="5"/>
          </p:nvPr>
        </p:nvSpPr>
        <p:spPr/>
        <p:txBody>
          <a:bodyPr/>
          <a:lstStyle/>
          <a:p>
            <a:fld id="{FBFEC157-01FF-9443-B2A6-F13FAEDD59C2}" type="slidenum">
              <a:rPr lang="en-US" smtClean="0"/>
              <a:t>6</a:t>
            </a:fld>
            <a:endParaRPr lang="en-US"/>
          </a:p>
        </p:txBody>
      </p:sp>
    </p:spTree>
    <p:extLst>
      <p:ext uri="{BB962C8B-B14F-4D97-AF65-F5344CB8AC3E}">
        <p14:creationId xmlns:p14="http://schemas.microsoft.com/office/powerpoint/2010/main" val="311931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***SIMON****</a:t>
            </a:r>
          </a:p>
          <a:p>
            <a:endParaRPr lang="en-US"/>
          </a:p>
          <a:p>
            <a:r>
              <a:rPr lang="en-US"/>
              <a:t>Highlight that we add value to HD production (e.g. HDR, FRC, etc.) in addition to UHD applications</a:t>
            </a:r>
          </a:p>
          <a:p>
            <a:r>
              <a:rPr lang="en-US"/>
              <a:t>A lot of interest in SQD (not available in Ultrix &amp; Carbonite—only 2SI)</a:t>
            </a:r>
          </a:p>
          <a:p>
            <a:endParaRPr lang="en-US"/>
          </a:p>
        </p:txBody>
      </p:sp>
      <p:sp>
        <p:nvSpPr>
          <p:cNvPr id="4" name="Slide Number Placeholder 3"/>
          <p:cNvSpPr>
            <a:spLocks noGrp="1"/>
          </p:cNvSpPr>
          <p:nvPr>
            <p:ph type="sldNum" sz="quarter" idx="5"/>
          </p:nvPr>
        </p:nvSpPr>
        <p:spPr/>
        <p:txBody>
          <a:bodyPr/>
          <a:lstStyle/>
          <a:p>
            <a:fld id="{FBFEC157-01FF-9443-B2A6-F13FAEDD59C2}" type="slidenum">
              <a:rPr lang="en-US" smtClean="0"/>
              <a:t>7</a:t>
            </a:fld>
            <a:endParaRPr lang="en-US"/>
          </a:p>
        </p:txBody>
      </p:sp>
    </p:spTree>
    <p:extLst>
      <p:ext uri="{BB962C8B-B14F-4D97-AF65-F5344CB8AC3E}">
        <p14:creationId xmlns:p14="http://schemas.microsoft.com/office/powerpoint/2010/main" val="1838720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***SIMON****</a:t>
            </a:r>
          </a:p>
        </p:txBody>
      </p:sp>
      <p:sp>
        <p:nvSpPr>
          <p:cNvPr id="4" name="Slide Number Placeholder 3"/>
          <p:cNvSpPr>
            <a:spLocks noGrp="1"/>
          </p:cNvSpPr>
          <p:nvPr>
            <p:ph type="sldNum" sz="quarter" idx="5"/>
          </p:nvPr>
        </p:nvSpPr>
        <p:spPr/>
        <p:txBody>
          <a:bodyPr/>
          <a:lstStyle/>
          <a:p>
            <a:fld id="{FBFEC157-01FF-9443-B2A6-F13FAEDD59C2}" type="slidenum">
              <a:rPr lang="en-US" smtClean="0"/>
              <a:t>8</a:t>
            </a:fld>
            <a:endParaRPr lang="en-US"/>
          </a:p>
        </p:txBody>
      </p:sp>
    </p:spTree>
    <p:extLst>
      <p:ext uri="{BB962C8B-B14F-4D97-AF65-F5344CB8AC3E}">
        <p14:creationId xmlns:p14="http://schemas.microsoft.com/office/powerpoint/2010/main" val="106524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***ALUN***</a:t>
            </a:r>
          </a:p>
        </p:txBody>
      </p:sp>
      <p:sp>
        <p:nvSpPr>
          <p:cNvPr id="4" name="Slide Number Placeholder 3"/>
          <p:cNvSpPr>
            <a:spLocks noGrp="1"/>
          </p:cNvSpPr>
          <p:nvPr>
            <p:ph type="sldNum" sz="quarter" idx="5"/>
          </p:nvPr>
        </p:nvSpPr>
        <p:spPr/>
        <p:txBody>
          <a:bodyPr/>
          <a:lstStyle/>
          <a:p>
            <a:fld id="{FBFEC157-01FF-9443-B2A6-F13FAEDD59C2}" type="slidenum">
              <a:rPr lang="en-US" smtClean="0"/>
              <a:t>9</a:t>
            </a:fld>
            <a:endParaRPr lang="en-US"/>
          </a:p>
        </p:txBody>
      </p:sp>
    </p:spTree>
    <p:extLst>
      <p:ext uri="{BB962C8B-B14F-4D97-AF65-F5344CB8AC3E}">
        <p14:creationId xmlns:p14="http://schemas.microsoft.com/office/powerpoint/2010/main" val="1437200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****SIMON****</a:t>
            </a:r>
          </a:p>
        </p:txBody>
      </p:sp>
      <p:sp>
        <p:nvSpPr>
          <p:cNvPr id="4" name="Slide Number Placeholder 3"/>
          <p:cNvSpPr>
            <a:spLocks noGrp="1"/>
          </p:cNvSpPr>
          <p:nvPr>
            <p:ph type="sldNum" sz="quarter" idx="5"/>
          </p:nvPr>
        </p:nvSpPr>
        <p:spPr/>
        <p:txBody>
          <a:bodyPr/>
          <a:lstStyle/>
          <a:p>
            <a:fld id="{FBFEC157-01FF-9443-B2A6-F13FAEDD59C2}" type="slidenum">
              <a:rPr lang="en-US" smtClean="0"/>
              <a:t>10</a:t>
            </a:fld>
            <a:endParaRPr lang="en-US"/>
          </a:p>
        </p:txBody>
      </p:sp>
    </p:spTree>
    <p:extLst>
      <p:ext uri="{BB962C8B-B14F-4D97-AF65-F5344CB8AC3E}">
        <p14:creationId xmlns:p14="http://schemas.microsoft.com/office/powerpoint/2010/main" val="18783640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626151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able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21" name="Text Placeholder 6">
            <a:extLst>
              <a:ext uri="{FF2B5EF4-FFF2-40B4-BE49-F238E27FC236}">
                <a16:creationId xmlns:a16="http://schemas.microsoft.com/office/drawing/2014/main" id="{F3F51A64-D188-494A-9F4D-F9360335806C}"/>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2" name="Content Placeholder 7">
            <a:extLst>
              <a:ext uri="{FF2B5EF4-FFF2-40B4-BE49-F238E27FC236}">
                <a16:creationId xmlns:a16="http://schemas.microsoft.com/office/drawing/2014/main" id="{85E13689-E392-FB46-953A-2CCF334D0A72}"/>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itle 1">
            <a:extLst>
              <a:ext uri="{FF2B5EF4-FFF2-40B4-BE49-F238E27FC236}">
                <a16:creationId xmlns:a16="http://schemas.microsoft.com/office/drawing/2014/main" id="{59375397-7A40-3549-A3CE-007C5263066E}"/>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a:t>I AM A HEADER</a:t>
            </a:r>
          </a:p>
        </p:txBody>
      </p:sp>
      <p:sp>
        <p:nvSpPr>
          <p:cNvPr id="24" name="Text Placeholder 6">
            <a:extLst>
              <a:ext uri="{FF2B5EF4-FFF2-40B4-BE49-F238E27FC236}">
                <a16:creationId xmlns:a16="http://schemas.microsoft.com/office/drawing/2014/main" id="{1509DB3A-B33B-B64E-82A5-D012DE136040}"/>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5" name="Content Placeholder 7">
            <a:extLst>
              <a:ext uri="{FF2B5EF4-FFF2-40B4-BE49-F238E27FC236}">
                <a16:creationId xmlns:a16="http://schemas.microsoft.com/office/drawing/2014/main" id="{98BDBE83-66AB-E34D-9E6F-2B0E49092500}"/>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2035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Content Dark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DFB55B-F2F7-3D4C-8F08-2BDC72C33CCC}"/>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83627DEB-3DE8-2A47-934A-3C89C3AEABEB}"/>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a:t>I AM A HEADER</a:t>
            </a:r>
          </a:p>
        </p:txBody>
      </p:sp>
      <p:sp>
        <p:nvSpPr>
          <p:cNvPr id="7" name="Content Placeholder 2">
            <a:extLst>
              <a:ext uri="{FF2B5EF4-FFF2-40B4-BE49-F238E27FC236}">
                <a16:creationId xmlns:a16="http://schemas.microsoft.com/office/drawing/2014/main" id="{EF287533-3F98-1347-8621-7711551F5413}"/>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68951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 Content Dark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7D4D86F6-4DCD-E247-B917-EC9985708D6F}"/>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6FA8505C-0987-3C45-8BBC-490D1714CF82}"/>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F9B2EDA8-1634-5E40-95BC-58B698C4790F}"/>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a:t>I AM A HEADER</a:t>
            </a:r>
          </a:p>
        </p:txBody>
      </p:sp>
    </p:spTree>
    <p:extLst>
      <p:ext uri="{BB962C8B-B14F-4D97-AF65-F5344CB8AC3E}">
        <p14:creationId xmlns:p14="http://schemas.microsoft.com/office/powerpoint/2010/main" val="3082918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Table Dark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A56D55-9395-2648-BEAA-395961645F8D}"/>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25" name="Text Placeholder 6">
            <a:extLst>
              <a:ext uri="{FF2B5EF4-FFF2-40B4-BE49-F238E27FC236}">
                <a16:creationId xmlns:a16="http://schemas.microsoft.com/office/drawing/2014/main" id="{41C37A25-F416-CA40-8CEB-2BD8DDF96FC2}"/>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6" name="Content Placeholder 7">
            <a:extLst>
              <a:ext uri="{FF2B5EF4-FFF2-40B4-BE49-F238E27FC236}">
                <a16:creationId xmlns:a16="http://schemas.microsoft.com/office/drawing/2014/main" id="{8B9C0466-BD78-EE4F-B01D-969FE75E7154}"/>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Title 1">
            <a:extLst>
              <a:ext uri="{FF2B5EF4-FFF2-40B4-BE49-F238E27FC236}">
                <a16:creationId xmlns:a16="http://schemas.microsoft.com/office/drawing/2014/main" id="{BF0DEC93-227A-6446-B72A-433106EC80FC}"/>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a:t>I AM A HEADER</a:t>
            </a:r>
          </a:p>
        </p:txBody>
      </p:sp>
      <p:sp>
        <p:nvSpPr>
          <p:cNvPr id="28" name="Text Placeholder 6">
            <a:extLst>
              <a:ext uri="{FF2B5EF4-FFF2-40B4-BE49-F238E27FC236}">
                <a16:creationId xmlns:a16="http://schemas.microsoft.com/office/drawing/2014/main" id="{CFDD1AA0-09DF-E740-A0B3-86BCE0878DC1}"/>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9" name="Content Placeholder 7">
            <a:extLst>
              <a:ext uri="{FF2B5EF4-FFF2-40B4-BE49-F238E27FC236}">
                <a16:creationId xmlns:a16="http://schemas.microsoft.com/office/drawing/2014/main" id="{2942737D-F158-954B-B21C-7AA092EE2FCC}"/>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8930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Content Light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DFB55B-F2F7-3D4C-8F08-2BDC72C33CCC}"/>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2D3F1CA8-ECD2-F740-96E3-298F78C1D983}"/>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a:t>I AM A HEADER</a:t>
            </a:r>
          </a:p>
        </p:txBody>
      </p:sp>
      <p:sp>
        <p:nvSpPr>
          <p:cNvPr id="7" name="Content Placeholder 2">
            <a:extLst>
              <a:ext uri="{FF2B5EF4-FFF2-40B4-BE49-F238E27FC236}">
                <a16:creationId xmlns:a16="http://schemas.microsoft.com/office/drawing/2014/main" id="{F34E49BC-4E9C-3C42-8C6A-9E086BA096E8}"/>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52271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2 Content Light Light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0943A0B0-A249-F546-AD75-328DB273B998}"/>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21F533C6-5569-104E-B0C3-6A39F4B4A79B}"/>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9D39C731-911D-BF49-AA5C-950D67F13A80}"/>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a:t>I AM A HEADER</a:t>
            </a:r>
          </a:p>
        </p:txBody>
      </p:sp>
    </p:spTree>
    <p:extLst>
      <p:ext uri="{BB962C8B-B14F-4D97-AF65-F5344CB8AC3E}">
        <p14:creationId xmlns:p14="http://schemas.microsoft.com/office/powerpoint/2010/main" val="3866035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Table Light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A56D55-9395-2648-BEAA-395961645F8D}"/>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21" name="Text Placeholder 6">
            <a:extLst>
              <a:ext uri="{FF2B5EF4-FFF2-40B4-BE49-F238E27FC236}">
                <a16:creationId xmlns:a16="http://schemas.microsoft.com/office/drawing/2014/main" id="{97751F20-56F3-AE44-9B70-419C2D7AEE56}"/>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2" name="Content Placeholder 7">
            <a:extLst>
              <a:ext uri="{FF2B5EF4-FFF2-40B4-BE49-F238E27FC236}">
                <a16:creationId xmlns:a16="http://schemas.microsoft.com/office/drawing/2014/main" id="{D6AAF4C7-A974-DA4C-820B-F0B459206F00}"/>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itle 1">
            <a:extLst>
              <a:ext uri="{FF2B5EF4-FFF2-40B4-BE49-F238E27FC236}">
                <a16:creationId xmlns:a16="http://schemas.microsoft.com/office/drawing/2014/main" id="{2C62EAE5-5B71-224D-BCD4-696432CA1E45}"/>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a:t>I AM A HEADER</a:t>
            </a:r>
          </a:p>
        </p:txBody>
      </p:sp>
      <p:sp>
        <p:nvSpPr>
          <p:cNvPr id="24" name="Text Placeholder 6">
            <a:extLst>
              <a:ext uri="{FF2B5EF4-FFF2-40B4-BE49-F238E27FC236}">
                <a16:creationId xmlns:a16="http://schemas.microsoft.com/office/drawing/2014/main" id="{987A0772-8391-FF40-AC79-89AA7C5B9CAD}"/>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5" name="Content Placeholder 7">
            <a:extLst>
              <a:ext uri="{FF2B5EF4-FFF2-40B4-BE49-F238E27FC236}">
                <a16:creationId xmlns:a16="http://schemas.microsoft.com/office/drawing/2014/main" id="{DE89B888-7393-3E4E-83DF-0DC09AEADD89}"/>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70953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 On Dark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22735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ro On 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3941063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age On 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1571087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On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Content Placeholder 2">
            <a:extLst>
              <a:ext uri="{FF2B5EF4-FFF2-40B4-BE49-F238E27FC236}">
                <a16:creationId xmlns:a16="http://schemas.microsoft.com/office/drawing/2014/main" id="{F0DE3932-1FBA-9B42-8A6B-9314A5B3FB7E}"/>
              </a:ext>
            </a:extLst>
          </p:cNvPr>
          <p:cNvSpPr>
            <a:spLocks noGrp="1"/>
          </p:cNvSpPr>
          <p:nvPr>
            <p:ph idx="1" hasCustomPrompt="1"/>
          </p:nvPr>
        </p:nvSpPr>
        <p:spPr>
          <a:xfrm>
            <a:off x="1014557" y="2067195"/>
            <a:ext cx="6061944" cy="691314"/>
          </a:xfrm>
          <a:prstGeom prst="rect">
            <a:avLst/>
          </a:prstGeom>
        </p:spPr>
        <p:txBody>
          <a:bodyPr>
            <a:normAutofit/>
          </a:bodyPr>
          <a:lstStyle>
            <a:lvl1pPr marL="0" indent="0" algn="l">
              <a:buNone/>
              <a:defRPr sz="4800" b="1" i="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TOPIC</a:t>
            </a:r>
          </a:p>
        </p:txBody>
      </p:sp>
      <p:sp>
        <p:nvSpPr>
          <p:cNvPr id="10" name="Content Placeholder 2">
            <a:extLst>
              <a:ext uri="{FF2B5EF4-FFF2-40B4-BE49-F238E27FC236}">
                <a16:creationId xmlns:a16="http://schemas.microsoft.com/office/drawing/2014/main" id="{3297003A-4D5F-CC4E-8375-62C9C1FC4650}"/>
              </a:ext>
            </a:extLst>
          </p:cNvPr>
          <p:cNvSpPr>
            <a:spLocks noGrp="1"/>
          </p:cNvSpPr>
          <p:nvPr>
            <p:ph idx="10" hasCustomPrompt="1"/>
          </p:nvPr>
        </p:nvSpPr>
        <p:spPr>
          <a:xfrm>
            <a:off x="1014557" y="3091996"/>
            <a:ext cx="6061945" cy="453274"/>
          </a:xfrm>
          <a:prstGeom prst="rect">
            <a:avLst/>
          </a:prstGeom>
        </p:spPr>
        <p:txBody>
          <a:bodyPr>
            <a:normAutofit/>
          </a:bodyPr>
          <a:lstStyle>
            <a:lvl1pPr marL="0" indent="0" algn="l">
              <a:buNone/>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Prepared for:</a:t>
            </a:r>
          </a:p>
        </p:txBody>
      </p:sp>
      <p:sp>
        <p:nvSpPr>
          <p:cNvPr id="11" name="Content Placeholder 2">
            <a:extLst>
              <a:ext uri="{FF2B5EF4-FFF2-40B4-BE49-F238E27FC236}">
                <a16:creationId xmlns:a16="http://schemas.microsoft.com/office/drawing/2014/main" id="{CBDDB7B9-BC98-914A-BEC9-D91582AA9A2F}"/>
              </a:ext>
            </a:extLst>
          </p:cNvPr>
          <p:cNvSpPr>
            <a:spLocks noGrp="1"/>
          </p:cNvSpPr>
          <p:nvPr>
            <p:ph idx="11" hasCustomPrompt="1"/>
          </p:nvPr>
        </p:nvSpPr>
        <p:spPr>
          <a:xfrm>
            <a:off x="1014557" y="4427339"/>
            <a:ext cx="6061945" cy="453274"/>
          </a:xfrm>
          <a:prstGeom prst="rect">
            <a:avLst/>
          </a:prstGeom>
        </p:spPr>
        <p:txBody>
          <a:bodyPr>
            <a:normAutofit/>
          </a:bodyPr>
          <a:lstStyle>
            <a:lvl1pPr marL="0" indent="0" algn="l">
              <a:buNone/>
              <a:defRPr sz="18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Date</a:t>
            </a:r>
          </a:p>
        </p:txBody>
      </p:sp>
      <p:sp>
        <p:nvSpPr>
          <p:cNvPr id="12" name="Content Placeholder 2">
            <a:extLst>
              <a:ext uri="{FF2B5EF4-FFF2-40B4-BE49-F238E27FC236}">
                <a16:creationId xmlns:a16="http://schemas.microsoft.com/office/drawing/2014/main" id="{3BA6BFCC-156D-3640-BB98-B21DCC9A78D5}"/>
              </a:ext>
            </a:extLst>
          </p:cNvPr>
          <p:cNvSpPr>
            <a:spLocks noGrp="1"/>
          </p:cNvSpPr>
          <p:nvPr>
            <p:ph idx="13" hasCustomPrompt="1"/>
          </p:nvPr>
        </p:nvSpPr>
        <p:spPr>
          <a:xfrm>
            <a:off x="1014557" y="3899828"/>
            <a:ext cx="6061945" cy="453274"/>
          </a:xfrm>
          <a:prstGeom prst="rect">
            <a:avLst/>
          </a:prstGeom>
        </p:spPr>
        <p:txBody>
          <a:bodyPr>
            <a:normAutofit/>
          </a:bodyPr>
          <a:lstStyle>
            <a:lvl1pPr marL="0" indent="0" algn="l">
              <a:buNone/>
              <a:defRPr sz="18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a:t>
            </a:r>
          </a:p>
        </p:txBody>
      </p:sp>
    </p:spTree>
    <p:extLst>
      <p:ext uri="{BB962C8B-B14F-4D97-AF65-F5344CB8AC3E}">
        <p14:creationId xmlns:p14="http://schemas.microsoft.com/office/powerpoint/2010/main" val="833303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Content Dark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0979352-72C7-E542-A5F1-A26CF4D01958}"/>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3761632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Content 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0979352-72C7-E542-A5F1-A26CF4D01958}"/>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1319799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3025477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566914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go Cover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1885196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 Cover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57606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On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40E57A9E-6C12-5B47-ADF6-290819240DE8}"/>
              </a:ext>
            </a:extLst>
          </p:cNvPr>
          <p:cNvSpPr>
            <a:spLocks noGrp="1"/>
          </p:cNvSpPr>
          <p:nvPr>
            <p:ph idx="1" hasCustomPrompt="1"/>
          </p:nvPr>
        </p:nvSpPr>
        <p:spPr>
          <a:xfrm>
            <a:off x="1014557" y="2067195"/>
            <a:ext cx="6061944" cy="691314"/>
          </a:xfrm>
          <a:prstGeom prst="rect">
            <a:avLst/>
          </a:prstGeom>
        </p:spPr>
        <p:txBody>
          <a:bodyPr>
            <a:normAutofit/>
          </a:bodyPr>
          <a:lstStyle>
            <a:lvl1pPr marL="0" indent="0" algn="l">
              <a:buNone/>
              <a:defRPr sz="4800" b="1" i="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TOPIC</a:t>
            </a:r>
          </a:p>
        </p:txBody>
      </p:sp>
      <p:sp>
        <p:nvSpPr>
          <p:cNvPr id="7" name="Content Placeholder 2">
            <a:extLst>
              <a:ext uri="{FF2B5EF4-FFF2-40B4-BE49-F238E27FC236}">
                <a16:creationId xmlns:a16="http://schemas.microsoft.com/office/drawing/2014/main" id="{116884DE-526D-194B-BE56-4E938B6B6DCB}"/>
              </a:ext>
            </a:extLst>
          </p:cNvPr>
          <p:cNvSpPr>
            <a:spLocks noGrp="1"/>
          </p:cNvSpPr>
          <p:nvPr>
            <p:ph idx="10" hasCustomPrompt="1"/>
          </p:nvPr>
        </p:nvSpPr>
        <p:spPr>
          <a:xfrm>
            <a:off x="1014557" y="3091996"/>
            <a:ext cx="6061945" cy="453274"/>
          </a:xfrm>
          <a:prstGeom prst="rect">
            <a:avLst/>
          </a:prstGeom>
        </p:spPr>
        <p:txBody>
          <a:bodyPr>
            <a:normAutofit/>
          </a:bodyPr>
          <a:lstStyle>
            <a:lvl1pPr marL="0" indent="0" algn="l">
              <a:buNone/>
              <a:defRPr sz="24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Prepared for:</a:t>
            </a:r>
          </a:p>
        </p:txBody>
      </p:sp>
      <p:sp>
        <p:nvSpPr>
          <p:cNvPr id="8" name="Content Placeholder 2">
            <a:extLst>
              <a:ext uri="{FF2B5EF4-FFF2-40B4-BE49-F238E27FC236}">
                <a16:creationId xmlns:a16="http://schemas.microsoft.com/office/drawing/2014/main" id="{6E0FFC92-D149-514B-B734-D2994AD22025}"/>
              </a:ext>
            </a:extLst>
          </p:cNvPr>
          <p:cNvSpPr>
            <a:spLocks noGrp="1"/>
          </p:cNvSpPr>
          <p:nvPr>
            <p:ph idx="11" hasCustomPrompt="1"/>
          </p:nvPr>
        </p:nvSpPr>
        <p:spPr>
          <a:xfrm>
            <a:off x="1014557" y="4427339"/>
            <a:ext cx="6061945"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Date</a:t>
            </a:r>
          </a:p>
        </p:txBody>
      </p:sp>
      <p:sp>
        <p:nvSpPr>
          <p:cNvPr id="12" name="Content Placeholder 2">
            <a:extLst>
              <a:ext uri="{FF2B5EF4-FFF2-40B4-BE49-F238E27FC236}">
                <a16:creationId xmlns:a16="http://schemas.microsoft.com/office/drawing/2014/main" id="{86F8BE1C-5B9A-CD48-9B53-FBED1E5B0881}"/>
              </a:ext>
            </a:extLst>
          </p:cNvPr>
          <p:cNvSpPr>
            <a:spLocks noGrp="1"/>
          </p:cNvSpPr>
          <p:nvPr>
            <p:ph idx="13" hasCustomPrompt="1"/>
          </p:nvPr>
        </p:nvSpPr>
        <p:spPr>
          <a:xfrm>
            <a:off x="1014557" y="3899828"/>
            <a:ext cx="6061945"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a:t>
            </a:r>
          </a:p>
        </p:txBody>
      </p:sp>
    </p:spTree>
    <p:extLst>
      <p:ext uri="{BB962C8B-B14F-4D97-AF65-F5344CB8AC3E}">
        <p14:creationId xmlns:p14="http://schemas.microsoft.com/office/powerpoint/2010/main" val="633358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On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Content Placeholder 2">
            <a:extLst>
              <a:ext uri="{FF2B5EF4-FFF2-40B4-BE49-F238E27FC236}">
                <a16:creationId xmlns:a16="http://schemas.microsoft.com/office/drawing/2014/main" id="{F0DE3932-1FBA-9B42-8A6B-9314A5B3FB7E}"/>
              </a:ext>
            </a:extLst>
          </p:cNvPr>
          <p:cNvSpPr>
            <a:spLocks noGrp="1"/>
          </p:cNvSpPr>
          <p:nvPr>
            <p:ph idx="1" hasCustomPrompt="1"/>
          </p:nvPr>
        </p:nvSpPr>
        <p:spPr>
          <a:xfrm>
            <a:off x="1014556" y="924195"/>
            <a:ext cx="10625506" cy="691314"/>
          </a:xfrm>
          <a:prstGeom prst="rect">
            <a:avLst/>
          </a:prstGeom>
        </p:spPr>
        <p:txBody>
          <a:bodyPr>
            <a:normAutofit/>
          </a:bodyPr>
          <a:lstStyle>
            <a:lvl1pPr marL="0" indent="0" algn="l">
              <a:buNone/>
              <a:defRPr sz="4800" b="1" i="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TOPIC</a:t>
            </a:r>
          </a:p>
        </p:txBody>
      </p:sp>
      <p:sp>
        <p:nvSpPr>
          <p:cNvPr id="10" name="Content Placeholder 2">
            <a:extLst>
              <a:ext uri="{FF2B5EF4-FFF2-40B4-BE49-F238E27FC236}">
                <a16:creationId xmlns:a16="http://schemas.microsoft.com/office/drawing/2014/main" id="{3297003A-4D5F-CC4E-8375-62C9C1FC4650}"/>
              </a:ext>
            </a:extLst>
          </p:cNvPr>
          <p:cNvSpPr>
            <a:spLocks noGrp="1"/>
          </p:cNvSpPr>
          <p:nvPr>
            <p:ph idx="10" hasCustomPrompt="1"/>
          </p:nvPr>
        </p:nvSpPr>
        <p:spPr>
          <a:xfrm>
            <a:off x="1014557" y="1948996"/>
            <a:ext cx="10625508" cy="453274"/>
          </a:xfrm>
          <a:prstGeom prst="rect">
            <a:avLst/>
          </a:prstGeom>
        </p:spPr>
        <p:txBody>
          <a:bodyPr>
            <a:normAutofit/>
          </a:bodyPr>
          <a:lstStyle>
            <a:lvl1pPr marL="0" indent="0" algn="l">
              <a:buNone/>
              <a:defRPr sz="24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Prepared for:</a:t>
            </a:r>
          </a:p>
        </p:txBody>
      </p:sp>
      <p:sp>
        <p:nvSpPr>
          <p:cNvPr id="11" name="Content Placeholder 2">
            <a:extLst>
              <a:ext uri="{FF2B5EF4-FFF2-40B4-BE49-F238E27FC236}">
                <a16:creationId xmlns:a16="http://schemas.microsoft.com/office/drawing/2014/main" id="{CBDDB7B9-BC98-914A-BEC9-D91582AA9A2F}"/>
              </a:ext>
            </a:extLst>
          </p:cNvPr>
          <p:cNvSpPr>
            <a:spLocks noGrp="1"/>
          </p:cNvSpPr>
          <p:nvPr>
            <p:ph idx="11" hasCustomPrompt="1"/>
          </p:nvPr>
        </p:nvSpPr>
        <p:spPr>
          <a:xfrm>
            <a:off x="1014557" y="3284339"/>
            <a:ext cx="10625508"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Date</a:t>
            </a:r>
          </a:p>
        </p:txBody>
      </p:sp>
      <p:sp>
        <p:nvSpPr>
          <p:cNvPr id="12" name="Content Placeholder 2">
            <a:extLst>
              <a:ext uri="{FF2B5EF4-FFF2-40B4-BE49-F238E27FC236}">
                <a16:creationId xmlns:a16="http://schemas.microsoft.com/office/drawing/2014/main" id="{3BA6BFCC-156D-3640-BB98-B21DCC9A78D5}"/>
              </a:ext>
            </a:extLst>
          </p:cNvPr>
          <p:cNvSpPr>
            <a:spLocks noGrp="1"/>
          </p:cNvSpPr>
          <p:nvPr>
            <p:ph idx="13" hasCustomPrompt="1"/>
          </p:nvPr>
        </p:nvSpPr>
        <p:spPr>
          <a:xfrm>
            <a:off x="1014557" y="2756828"/>
            <a:ext cx="10625508"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a:t>
            </a:r>
          </a:p>
        </p:txBody>
      </p:sp>
    </p:spTree>
    <p:extLst>
      <p:ext uri="{BB962C8B-B14F-4D97-AF65-F5344CB8AC3E}">
        <p14:creationId xmlns:p14="http://schemas.microsoft.com/office/powerpoint/2010/main" val="2298689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Content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Title 1">
            <a:extLst>
              <a:ext uri="{FF2B5EF4-FFF2-40B4-BE49-F238E27FC236}">
                <a16:creationId xmlns:a16="http://schemas.microsoft.com/office/drawing/2014/main" id="{CC49B2FB-19D5-054A-A065-B3CA5B89813F}"/>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a:t>I AM A HEADER</a:t>
            </a:r>
          </a:p>
        </p:txBody>
      </p:sp>
      <p:sp>
        <p:nvSpPr>
          <p:cNvPr id="10" name="Content Placeholder 2">
            <a:extLst>
              <a:ext uri="{FF2B5EF4-FFF2-40B4-BE49-F238E27FC236}">
                <a16:creationId xmlns:a16="http://schemas.microsoft.com/office/drawing/2014/main" id="{9346EC3E-8AEF-674B-9706-479AE8B1B3F2}"/>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53938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2 Content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649E0D90-41EB-3444-98DE-FDE8074F073B}"/>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7" name="Content Placeholder 2">
            <a:extLst>
              <a:ext uri="{FF2B5EF4-FFF2-40B4-BE49-F238E27FC236}">
                <a16:creationId xmlns:a16="http://schemas.microsoft.com/office/drawing/2014/main" id="{73D6339C-C508-A342-AD60-9CFDDE17C237}"/>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8" name="Title 1">
            <a:extLst>
              <a:ext uri="{FF2B5EF4-FFF2-40B4-BE49-F238E27FC236}">
                <a16:creationId xmlns:a16="http://schemas.microsoft.com/office/drawing/2014/main" id="{651764F6-B18B-9C4A-AEE1-69397BA1E9E7}"/>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a:t>I AM A HEADER</a:t>
            </a:r>
          </a:p>
        </p:txBody>
      </p:sp>
    </p:spTree>
    <p:extLst>
      <p:ext uri="{BB962C8B-B14F-4D97-AF65-F5344CB8AC3E}">
        <p14:creationId xmlns:p14="http://schemas.microsoft.com/office/powerpoint/2010/main" val="3260193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Table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11" name="Text Placeholder 6">
            <a:extLst>
              <a:ext uri="{FF2B5EF4-FFF2-40B4-BE49-F238E27FC236}">
                <a16:creationId xmlns:a16="http://schemas.microsoft.com/office/drawing/2014/main" id="{8C8D3DE9-6464-374D-B195-FB7501D1E9EA}"/>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12" name="Content Placeholder 7">
            <a:extLst>
              <a:ext uri="{FF2B5EF4-FFF2-40B4-BE49-F238E27FC236}">
                <a16:creationId xmlns:a16="http://schemas.microsoft.com/office/drawing/2014/main" id="{2784DAE1-2DF6-9C4B-AEC7-1AA882C913C7}"/>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
            <a:extLst>
              <a:ext uri="{FF2B5EF4-FFF2-40B4-BE49-F238E27FC236}">
                <a16:creationId xmlns:a16="http://schemas.microsoft.com/office/drawing/2014/main" id="{BCF61C52-0702-824F-9152-54C0FC5C50F5}"/>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a:t>I AM A HEADER</a:t>
            </a:r>
          </a:p>
        </p:txBody>
      </p:sp>
      <p:sp>
        <p:nvSpPr>
          <p:cNvPr id="16" name="Text Placeholder 6">
            <a:extLst>
              <a:ext uri="{FF2B5EF4-FFF2-40B4-BE49-F238E27FC236}">
                <a16:creationId xmlns:a16="http://schemas.microsoft.com/office/drawing/2014/main" id="{55067FFD-1B33-DE47-90CE-32D55457EDD6}"/>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17" name="Content Placeholder 7">
            <a:extLst>
              <a:ext uri="{FF2B5EF4-FFF2-40B4-BE49-F238E27FC236}">
                <a16:creationId xmlns:a16="http://schemas.microsoft.com/office/drawing/2014/main" id="{21E3296B-BC37-544B-AACB-E7B14B1B1A90}"/>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59277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Content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CBD0C049-2906-E24D-BC76-6DE9C823F312}"/>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a:t>I AM A HEADER</a:t>
            </a:r>
          </a:p>
        </p:txBody>
      </p:sp>
      <p:sp>
        <p:nvSpPr>
          <p:cNvPr id="7" name="Content Placeholder 2">
            <a:extLst>
              <a:ext uri="{FF2B5EF4-FFF2-40B4-BE49-F238E27FC236}">
                <a16:creationId xmlns:a16="http://schemas.microsoft.com/office/drawing/2014/main" id="{83200D54-580F-FC40-8C1D-9E423E85902A}"/>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07147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2 Content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Content Placeholder 2">
            <a:extLst>
              <a:ext uri="{FF2B5EF4-FFF2-40B4-BE49-F238E27FC236}">
                <a16:creationId xmlns:a16="http://schemas.microsoft.com/office/drawing/2014/main" id="{4195378F-1B59-4C49-A46C-7E214E742928}"/>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88D2C899-F87B-454F-9865-DFAAB4B38A95}"/>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6CC4C820-CAA5-B64E-869C-F69057E6DAFA}"/>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a:t>I AM A HEADER</a:t>
            </a:r>
          </a:p>
        </p:txBody>
      </p:sp>
    </p:spTree>
    <p:extLst>
      <p:ext uri="{BB962C8B-B14F-4D97-AF65-F5344CB8AC3E}">
        <p14:creationId xmlns:p14="http://schemas.microsoft.com/office/powerpoint/2010/main" val="1289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EC13F5-C46A-F146-9F10-0413475D0FD2}"/>
              </a:ext>
            </a:extLst>
          </p:cNvPr>
          <p:cNvSpPr>
            <a:spLocks noGrp="1"/>
          </p:cNvSpPr>
          <p:nvPr>
            <p:ph type="title"/>
          </p:nvPr>
        </p:nvSpPr>
        <p:spPr>
          <a:xfrm>
            <a:off x="430427" y="255723"/>
            <a:ext cx="11312800" cy="879838"/>
          </a:xfrm>
          <a:prstGeom prst="rect">
            <a:avLst/>
          </a:prstGeom>
        </p:spPr>
        <p:txBody>
          <a:bodyPr vert="horz" lIns="91440" tIns="45720" rIns="91440" bIns="45720" rtlCol="0" anchor="ctr">
            <a:normAutofit/>
          </a:bodyPr>
          <a:lstStyle/>
          <a:p>
            <a:r>
              <a:rPr lang="en-US"/>
              <a:t>I AM A HEADER</a:t>
            </a:r>
          </a:p>
        </p:txBody>
      </p:sp>
      <p:sp>
        <p:nvSpPr>
          <p:cNvPr id="3" name="Text Placeholder 2">
            <a:extLst>
              <a:ext uri="{FF2B5EF4-FFF2-40B4-BE49-F238E27FC236}">
                <a16:creationId xmlns:a16="http://schemas.microsoft.com/office/drawing/2014/main" id="{543CDA6F-DB3B-1642-97E2-8FAFC8C8FE19}"/>
              </a:ext>
            </a:extLst>
          </p:cNvPr>
          <p:cNvSpPr>
            <a:spLocks noGrp="1"/>
          </p:cNvSpPr>
          <p:nvPr>
            <p:ph type="body" idx="1"/>
          </p:nvPr>
        </p:nvSpPr>
        <p:spPr>
          <a:xfrm>
            <a:off x="430427" y="1489230"/>
            <a:ext cx="11312800" cy="4458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864910F7-61D3-E144-A984-9CE90CA4CCC5}"/>
              </a:ext>
            </a:extLst>
          </p:cNvPr>
          <p:cNvSpPr>
            <a:spLocks noGrp="1"/>
          </p:cNvSpPr>
          <p:nvPr>
            <p:ph type="sldNum" sz="quarter" idx="4"/>
          </p:nvPr>
        </p:nvSpPr>
        <p:spPr>
          <a:xfrm>
            <a:off x="430427" y="6356350"/>
            <a:ext cx="976342" cy="365125"/>
          </a:xfrm>
          <a:prstGeom prst="rect">
            <a:avLst/>
          </a:prstGeom>
        </p:spPr>
        <p:txBody>
          <a:bodyPr vert="horz" lIns="91440" tIns="45720" rIns="91440" bIns="45720" rtlCol="0" anchor="ctr"/>
          <a:lstStyle>
            <a:lvl1pPr algn="l">
              <a:defRPr sz="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67E52358-FED6-D246-9C6E-AEC4ABAAD0D9}" type="slidenum">
              <a:rPr lang="en-US" smtClean="0"/>
              <a:pPr/>
              <a:t>‹#›</a:t>
            </a:fld>
            <a:endParaRPr lang="en-US"/>
          </a:p>
        </p:txBody>
      </p:sp>
    </p:spTree>
    <p:extLst>
      <p:ext uri="{BB962C8B-B14F-4D97-AF65-F5344CB8AC3E}">
        <p14:creationId xmlns:p14="http://schemas.microsoft.com/office/powerpoint/2010/main" val="981297281"/>
      </p:ext>
    </p:extLst>
  </p:cSld>
  <p:clrMap bg1="lt1" tx1="dk1" bg2="lt2" tx2="dk2" accent1="accent1" accent2="accent2" accent3="accent3" accent4="accent4" accent5="accent5" accent6="accent6" hlink="hlink" folHlink="folHlink"/>
  <p:sldLayoutIdLst>
    <p:sldLayoutId id="2147483745" r:id="rId1"/>
    <p:sldLayoutId id="2147483683" r:id="rId2"/>
    <p:sldLayoutId id="2147483732" r:id="rId3"/>
    <p:sldLayoutId id="2147483747" r:id="rId4"/>
    <p:sldLayoutId id="2147483685" r:id="rId5"/>
    <p:sldLayoutId id="2147483739" r:id="rId6"/>
    <p:sldLayoutId id="2147483741" r:id="rId7"/>
    <p:sldLayoutId id="2147483727" r:id="rId8"/>
    <p:sldLayoutId id="2147483742" r:id="rId9"/>
    <p:sldLayoutId id="2147483743" r:id="rId10"/>
    <p:sldLayoutId id="2147483686" r:id="rId11"/>
    <p:sldLayoutId id="2147483687" r:id="rId12"/>
    <p:sldLayoutId id="2147483688" r:id="rId13"/>
    <p:sldLayoutId id="2147483734" r:id="rId14"/>
    <p:sldLayoutId id="2147483735" r:id="rId15"/>
    <p:sldLayoutId id="2147483736" r:id="rId16"/>
    <p:sldLayoutId id="2147483748" r:id="rId17"/>
    <p:sldLayoutId id="2147483749" r:id="rId18"/>
    <p:sldLayoutId id="2147483750" r:id="rId19"/>
    <p:sldLayoutId id="2147483744" r:id="rId20"/>
    <p:sldLayoutId id="2147483728" r:id="rId21"/>
    <p:sldLayoutId id="2147483691" r:id="rId22"/>
    <p:sldLayoutId id="2147483738" r:id="rId23"/>
    <p:sldLayoutId id="2147483746" r:id="rId24"/>
    <p:sldLayoutId id="2147483751" r:id="rId25"/>
  </p:sldLayoutIdLst>
  <p:hf hdr="0" ftr="0" dt="0"/>
  <p:txStyles>
    <p:titleStyle>
      <a:lvl1pPr algn="l" defTabSz="914400" rtl="0" eaLnBrk="1" latinLnBrk="0" hangingPunct="1">
        <a:lnSpc>
          <a:spcPct val="90000"/>
        </a:lnSpc>
        <a:spcBef>
          <a:spcPct val="0"/>
        </a:spcBef>
        <a:buNone/>
        <a:defRPr lang="en-US" sz="3200" b="1" i="0" kern="120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p:titleStyle>
    <p:body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59.emf"/><Relationship Id="rId4" Type="http://schemas.openxmlformats.org/officeDocument/2006/relationships/image" Target="../media/image58.jpeg"/></Relationships>
</file>

<file path=ppt/slides/_rels/slide12.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image" Target="../media/image60.emf"/><Relationship Id="rId7" Type="http://schemas.openxmlformats.org/officeDocument/2006/relationships/image" Target="../media/image63.emf"/><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62.emf"/><Relationship Id="rId11" Type="http://schemas.openxmlformats.org/officeDocument/2006/relationships/image" Target="../media/image43.png"/><Relationship Id="rId5" Type="http://schemas.openxmlformats.org/officeDocument/2006/relationships/image" Target="../media/image59.emf"/><Relationship Id="rId10" Type="http://schemas.openxmlformats.org/officeDocument/2006/relationships/image" Target="../media/image65.png"/><Relationship Id="rId4" Type="http://schemas.openxmlformats.org/officeDocument/2006/relationships/image" Target="../media/image61.emf"/><Relationship Id="rId9" Type="http://schemas.openxmlformats.org/officeDocument/2006/relationships/image" Target="../media/image18.emf"/></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68.png"/><Relationship Id="rId5" Type="http://schemas.openxmlformats.org/officeDocument/2006/relationships/image" Target="../media/image18.emf"/><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68.png"/><Relationship Id="rId5" Type="http://schemas.openxmlformats.org/officeDocument/2006/relationships/image" Target="../media/image71.png"/><Relationship Id="rId4" Type="http://schemas.openxmlformats.org/officeDocument/2006/relationships/image" Target="../media/image70.png"/></Relationships>
</file>

<file path=ppt/slides/_rels/slide1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2.png"/><Relationship Id="rId7"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70.png"/><Relationship Id="rId10" Type="http://schemas.openxmlformats.org/officeDocument/2006/relationships/image" Target="../media/image68.png"/><Relationship Id="rId4" Type="http://schemas.openxmlformats.org/officeDocument/2006/relationships/image" Target="../media/image73.png"/><Relationship Id="rId9" Type="http://schemas.openxmlformats.org/officeDocument/2006/relationships/image" Target="../media/image76.png"/></Relationships>
</file>

<file path=ppt/slides/_rels/slide1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68.png"/><Relationship Id="rId5" Type="http://schemas.openxmlformats.org/officeDocument/2006/relationships/image" Target="../media/image78.png"/><Relationship Id="rId4" Type="http://schemas.openxmlformats.org/officeDocument/2006/relationships/image" Target="../media/image77.png"/></Relationships>
</file>

<file path=ppt/slides/_rels/slide1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59.emf"/></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18.emf"/><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emf"/><Relationship Id="rId9" Type="http://schemas.openxmlformats.org/officeDocument/2006/relationships/image" Target="../media/image18.emf"/></Relationships>
</file>

<file path=ppt/slides/_rels/slide2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tiff"/><Relationship Id="rId10" Type="http://schemas.openxmlformats.org/officeDocument/2006/relationships/image" Target="../media/image29.jpeg"/><Relationship Id="rId4" Type="http://schemas.openxmlformats.org/officeDocument/2006/relationships/image" Target="../media/image23.emf"/><Relationship Id="rId9" Type="http://schemas.openxmlformats.org/officeDocument/2006/relationships/image" Target="../media/image28.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32.png"/><Relationship Id="rId4" Type="http://schemas.openxmlformats.org/officeDocument/2006/relationships/image" Target="../media/image31.jpeg"/></Relationships>
</file>

<file path=ppt/slides/_rels/slide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jpeg"/></Relationships>
</file>

<file path=ppt/slides/_rels/slide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4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8.emf"/><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48.emf"/><Relationship Id="rId11" Type="http://schemas.openxmlformats.org/officeDocument/2006/relationships/image" Target="../media/image43.png"/><Relationship Id="rId5" Type="http://schemas.openxmlformats.org/officeDocument/2006/relationships/image" Target="../media/image47.pn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885739-46EA-4D19-B6DA-93626230EC72}"/>
              </a:ext>
            </a:extLst>
          </p:cNvPr>
          <p:cNvSpPr>
            <a:spLocks noGrp="1"/>
          </p:cNvSpPr>
          <p:nvPr>
            <p:ph type="sldNum" sz="quarter" idx="12"/>
          </p:nvPr>
        </p:nvSpPr>
        <p:spPr/>
        <p:txBody>
          <a:bodyPr/>
          <a:lstStyle/>
          <a:p>
            <a:fld id="{67E52358-FED6-D246-9C6E-AEC4ABAAD0D9}" type="slidenum">
              <a:rPr lang="en-US" smtClean="0"/>
              <a:t>1</a:t>
            </a:fld>
            <a:endParaRPr lang="en-US"/>
          </a:p>
        </p:txBody>
      </p:sp>
      <p:sp>
        <p:nvSpPr>
          <p:cNvPr id="3" name="Content Placeholder 2">
            <a:extLst>
              <a:ext uri="{FF2B5EF4-FFF2-40B4-BE49-F238E27FC236}">
                <a16:creationId xmlns:a16="http://schemas.microsoft.com/office/drawing/2014/main" id="{FFB5172F-A827-4C7E-A469-8B98C18E884D}"/>
              </a:ext>
            </a:extLst>
          </p:cNvPr>
          <p:cNvSpPr>
            <a:spLocks noGrp="1"/>
          </p:cNvSpPr>
          <p:nvPr>
            <p:ph idx="1"/>
          </p:nvPr>
        </p:nvSpPr>
        <p:spPr>
          <a:xfrm>
            <a:off x="1014557" y="2067195"/>
            <a:ext cx="6061944" cy="1287568"/>
          </a:xfrm>
        </p:spPr>
        <p:txBody>
          <a:bodyPr>
            <a:normAutofit fontScale="92500" lnSpcReduction="20000"/>
          </a:bodyPr>
          <a:lstStyle/>
          <a:p>
            <a:r>
              <a:rPr lang="en-US"/>
              <a:t>Signal</a:t>
            </a:r>
          </a:p>
          <a:p>
            <a:r>
              <a:rPr lang="en-US"/>
              <a:t>Processing</a:t>
            </a:r>
          </a:p>
        </p:txBody>
      </p:sp>
      <p:sp>
        <p:nvSpPr>
          <p:cNvPr id="5" name="Content Placeholder 4">
            <a:extLst>
              <a:ext uri="{FF2B5EF4-FFF2-40B4-BE49-F238E27FC236}">
                <a16:creationId xmlns:a16="http://schemas.microsoft.com/office/drawing/2014/main" id="{A6E91ADC-3428-410F-8293-90B53D2925CB}"/>
              </a:ext>
            </a:extLst>
          </p:cNvPr>
          <p:cNvSpPr>
            <a:spLocks noGrp="1"/>
          </p:cNvSpPr>
          <p:nvPr>
            <p:ph idx="11"/>
          </p:nvPr>
        </p:nvSpPr>
        <p:spPr>
          <a:xfrm>
            <a:off x="1014557" y="5267329"/>
            <a:ext cx="6061945" cy="453274"/>
          </a:xfrm>
        </p:spPr>
        <p:txBody>
          <a:bodyPr/>
          <a:lstStyle/>
          <a:p>
            <a:r>
              <a:rPr lang="en-US"/>
              <a:t>15 April 2020</a:t>
            </a:r>
          </a:p>
          <a:p>
            <a:endParaRPr lang="en-US"/>
          </a:p>
        </p:txBody>
      </p:sp>
      <p:sp>
        <p:nvSpPr>
          <p:cNvPr id="6" name="Content Placeholder 5">
            <a:extLst>
              <a:ext uri="{FF2B5EF4-FFF2-40B4-BE49-F238E27FC236}">
                <a16:creationId xmlns:a16="http://schemas.microsoft.com/office/drawing/2014/main" id="{9A0F6205-CF28-471A-89AF-0FD07D46C3F6}"/>
              </a:ext>
            </a:extLst>
          </p:cNvPr>
          <p:cNvSpPr>
            <a:spLocks noGrp="1"/>
          </p:cNvSpPr>
          <p:nvPr>
            <p:ph idx="13"/>
          </p:nvPr>
        </p:nvSpPr>
        <p:spPr>
          <a:xfrm>
            <a:off x="1014557" y="3428999"/>
            <a:ext cx="6061945" cy="1519341"/>
          </a:xfrm>
        </p:spPr>
        <p:txBody>
          <a:bodyPr>
            <a:normAutofit/>
          </a:bodyPr>
          <a:lstStyle/>
          <a:p>
            <a:r>
              <a:rPr lang="en-US"/>
              <a:t>Alun Fryer</a:t>
            </a:r>
          </a:p>
          <a:p>
            <a:r>
              <a:rPr lang="en-US"/>
              <a:t>Simon Lacroix </a:t>
            </a:r>
          </a:p>
          <a:p>
            <a:r>
              <a:rPr lang="en-US"/>
              <a:t>Nathan Phillips</a:t>
            </a:r>
          </a:p>
          <a:p>
            <a:r>
              <a:rPr lang="en-US"/>
              <a:t>Marc Ravard</a:t>
            </a:r>
          </a:p>
          <a:p>
            <a:endParaRPr lang="en-US"/>
          </a:p>
        </p:txBody>
      </p:sp>
      <p:pic>
        <p:nvPicPr>
          <p:cNvPr id="7" name="Picture 6">
            <a:extLst>
              <a:ext uri="{FF2B5EF4-FFF2-40B4-BE49-F238E27FC236}">
                <a16:creationId xmlns:a16="http://schemas.microsoft.com/office/drawing/2014/main" id="{EAF1812C-5CF9-4B9C-A2B8-8899C31BC40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692" b="89868" l="2725" r="97054">
                        <a14:foregroundMark x1="16274" y1="22026" x2="16274" y2="22026"/>
                        <a14:foregroundMark x1="11635" y1="43172" x2="11635" y2="43172"/>
                        <a14:foregroundMark x1="7290" y1="41850" x2="7290" y2="41850"/>
                        <a14:foregroundMark x1="2725" y1="25110" x2="2725" y2="25110"/>
                        <a14:foregroundMark x1="20398" y1="49339" x2="20398" y2="49339"/>
                        <a14:foregroundMark x1="38439" y1="33921" x2="38439" y2="33921"/>
                        <a14:foregroundMark x1="43667" y1="35683" x2="43667" y2="35683"/>
                        <a14:foregroundMark x1="50663" y1="36123" x2="50663" y2="36123"/>
                        <a14:foregroundMark x1="53976" y1="43172" x2="53976" y2="43172"/>
                        <a14:foregroundMark x1="62297" y1="49339" x2="62297" y2="49339"/>
                        <a14:foregroundMark x1="72459" y1="32599" x2="72459" y2="32599"/>
                        <a14:foregroundMark x1="76730" y1="44493" x2="76730" y2="44493"/>
                        <a14:foregroundMark x1="86156" y1="51101" x2="86156" y2="51101"/>
                        <a14:foregroundMark x1="92194" y1="51101" x2="92194" y2="51101"/>
                        <a14:foregroundMark x1="97054" y1="52423" x2="97054" y2="52423"/>
                      </a14:backgroundRemoval>
                    </a14:imgEffect>
                  </a14:imgLayer>
                </a14:imgProps>
              </a:ext>
            </a:extLst>
          </a:blip>
          <a:stretch>
            <a:fillRect/>
          </a:stretch>
        </p:blipFill>
        <p:spPr>
          <a:xfrm>
            <a:off x="1071263" y="1327394"/>
            <a:ext cx="4425769" cy="739801"/>
          </a:xfrm>
          <a:prstGeom prst="rect">
            <a:avLst/>
          </a:prstGeom>
        </p:spPr>
      </p:pic>
    </p:spTree>
    <p:extLst>
      <p:ext uri="{BB962C8B-B14F-4D97-AF65-F5344CB8AC3E}">
        <p14:creationId xmlns:p14="http://schemas.microsoft.com/office/powerpoint/2010/main" val="644869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645D046-6DFA-4D18-A5CF-610A331A8C9D}"/>
              </a:ext>
            </a:extLst>
          </p:cNvPr>
          <p:cNvSpPr>
            <a:spLocks noGrp="1"/>
          </p:cNvSpPr>
          <p:nvPr>
            <p:ph idx="1"/>
          </p:nvPr>
        </p:nvSpPr>
        <p:spPr>
          <a:xfrm>
            <a:off x="530969" y="3909848"/>
            <a:ext cx="2362793" cy="2414539"/>
          </a:xfrm>
        </p:spPr>
        <p:txBody>
          <a:bodyPr>
            <a:normAutofit/>
          </a:bodyPr>
          <a:lstStyle/>
          <a:p>
            <a:pPr marL="0" indent="0">
              <a:buNone/>
            </a:pPr>
            <a:r>
              <a:rPr lang="en-US" sz="3200" b="1">
                <a:solidFill>
                  <a:srgbClr val="00A3E1"/>
                </a:solidFill>
                <a:latin typeface="Open Sans" panose="020B0606030504020204" pitchFamily="34" charset="0"/>
                <a:ea typeface="Open Sans" panose="020B0606030504020204" pitchFamily="34" charset="0"/>
                <a:cs typeface="Open Sans" panose="020B0606030504020204" pitchFamily="34" charset="0"/>
              </a:rPr>
              <a:t>Gator-2</a:t>
            </a:r>
          </a:p>
          <a:p>
            <a:r>
              <a:rPr lang="en-US" sz="1600"/>
              <a:t>4in / 4out SDI</a:t>
            </a:r>
          </a:p>
          <a:p>
            <a:r>
              <a:rPr lang="en-US" sz="1600"/>
              <a:t>No discrete audio</a:t>
            </a:r>
          </a:p>
          <a:p>
            <a:r>
              <a:rPr lang="en-US" sz="1600"/>
              <a:t>2 slots</a:t>
            </a:r>
          </a:p>
          <a:p>
            <a:r>
              <a:rPr lang="en-US" sz="1600"/>
              <a:t>Gearbox in </a:t>
            </a:r>
            <a:r>
              <a:rPr lang="en-US" sz="1600" u="sng"/>
              <a:t>AND</a:t>
            </a:r>
            <a:r>
              <a:rPr lang="en-US" sz="1600"/>
              <a:t> out</a:t>
            </a:r>
          </a:p>
          <a:p>
            <a:pPr marL="0" indent="0">
              <a:buNone/>
            </a:pPr>
            <a:r>
              <a:rPr lang="en-US" sz="2400" b="1">
                <a:solidFill>
                  <a:srgbClr val="00A3E1"/>
                </a:solidFill>
                <a:latin typeface="Open Sans" panose="020B0606030504020204" pitchFamily="34" charset="0"/>
                <a:ea typeface="Open Sans" panose="020B0606030504020204" pitchFamily="34" charset="0"/>
                <a:cs typeface="Open Sans" panose="020B0606030504020204" pitchFamily="34" charset="0"/>
              </a:rPr>
              <a:t>$4,995 USD</a:t>
            </a:r>
          </a:p>
        </p:txBody>
      </p:sp>
      <p:pic>
        <p:nvPicPr>
          <p:cNvPr id="7" name="Picture 6">
            <a:extLst>
              <a:ext uri="{FF2B5EF4-FFF2-40B4-BE49-F238E27FC236}">
                <a16:creationId xmlns:a16="http://schemas.microsoft.com/office/drawing/2014/main" id="{D801840E-6F6C-4B52-89D1-B0AC00D98AE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98253" y="1458236"/>
            <a:ext cx="903488" cy="2306910"/>
          </a:xfrm>
          <a:prstGeom prst="rect">
            <a:avLst/>
          </a:prstGeom>
        </p:spPr>
      </p:pic>
      <p:pic>
        <p:nvPicPr>
          <p:cNvPr id="8" name="Picture 7">
            <a:extLst>
              <a:ext uri="{FF2B5EF4-FFF2-40B4-BE49-F238E27FC236}">
                <a16:creationId xmlns:a16="http://schemas.microsoft.com/office/drawing/2014/main" id="{DAEA0C96-65B9-40A1-BF4D-A203D0D9CD99}"/>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620507" y="1446631"/>
            <a:ext cx="900062" cy="2306910"/>
          </a:xfrm>
          <a:prstGeom prst="rect">
            <a:avLst/>
          </a:prstGeom>
        </p:spPr>
      </p:pic>
      <p:sp>
        <p:nvSpPr>
          <p:cNvPr id="9" name="Content Placeholder 3">
            <a:extLst>
              <a:ext uri="{FF2B5EF4-FFF2-40B4-BE49-F238E27FC236}">
                <a16:creationId xmlns:a16="http://schemas.microsoft.com/office/drawing/2014/main" id="{AAA6F2F2-266B-4A3F-9C9E-43CC900162F7}"/>
              </a:ext>
            </a:extLst>
          </p:cNvPr>
          <p:cNvSpPr txBox="1">
            <a:spLocks/>
          </p:cNvSpPr>
          <p:nvPr/>
        </p:nvSpPr>
        <p:spPr>
          <a:xfrm>
            <a:off x="3187923" y="3898244"/>
            <a:ext cx="2362793" cy="2426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sz="3000" b="1">
                <a:solidFill>
                  <a:srgbClr val="00A3E1"/>
                </a:solidFill>
                <a:latin typeface="Open Sans" panose="020B0606030504020204" pitchFamily="34" charset="0"/>
                <a:ea typeface="Open Sans" panose="020B0606030504020204" pitchFamily="34" charset="0"/>
                <a:cs typeface="Open Sans" panose="020B0606030504020204" pitchFamily="34" charset="0"/>
              </a:rPr>
              <a:t>Gator-2F</a:t>
            </a:r>
          </a:p>
          <a:p>
            <a:r>
              <a:rPr lang="en-US" sz="1600"/>
              <a:t>5 SDI + Fiber</a:t>
            </a:r>
          </a:p>
          <a:p>
            <a:r>
              <a:rPr lang="en-US" sz="1600"/>
              <a:t>No discrete audio</a:t>
            </a:r>
          </a:p>
          <a:p>
            <a:r>
              <a:rPr lang="en-US" sz="1600"/>
              <a:t>2 slots</a:t>
            </a:r>
          </a:p>
          <a:p>
            <a:r>
              <a:rPr lang="en-US" sz="1600"/>
              <a:t>Gearbox in </a:t>
            </a:r>
            <a:r>
              <a:rPr lang="en-US" sz="1600" u="sng"/>
              <a:t>OR</a:t>
            </a:r>
            <a:r>
              <a:rPr lang="en-US" sz="1600"/>
              <a:t> out</a:t>
            </a:r>
          </a:p>
          <a:p>
            <a:pPr marL="0" indent="0">
              <a:buNone/>
            </a:pPr>
            <a:r>
              <a:rPr lang="en-US" sz="2400" b="1">
                <a:solidFill>
                  <a:srgbClr val="00A3E1"/>
                </a:solidFill>
                <a:latin typeface="Open Sans" panose="020B0606030504020204" pitchFamily="34" charset="0"/>
                <a:ea typeface="Open Sans" panose="020B0606030504020204" pitchFamily="34" charset="0"/>
                <a:cs typeface="Open Sans" panose="020B0606030504020204" pitchFamily="34" charset="0"/>
              </a:rPr>
              <a:t>$4,995 USD</a:t>
            </a:r>
          </a:p>
        </p:txBody>
      </p:sp>
      <p:pic>
        <p:nvPicPr>
          <p:cNvPr id="10" name="Picture 9">
            <a:extLst>
              <a:ext uri="{FF2B5EF4-FFF2-40B4-BE49-F238E27FC236}">
                <a16:creationId xmlns:a16="http://schemas.microsoft.com/office/drawing/2014/main" id="{B12794B7-F3F8-46ED-81C5-3417CD104012}"/>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916508" y="1423421"/>
            <a:ext cx="1955211" cy="2330120"/>
          </a:xfrm>
          <a:prstGeom prst="rect">
            <a:avLst/>
          </a:prstGeom>
        </p:spPr>
      </p:pic>
      <p:sp>
        <p:nvSpPr>
          <p:cNvPr id="12" name="Content Placeholder 3">
            <a:extLst>
              <a:ext uri="{FF2B5EF4-FFF2-40B4-BE49-F238E27FC236}">
                <a16:creationId xmlns:a16="http://schemas.microsoft.com/office/drawing/2014/main" id="{08BFCE3D-A055-46B5-ABFC-06020E420383}"/>
              </a:ext>
            </a:extLst>
          </p:cNvPr>
          <p:cNvSpPr txBox="1">
            <a:spLocks/>
          </p:cNvSpPr>
          <p:nvPr/>
        </p:nvSpPr>
        <p:spPr>
          <a:xfrm>
            <a:off x="5916508" y="3898243"/>
            <a:ext cx="2362793" cy="25456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sz="3200" b="1">
                <a:solidFill>
                  <a:srgbClr val="00A3E1"/>
                </a:solidFill>
                <a:latin typeface="Open Sans" panose="020B0606030504020204" pitchFamily="34" charset="0"/>
                <a:ea typeface="Open Sans" panose="020B0606030504020204" pitchFamily="34" charset="0"/>
                <a:cs typeface="Open Sans" panose="020B0606030504020204" pitchFamily="34" charset="0"/>
              </a:rPr>
              <a:t>Gator-4A</a:t>
            </a:r>
          </a:p>
          <a:p>
            <a:r>
              <a:rPr lang="en-US" sz="1600"/>
              <a:t>4in / 4out SDI</a:t>
            </a:r>
          </a:p>
          <a:p>
            <a:r>
              <a:rPr lang="en-US" sz="1600"/>
              <a:t>8 unbalanced AES</a:t>
            </a:r>
          </a:p>
          <a:p>
            <a:r>
              <a:rPr lang="en-US" sz="1600"/>
              <a:t>4 slots</a:t>
            </a:r>
          </a:p>
          <a:p>
            <a:r>
              <a:rPr lang="en-US" sz="1600"/>
              <a:t>Gearbox in </a:t>
            </a:r>
            <a:r>
              <a:rPr lang="en-US" sz="1600" u="sng"/>
              <a:t>AND</a:t>
            </a:r>
            <a:r>
              <a:rPr lang="en-US" sz="1600"/>
              <a:t> out</a:t>
            </a:r>
          </a:p>
          <a:p>
            <a:pPr marL="0" indent="0">
              <a:buNone/>
            </a:pPr>
            <a:r>
              <a:rPr lang="en-US" sz="2400" b="1">
                <a:solidFill>
                  <a:srgbClr val="00A3E1"/>
                </a:solidFill>
                <a:latin typeface="Open Sans" panose="020B0606030504020204" pitchFamily="34" charset="0"/>
                <a:ea typeface="Open Sans" panose="020B0606030504020204" pitchFamily="34" charset="0"/>
                <a:cs typeface="Open Sans" panose="020B0606030504020204" pitchFamily="34" charset="0"/>
              </a:rPr>
              <a:t>$5,995 USD</a:t>
            </a:r>
          </a:p>
        </p:txBody>
      </p:sp>
      <p:sp>
        <p:nvSpPr>
          <p:cNvPr id="13" name="Content Placeholder 3">
            <a:extLst>
              <a:ext uri="{FF2B5EF4-FFF2-40B4-BE49-F238E27FC236}">
                <a16:creationId xmlns:a16="http://schemas.microsoft.com/office/drawing/2014/main" id="{0F7DE90D-2525-4A2D-A18E-59A6E524401A}"/>
              </a:ext>
            </a:extLst>
          </p:cNvPr>
          <p:cNvSpPr txBox="1">
            <a:spLocks/>
          </p:cNvSpPr>
          <p:nvPr/>
        </p:nvSpPr>
        <p:spPr>
          <a:xfrm>
            <a:off x="8704915" y="3898242"/>
            <a:ext cx="2362793" cy="25456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sz="3200" b="1">
                <a:solidFill>
                  <a:srgbClr val="00A3E1"/>
                </a:solidFill>
                <a:latin typeface="Open Sans" panose="020B0606030504020204" pitchFamily="34" charset="0"/>
                <a:ea typeface="Open Sans" panose="020B0606030504020204" pitchFamily="34" charset="0"/>
                <a:cs typeface="Open Sans" panose="020B0606030504020204" pitchFamily="34" charset="0"/>
              </a:rPr>
              <a:t>Gator-4B</a:t>
            </a:r>
          </a:p>
          <a:p>
            <a:r>
              <a:rPr lang="en-US" sz="1600"/>
              <a:t>4in / 4out SDI</a:t>
            </a:r>
          </a:p>
          <a:p>
            <a:r>
              <a:rPr lang="en-US" sz="1600"/>
              <a:t>8 balanced AES</a:t>
            </a:r>
          </a:p>
          <a:p>
            <a:r>
              <a:rPr lang="en-US" sz="1600"/>
              <a:t>4 slots</a:t>
            </a:r>
          </a:p>
          <a:p>
            <a:r>
              <a:rPr lang="en-US" sz="1600"/>
              <a:t>Gearbox in </a:t>
            </a:r>
            <a:r>
              <a:rPr lang="en-US" sz="1600" u="sng"/>
              <a:t>AND</a:t>
            </a:r>
            <a:r>
              <a:rPr lang="en-US" sz="1600"/>
              <a:t> out</a:t>
            </a:r>
          </a:p>
          <a:p>
            <a:pPr marL="0" indent="0">
              <a:buNone/>
            </a:pPr>
            <a:r>
              <a:rPr lang="en-US" sz="2400" b="1">
                <a:solidFill>
                  <a:srgbClr val="00A3E1"/>
                </a:solidFill>
                <a:latin typeface="Open Sans" panose="020B0606030504020204" pitchFamily="34" charset="0"/>
                <a:ea typeface="Open Sans" panose="020B0606030504020204" pitchFamily="34" charset="0"/>
                <a:cs typeface="Open Sans" panose="020B0606030504020204" pitchFamily="34" charset="0"/>
              </a:rPr>
              <a:t>$5,995 USD</a:t>
            </a:r>
          </a:p>
        </p:txBody>
      </p:sp>
      <p:pic>
        <p:nvPicPr>
          <p:cNvPr id="5" name="Picture 4" descr="A screenshot of a cell phone&#10;&#10;Description automatically generated">
            <a:extLst>
              <a:ext uri="{FF2B5EF4-FFF2-40B4-BE49-F238E27FC236}">
                <a16:creationId xmlns:a16="http://schemas.microsoft.com/office/drawing/2014/main" id="{5B8E07E1-A6EF-4458-840C-36D71BA3564D}"/>
              </a:ext>
            </a:extLst>
          </p:cNvPr>
          <p:cNvPicPr>
            <a:picLocks noChangeAspect="1"/>
          </p:cNvPicPr>
          <p:nvPr/>
        </p:nvPicPr>
        <p:blipFill>
          <a:blip r:embed="rId6"/>
          <a:stretch>
            <a:fillRect/>
          </a:stretch>
        </p:blipFill>
        <p:spPr>
          <a:xfrm>
            <a:off x="8719174" y="1423527"/>
            <a:ext cx="1973804" cy="2352252"/>
          </a:xfrm>
          <a:prstGeom prst="rect">
            <a:avLst/>
          </a:prstGeom>
        </p:spPr>
      </p:pic>
      <p:sp>
        <p:nvSpPr>
          <p:cNvPr id="16" name="Slide Number Placeholder 1">
            <a:extLst>
              <a:ext uri="{FF2B5EF4-FFF2-40B4-BE49-F238E27FC236}">
                <a16:creationId xmlns:a16="http://schemas.microsoft.com/office/drawing/2014/main" id="{77DB4C79-9865-456B-AB84-A6FFD9AF089D}"/>
              </a:ext>
            </a:extLst>
          </p:cNvPr>
          <p:cNvSpPr txBox="1">
            <a:spLocks/>
          </p:cNvSpPr>
          <p:nvPr/>
        </p:nvSpPr>
        <p:spPr>
          <a:xfrm>
            <a:off x="430427" y="6193060"/>
            <a:ext cx="976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7E52358-FED6-D246-9C6E-AEC4ABAAD0D9}" type="slidenum">
              <a:rPr lang="en-US" smtClean="0"/>
              <a:pPr/>
              <a:t>10</a:t>
            </a:fld>
            <a:endParaRPr lang="en-US"/>
          </a:p>
        </p:txBody>
      </p:sp>
      <p:sp>
        <p:nvSpPr>
          <p:cNvPr id="17" name="Rectangle 16">
            <a:extLst>
              <a:ext uri="{FF2B5EF4-FFF2-40B4-BE49-F238E27FC236}">
                <a16:creationId xmlns:a16="http://schemas.microsoft.com/office/drawing/2014/main" id="{F81B618B-71A2-4BE5-8C26-7789BB07950B}"/>
              </a:ext>
            </a:extLst>
          </p:cNvPr>
          <p:cNvSpPr/>
          <p:nvPr/>
        </p:nvSpPr>
        <p:spPr>
          <a:xfrm>
            <a:off x="3034846" y="281747"/>
            <a:ext cx="8472561" cy="523220"/>
          </a:xfrm>
          <a:prstGeom prst="rect">
            <a:avLst/>
          </a:prstGeom>
        </p:spPr>
        <p:txBody>
          <a:bodyPr wrap="square">
            <a:spAutoFit/>
          </a:bodyPr>
          <a:lstStyle/>
          <a:p>
            <a:pPr fontAlgn="base">
              <a:spcAft>
                <a:spcPts val="600"/>
              </a:spcAft>
            </a:pPr>
            <a:r>
              <a:rPr lang="en-US" sz="2800">
                <a:latin typeface="Open Sans Light" panose="020B0306030504020204" pitchFamily="34" charset="0"/>
                <a:ea typeface="Open Sans Light" panose="020B0306030504020204" pitchFamily="34" charset="0"/>
                <a:cs typeface="Open Sans Light" panose="020B0306030504020204" pitchFamily="34" charset="0"/>
              </a:rPr>
              <a:t>4 Cards Tailored to Your Unique I/O Requirements</a:t>
            </a:r>
          </a:p>
        </p:txBody>
      </p:sp>
      <p:pic>
        <p:nvPicPr>
          <p:cNvPr id="18" name="Picture 17" descr="A picture containing clock&#10;&#10;Description automatically generated">
            <a:extLst>
              <a:ext uri="{FF2B5EF4-FFF2-40B4-BE49-F238E27FC236}">
                <a16:creationId xmlns:a16="http://schemas.microsoft.com/office/drawing/2014/main" id="{576634C6-2CBD-486A-A727-432D6DDF95A7}"/>
              </a:ext>
            </a:extLst>
          </p:cNvPr>
          <p:cNvPicPr>
            <a:picLocks noChangeAspect="1"/>
          </p:cNvPicPr>
          <p:nvPr/>
        </p:nvPicPr>
        <p:blipFill>
          <a:blip r:embed="rId7"/>
          <a:stretch>
            <a:fillRect/>
          </a:stretch>
        </p:blipFill>
        <p:spPr>
          <a:xfrm>
            <a:off x="606539" y="256023"/>
            <a:ext cx="2223651" cy="1027250"/>
          </a:xfrm>
          <a:prstGeom prst="rect">
            <a:avLst/>
          </a:prstGeom>
        </p:spPr>
      </p:pic>
      <p:sp>
        <p:nvSpPr>
          <p:cNvPr id="19" name="Title 2">
            <a:extLst>
              <a:ext uri="{FF2B5EF4-FFF2-40B4-BE49-F238E27FC236}">
                <a16:creationId xmlns:a16="http://schemas.microsoft.com/office/drawing/2014/main" id="{D9A6E82B-D3DB-4B8B-96F3-21B79ECC75E6}"/>
              </a:ext>
            </a:extLst>
          </p:cNvPr>
          <p:cNvSpPr>
            <a:spLocks noGrp="1"/>
          </p:cNvSpPr>
          <p:nvPr>
            <p:ph type="title"/>
          </p:nvPr>
        </p:nvSpPr>
        <p:spPr>
          <a:xfrm>
            <a:off x="3034846" y="541534"/>
            <a:ext cx="8985917" cy="894557"/>
          </a:xfrm>
        </p:spPr>
        <p:txBody>
          <a:bodyPr/>
          <a:lstStyle/>
          <a:p>
            <a:r>
              <a:rPr lang="en-US" sz="2800"/>
              <a:t>GATOR TOOLBOX</a:t>
            </a:r>
            <a:endParaRPr lang="en-CA" sz="2800"/>
          </a:p>
        </p:txBody>
      </p:sp>
    </p:spTree>
    <p:extLst>
      <p:ext uri="{BB962C8B-B14F-4D97-AF65-F5344CB8AC3E}">
        <p14:creationId xmlns:p14="http://schemas.microsoft.com/office/powerpoint/2010/main" val="3107507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95DF21-671D-4DED-81D1-30BBBEBB235F}"/>
              </a:ext>
            </a:extLst>
          </p:cNvPr>
          <p:cNvSpPr>
            <a:spLocks noGrp="1"/>
          </p:cNvSpPr>
          <p:nvPr>
            <p:ph type="sldNum" sz="quarter" idx="12"/>
          </p:nvPr>
        </p:nvSpPr>
        <p:spPr/>
        <p:txBody>
          <a:bodyPr/>
          <a:lstStyle/>
          <a:p>
            <a:fld id="{67E52358-FED6-D246-9C6E-AEC4ABAAD0D9}" type="slidenum">
              <a:rPr lang="en-US" smtClean="0"/>
              <a:t>11</a:t>
            </a:fld>
            <a:endParaRPr lang="en-US"/>
          </a:p>
        </p:txBody>
      </p:sp>
      <p:sp>
        <p:nvSpPr>
          <p:cNvPr id="4" name="Content Placeholder 3">
            <a:extLst>
              <a:ext uri="{FF2B5EF4-FFF2-40B4-BE49-F238E27FC236}">
                <a16:creationId xmlns:a16="http://schemas.microsoft.com/office/drawing/2014/main" id="{E074B48F-45FA-4C3D-97C7-90CB317E06EA}"/>
              </a:ext>
            </a:extLst>
          </p:cNvPr>
          <p:cNvSpPr>
            <a:spLocks noGrp="1"/>
          </p:cNvSpPr>
          <p:nvPr>
            <p:ph idx="1"/>
          </p:nvPr>
        </p:nvSpPr>
        <p:spPr>
          <a:xfrm>
            <a:off x="3643027" y="1438399"/>
            <a:ext cx="11312801" cy="2625971"/>
          </a:xfrm>
        </p:spPr>
        <p:txBody>
          <a:bodyPr vert="horz" lIns="91440" tIns="45720" rIns="91440" bIns="45720" rtlCol="0" anchor="t">
            <a:normAutofit/>
          </a:bodyPr>
          <a:lstStyle/>
          <a:p>
            <a:pPr>
              <a:lnSpc>
                <a:spcPct val="100000"/>
              </a:lnSpc>
              <a:spcBef>
                <a:spcPts val="0"/>
              </a:spcBef>
            </a:pPr>
            <a:r>
              <a:rPr lang="en-US" b="1">
                <a:latin typeface="Open Sans"/>
              </a:rPr>
              <a:t>Native single link UHD SDI support </a:t>
            </a:r>
          </a:p>
          <a:p>
            <a:pPr lvl="1">
              <a:lnSpc>
                <a:spcPct val="100000"/>
              </a:lnSpc>
              <a:spcBef>
                <a:spcPts val="0"/>
              </a:spcBef>
            </a:pPr>
            <a:r>
              <a:rPr lang="en-US">
                <a:latin typeface="Open Sans Light"/>
              </a:rPr>
              <a:t>No optional SFP module needed </a:t>
            </a:r>
          </a:p>
          <a:p>
            <a:pPr marL="457200" lvl="1" indent="0">
              <a:lnSpc>
                <a:spcPct val="100000"/>
              </a:lnSpc>
              <a:spcBef>
                <a:spcPts val="0"/>
              </a:spcBef>
              <a:buNone/>
            </a:pPr>
            <a:endParaRPr lang="en-US">
              <a:latin typeface="Open Sans"/>
            </a:endParaRPr>
          </a:p>
          <a:p>
            <a:pPr>
              <a:lnSpc>
                <a:spcPct val="100000"/>
              </a:lnSpc>
              <a:spcBef>
                <a:spcPts val="0"/>
              </a:spcBef>
            </a:pPr>
            <a:r>
              <a:rPr lang="en-US" b="1">
                <a:latin typeface="Open Sans"/>
              </a:rPr>
              <a:t>Exceptional Live Production Quality </a:t>
            </a:r>
            <a:endParaRPr lang="en-US"/>
          </a:p>
          <a:p>
            <a:pPr lvl="1">
              <a:lnSpc>
                <a:spcPct val="100000"/>
              </a:lnSpc>
              <a:spcBef>
                <a:spcPts val="0"/>
              </a:spcBef>
            </a:pPr>
            <a:r>
              <a:rPr lang="en-GB">
                <a:latin typeface="Open Sans Light"/>
              </a:rPr>
              <a:t>Advanced Frame rate conversion algorithm </a:t>
            </a:r>
            <a:endParaRPr lang="en-GB"/>
          </a:p>
          <a:p>
            <a:pPr lvl="1">
              <a:lnSpc>
                <a:spcPct val="100000"/>
              </a:lnSpc>
              <a:spcBef>
                <a:spcPts val="0"/>
              </a:spcBef>
            </a:pPr>
            <a:r>
              <a:rPr lang="en-GB">
                <a:latin typeface="Open Sans Light"/>
              </a:rPr>
              <a:t>Low latency 2 frame vs 5 in UHD</a:t>
            </a:r>
            <a:endParaRPr lang="en-US" b="1">
              <a:latin typeface="Open Sans"/>
            </a:endParaRPr>
          </a:p>
          <a:p>
            <a:pPr>
              <a:lnSpc>
                <a:spcPct val="100000"/>
              </a:lnSpc>
              <a:spcBef>
                <a:spcPts val="0"/>
              </a:spcBef>
            </a:pPr>
            <a:endParaRPr lang="en-GB">
              <a:latin typeface="Open Sans Light"/>
            </a:endParaRPr>
          </a:p>
          <a:p>
            <a:pPr marL="0" indent="0">
              <a:buNone/>
            </a:pPr>
            <a:endParaRPr lang="en-US"/>
          </a:p>
        </p:txBody>
      </p:sp>
      <p:pic>
        <p:nvPicPr>
          <p:cNvPr id="2050" name="Picture 2" descr="FS-HDR – Real Time HDR/WCG Conversion">
            <a:extLst>
              <a:ext uri="{FF2B5EF4-FFF2-40B4-BE49-F238E27FC236}">
                <a16:creationId xmlns:a16="http://schemas.microsoft.com/office/drawing/2014/main" id="{5DE2F2E1-A4FE-479E-A840-01B130C4F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58293"/>
            <a:ext cx="3408446" cy="140259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balt Digital | LinkedIn">
            <a:extLst>
              <a:ext uri="{FF2B5EF4-FFF2-40B4-BE49-F238E27FC236}">
                <a16:creationId xmlns:a16="http://schemas.microsoft.com/office/drawing/2014/main" id="{DA246F68-0126-4851-A098-D24EB5DB08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226" y="453754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3">
            <a:extLst>
              <a:ext uri="{FF2B5EF4-FFF2-40B4-BE49-F238E27FC236}">
                <a16:creationId xmlns:a16="http://schemas.microsoft.com/office/drawing/2014/main" id="{05258A2B-C388-4512-A7B3-BA7FA47C9A58}"/>
              </a:ext>
            </a:extLst>
          </p:cNvPr>
          <p:cNvSpPr txBox="1">
            <a:spLocks/>
          </p:cNvSpPr>
          <p:nvPr/>
        </p:nvSpPr>
        <p:spPr>
          <a:xfrm>
            <a:off x="2875217" y="4195183"/>
            <a:ext cx="7833827" cy="16034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a:latin typeface="Open Sans"/>
              </a:rPr>
              <a:t>More Density/IO flexibility  </a:t>
            </a:r>
            <a:endParaRPr lang="en-GB">
              <a:latin typeface="Open Sans Light"/>
            </a:endParaRPr>
          </a:p>
          <a:p>
            <a:pPr lvl="1">
              <a:lnSpc>
                <a:spcPct val="100000"/>
              </a:lnSpc>
              <a:spcBef>
                <a:spcPts val="0"/>
              </a:spcBef>
            </a:pPr>
            <a:r>
              <a:rPr lang="en-US">
                <a:latin typeface="Open Sans Light"/>
              </a:rPr>
              <a:t>Up to 10 channel per frame using 2 slots variants </a:t>
            </a:r>
          </a:p>
          <a:p>
            <a:pPr lvl="1">
              <a:lnSpc>
                <a:spcPct val="100000"/>
              </a:lnSpc>
              <a:spcBef>
                <a:spcPts val="0"/>
              </a:spcBef>
            </a:pPr>
            <a:r>
              <a:rPr lang="en-US">
                <a:latin typeface="Open Sans Light"/>
              </a:rPr>
              <a:t>AES / UHD SDI and Fiber </a:t>
            </a:r>
          </a:p>
          <a:p>
            <a:pPr>
              <a:lnSpc>
                <a:spcPct val="100000"/>
              </a:lnSpc>
              <a:spcBef>
                <a:spcPts val="0"/>
              </a:spcBef>
            </a:pPr>
            <a:endParaRPr lang="en-US" b="1">
              <a:latin typeface="Open Sans"/>
            </a:endParaRPr>
          </a:p>
          <a:p>
            <a:pPr>
              <a:lnSpc>
                <a:spcPct val="100000"/>
              </a:lnSpc>
              <a:spcBef>
                <a:spcPts val="0"/>
              </a:spcBef>
            </a:pPr>
            <a:endParaRPr lang="en-GB">
              <a:latin typeface="Open Sans Light"/>
            </a:endParaRPr>
          </a:p>
          <a:p>
            <a:pPr marL="0" indent="0">
              <a:buFont typeface="Wingdings" pitchFamily="2" charset="2"/>
              <a:buNone/>
            </a:pPr>
            <a:endParaRPr lang="en-US"/>
          </a:p>
        </p:txBody>
      </p:sp>
      <p:pic>
        <p:nvPicPr>
          <p:cNvPr id="10" name="Content Placeholder 6">
            <a:extLst>
              <a:ext uri="{FF2B5EF4-FFF2-40B4-BE49-F238E27FC236}">
                <a16:creationId xmlns:a16="http://schemas.microsoft.com/office/drawing/2014/main" id="{5AFD94FC-967D-4DF8-833D-43EA817B2B53}"/>
              </a:ext>
            </a:extLst>
          </p:cNvPr>
          <p:cNvPicPr>
            <a:picLocks noChangeAspect="1"/>
          </p:cNvPicPr>
          <p:nvPr/>
        </p:nvPicPr>
        <p:blipFill>
          <a:blip r:embed="rId5"/>
          <a:stretch>
            <a:fillRect/>
          </a:stretch>
        </p:blipFill>
        <p:spPr>
          <a:xfrm>
            <a:off x="933367" y="3259231"/>
            <a:ext cx="1596718" cy="2120455"/>
          </a:xfrm>
          <a:prstGeom prst="rect">
            <a:avLst/>
          </a:prstGeom>
        </p:spPr>
      </p:pic>
      <p:sp>
        <p:nvSpPr>
          <p:cNvPr id="11" name="Rectangle 10">
            <a:extLst>
              <a:ext uri="{FF2B5EF4-FFF2-40B4-BE49-F238E27FC236}">
                <a16:creationId xmlns:a16="http://schemas.microsoft.com/office/drawing/2014/main" id="{A8FFACD2-4C0E-4706-87C4-90D42863906E}"/>
              </a:ext>
            </a:extLst>
          </p:cNvPr>
          <p:cNvSpPr/>
          <p:nvPr/>
        </p:nvSpPr>
        <p:spPr>
          <a:xfrm>
            <a:off x="3034846" y="281747"/>
            <a:ext cx="8472561" cy="523220"/>
          </a:xfrm>
          <a:prstGeom prst="rect">
            <a:avLst/>
          </a:prstGeom>
        </p:spPr>
        <p:txBody>
          <a:bodyPr wrap="square">
            <a:spAutoFit/>
          </a:bodyPr>
          <a:lstStyle/>
          <a:p>
            <a:pPr>
              <a:spcAft>
                <a:spcPts val="600"/>
              </a:spcAft>
            </a:pPr>
            <a:r>
              <a:rPr lang="en-US" sz="2800">
                <a:latin typeface="Open Sans Light"/>
              </a:rPr>
              <a:t>On top of the conversion food chain</a:t>
            </a:r>
            <a:endParaRPr lang="en-US" sz="2800">
              <a:cs typeface="Arial" panose="020B0604020202020204"/>
            </a:endParaRPr>
          </a:p>
        </p:txBody>
      </p:sp>
      <p:pic>
        <p:nvPicPr>
          <p:cNvPr id="12" name="Picture 11" descr="A picture containing clock&#10;&#10;Description automatically generated">
            <a:extLst>
              <a:ext uri="{FF2B5EF4-FFF2-40B4-BE49-F238E27FC236}">
                <a16:creationId xmlns:a16="http://schemas.microsoft.com/office/drawing/2014/main" id="{AADDB8F3-9C19-45C4-90D1-CC879ECD1354}"/>
              </a:ext>
            </a:extLst>
          </p:cNvPr>
          <p:cNvPicPr>
            <a:picLocks noChangeAspect="1"/>
          </p:cNvPicPr>
          <p:nvPr/>
        </p:nvPicPr>
        <p:blipFill>
          <a:blip r:embed="rId6"/>
          <a:stretch>
            <a:fillRect/>
          </a:stretch>
        </p:blipFill>
        <p:spPr>
          <a:xfrm>
            <a:off x="606539" y="256023"/>
            <a:ext cx="2223651" cy="1027250"/>
          </a:xfrm>
          <a:prstGeom prst="rect">
            <a:avLst/>
          </a:prstGeom>
        </p:spPr>
      </p:pic>
      <p:sp>
        <p:nvSpPr>
          <p:cNvPr id="13" name="Title 2">
            <a:extLst>
              <a:ext uri="{FF2B5EF4-FFF2-40B4-BE49-F238E27FC236}">
                <a16:creationId xmlns:a16="http://schemas.microsoft.com/office/drawing/2014/main" id="{320FE640-CE7B-4D82-AC81-1853B5C0E2F4}"/>
              </a:ext>
            </a:extLst>
          </p:cNvPr>
          <p:cNvSpPr>
            <a:spLocks noGrp="1"/>
          </p:cNvSpPr>
          <p:nvPr>
            <p:ph type="title"/>
          </p:nvPr>
        </p:nvSpPr>
        <p:spPr>
          <a:xfrm>
            <a:off x="3034846" y="541534"/>
            <a:ext cx="8985917" cy="894557"/>
          </a:xfrm>
        </p:spPr>
        <p:txBody>
          <a:bodyPr/>
          <a:lstStyle/>
          <a:p>
            <a:r>
              <a:rPr lang="en-US" sz="2800"/>
              <a:t>GATOR TOOLBOX</a:t>
            </a:r>
            <a:endParaRPr lang="en-CA" sz="2800"/>
          </a:p>
        </p:txBody>
      </p:sp>
    </p:spTree>
    <p:extLst>
      <p:ext uri="{BB962C8B-B14F-4D97-AF65-F5344CB8AC3E}">
        <p14:creationId xmlns:p14="http://schemas.microsoft.com/office/powerpoint/2010/main" val="2735934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E38C3C-BC6C-4958-8DED-7C47A96910B3}"/>
              </a:ext>
            </a:extLst>
          </p:cNvPr>
          <p:cNvPicPr>
            <a:picLocks noChangeAspect="1"/>
          </p:cNvPicPr>
          <p:nvPr/>
        </p:nvPicPr>
        <p:blipFill>
          <a:blip r:embed="rId3"/>
          <a:stretch>
            <a:fillRect/>
          </a:stretch>
        </p:blipFill>
        <p:spPr>
          <a:xfrm>
            <a:off x="335020" y="1197759"/>
            <a:ext cx="8983641" cy="5301269"/>
          </a:xfrm>
          <a:prstGeom prst="rect">
            <a:avLst/>
          </a:prstGeom>
        </p:spPr>
      </p:pic>
      <p:grpSp>
        <p:nvGrpSpPr>
          <p:cNvPr id="6" name="Group 5">
            <a:extLst>
              <a:ext uri="{FF2B5EF4-FFF2-40B4-BE49-F238E27FC236}">
                <a16:creationId xmlns:a16="http://schemas.microsoft.com/office/drawing/2014/main" id="{850C2ABA-ADA0-41FF-8FCA-68DE950EA662}"/>
              </a:ext>
            </a:extLst>
          </p:cNvPr>
          <p:cNvGrpSpPr/>
          <p:nvPr/>
        </p:nvGrpSpPr>
        <p:grpSpPr>
          <a:xfrm>
            <a:off x="5951371" y="1751175"/>
            <a:ext cx="1529070" cy="816133"/>
            <a:chOff x="8162224" y="513319"/>
            <a:chExt cx="1751823" cy="935026"/>
          </a:xfrm>
        </p:grpSpPr>
        <p:pic>
          <p:nvPicPr>
            <p:cNvPr id="7" name="Picture 6">
              <a:extLst>
                <a:ext uri="{FF2B5EF4-FFF2-40B4-BE49-F238E27FC236}">
                  <a16:creationId xmlns:a16="http://schemas.microsoft.com/office/drawing/2014/main" id="{C8B16529-5D38-405F-B473-0856771C6865}"/>
                </a:ext>
              </a:extLst>
            </p:cNvPr>
            <p:cNvPicPr>
              <a:picLocks noChangeAspect="1"/>
            </p:cNvPicPr>
            <p:nvPr/>
          </p:nvPicPr>
          <p:blipFill>
            <a:blip r:embed="rId4"/>
            <a:stretch>
              <a:fillRect/>
            </a:stretch>
          </p:blipFill>
          <p:spPr>
            <a:xfrm>
              <a:off x="8191893" y="513319"/>
              <a:ext cx="1662485" cy="557312"/>
            </a:xfrm>
            <a:prstGeom prst="rect">
              <a:avLst/>
            </a:prstGeom>
          </p:spPr>
        </p:pic>
        <p:sp>
          <p:nvSpPr>
            <p:cNvPr id="8" name="TextBox 7">
              <a:extLst>
                <a:ext uri="{FF2B5EF4-FFF2-40B4-BE49-F238E27FC236}">
                  <a16:creationId xmlns:a16="http://schemas.microsoft.com/office/drawing/2014/main" id="{07456BCE-0A17-4FDF-B1AC-302B3B7D1822}"/>
                </a:ext>
              </a:extLst>
            </p:cNvPr>
            <p:cNvSpPr txBox="1"/>
            <p:nvPr/>
          </p:nvSpPr>
          <p:spPr>
            <a:xfrm>
              <a:off x="9076895" y="1017458"/>
              <a:ext cx="837152" cy="430887"/>
            </a:xfrm>
            <a:prstGeom prst="rect">
              <a:avLst/>
            </a:prstGeom>
            <a:noFill/>
          </p:spPr>
          <p:txBody>
            <a:bodyPr wrap="none" rtlCol="0">
              <a:spAutoFit/>
            </a:bodyPr>
            <a:lstStyle/>
            <a:p>
              <a:pPr algn="r"/>
              <a:r>
                <a:rPr lang="en-US" sz="1100"/>
                <a:t>FRC-9100</a:t>
              </a:r>
            </a:p>
            <a:p>
              <a:pPr algn="r"/>
              <a:r>
                <a:rPr lang="en-US" sz="1100"/>
                <a:t>$80K</a:t>
              </a:r>
            </a:p>
          </p:txBody>
        </p:sp>
        <p:sp>
          <p:nvSpPr>
            <p:cNvPr id="9" name="TextBox 8">
              <a:extLst>
                <a:ext uri="{FF2B5EF4-FFF2-40B4-BE49-F238E27FC236}">
                  <a16:creationId xmlns:a16="http://schemas.microsoft.com/office/drawing/2014/main" id="{5EDC0FD8-E973-4194-8131-4D2459ACAD88}"/>
                </a:ext>
              </a:extLst>
            </p:cNvPr>
            <p:cNvSpPr txBox="1"/>
            <p:nvPr/>
          </p:nvSpPr>
          <p:spPr>
            <a:xfrm>
              <a:off x="8162224" y="1006522"/>
              <a:ext cx="726481" cy="430887"/>
            </a:xfrm>
            <a:prstGeom prst="rect">
              <a:avLst/>
            </a:prstGeom>
            <a:noFill/>
          </p:spPr>
          <p:txBody>
            <a:bodyPr wrap="none" rtlCol="0">
              <a:spAutoFit/>
            </a:bodyPr>
            <a:lstStyle/>
            <a:p>
              <a:r>
                <a:rPr lang="en-US" sz="1100"/>
                <a:t>MCC-4K</a:t>
              </a:r>
            </a:p>
            <a:p>
              <a:r>
                <a:rPr lang="en-US" sz="1100"/>
                <a:t>$50K</a:t>
              </a:r>
            </a:p>
          </p:txBody>
        </p:sp>
      </p:grpSp>
      <p:grpSp>
        <p:nvGrpSpPr>
          <p:cNvPr id="10" name="Group 9">
            <a:extLst>
              <a:ext uri="{FF2B5EF4-FFF2-40B4-BE49-F238E27FC236}">
                <a16:creationId xmlns:a16="http://schemas.microsoft.com/office/drawing/2014/main" id="{73E5C3BF-3EBF-4AB9-ABD3-848E4BA18065}"/>
              </a:ext>
            </a:extLst>
          </p:cNvPr>
          <p:cNvGrpSpPr/>
          <p:nvPr/>
        </p:nvGrpSpPr>
        <p:grpSpPr>
          <a:xfrm>
            <a:off x="4231549" y="3312393"/>
            <a:ext cx="811329" cy="1077451"/>
            <a:chOff x="5643419" y="2425678"/>
            <a:chExt cx="929523" cy="1234414"/>
          </a:xfrm>
        </p:grpSpPr>
        <p:pic>
          <p:nvPicPr>
            <p:cNvPr id="11" name="Content Placeholder 6">
              <a:extLst>
                <a:ext uri="{FF2B5EF4-FFF2-40B4-BE49-F238E27FC236}">
                  <a16:creationId xmlns:a16="http://schemas.microsoft.com/office/drawing/2014/main" id="{7D3CD406-EA24-43C4-B58B-711C7BDB4109}"/>
                </a:ext>
              </a:extLst>
            </p:cNvPr>
            <p:cNvPicPr>
              <a:picLocks noChangeAspect="1"/>
            </p:cNvPicPr>
            <p:nvPr/>
          </p:nvPicPr>
          <p:blipFill>
            <a:blip r:embed="rId5"/>
            <a:stretch>
              <a:fillRect/>
            </a:stretch>
          </p:blipFill>
          <p:spPr>
            <a:xfrm>
              <a:off x="5643419" y="2425678"/>
              <a:ext cx="929523" cy="1234414"/>
            </a:xfrm>
            <a:prstGeom prst="rect">
              <a:avLst/>
            </a:prstGeom>
          </p:spPr>
        </p:pic>
        <p:sp>
          <p:nvSpPr>
            <p:cNvPr id="12" name="TextBox 11">
              <a:extLst>
                <a:ext uri="{FF2B5EF4-FFF2-40B4-BE49-F238E27FC236}">
                  <a16:creationId xmlns:a16="http://schemas.microsoft.com/office/drawing/2014/main" id="{0D5BD96A-1652-4552-A87C-57B90C6F89DD}"/>
                </a:ext>
              </a:extLst>
            </p:cNvPr>
            <p:cNvSpPr txBox="1"/>
            <p:nvPr/>
          </p:nvSpPr>
          <p:spPr>
            <a:xfrm>
              <a:off x="5776443" y="3220865"/>
              <a:ext cx="585417" cy="430887"/>
            </a:xfrm>
            <a:prstGeom prst="rect">
              <a:avLst/>
            </a:prstGeom>
            <a:noFill/>
          </p:spPr>
          <p:txBody>
            <a:bodyPr wrap="none" rtlCol="0">
              <a:spAutoFit/>
            </a:bodyPr>
            <a:lstStyle/>
            <a:p>
              <a:pPr algn="ctr"/>
              <a:r>
                <a:rPr lang="en-US" sz="1100"/>
                <a:t>Kudos</a:t>
              </a:r>
            </a:p>
            <a:p>
              <a:pPr algn="ctr"/>
              <a:r>
                <a:rPr lang="en-US" sz="1100"/>
                <a:t>$12K</a:t>
              </a:r>
            </a:p>
          </p:txBody>
        </p:sp>
      </p:grpSp>
      <p:grpSp>
        <p:nvGrpSpPr>
          <p:cNvPr id="13" name="Group 12">
            <a:extLst>
              <a:ext uri="{FF2B5EF4-FFF2-40B4-BE49-F238E27FC236}">
                <a16:creationId xmlns:a16="http://schemas.microsoft.com/office/drawing/2014/main" id="{689F7CE3-D4D9-449C-AFE1-3684A9240BC9}"/>
              </a:ext>
            </a:extLst>
          </p:cNvPr>
          <p:cNvGrpSpPr/>
          <p:nvPr/>
        </p:nvGrpSpPr>
        <p:grpSpPr>
          <a:xfrm>
            <a:off x="3152128" y="3714133"/>
            <a:ext cx="620052" cy="946298"/>
            <a:chOff x="4475097" y="2846524"/>
            <a:chExt cx="710381" cy="1084154"/>
          </a:xfrm>
        </p:grpSpPr>
        <p:pic>
          <p:nvPicPr>
            <p:cNvPr id="14" name="Picture 13">
              <a:extLst>
                <a:ext uri="{FF2B5EF4-FFF2-40B4-BE49-F238E27FC236}">
                  <a16:creationId xmlns:a16="http://schemas.microsoft.com/office/drawing/2014/main" id="{B57DD73C-5D1B-4455-9675-D06EE6DE4AEA}"/>
                </a:ext>
              </a:extLst>
            </p:cNvPr>
            <p:cNvPicPr>
              <a:picLocks noChangeAspect="1"/>
            </p:cNvPicPr>
            <p:nvPr/>
          </p:nvPicPr>
          <p:blipFill>
            <a:blip r:embed="rId6"/>
            <a:stretch>
              <a:fillRect/>
            </a:stretch>
          </p:blipFill>
          <p:spPr>
            <a:xfrm>
              <a:off x="4475097" y="2846524"/>
              <a:ext cx="710381" cy="738720"/>
            </a:xfrm>
            <a:prstGeom prst="rect">
              <a:avLst/>
            </a:prstGeom>
          </p:spPr>
        </p:pic>
        <p:sp>
          <p:nvSpPr>
            <p:cNvPr id="15" name="TextBox 14">
              <a:extLst>
                <a:ext uri="{FF2B5EF4-FFF2-40B4-BE49-F238E27FC236}">
                  <a16:creationId xmlns:a16="http://schemas.microsoft.com/office/drawing/2014/main" id="{D6CDC728-F1B4-43DC-A1E5-7836C596F352}"/>
                </a:ext>
              </a:extLst>
            </p:cNvPr>
            <p:cNvSpPr txBox="1"/>
            <p:nvPr/>
          </p:nvSpPr>
          <p:spPr>
            <a:xfrm>
              <a:off x="4577200" y="3499791"/>
              <a:ext cx="514885" cy="430887"/>
            </a:xfrm>
            <a:prstGeom prst="rect">
              <a:avLst/>
            </a:prstGeom>
            <a:noFill/>
          </p:spPr>
          <p:txBody>
            <a:bodyPr wrap="none" rtlCol="0">
              <a:spAutoFit/>
            </a:bodyPr>
            <a:lstStyle/>
            <a:p>
              <a:pPr algn="ctr"/>
              <a:r>
                <a:rPr lang="en-US" sz="1100"/>
                <a:t>X100</a:t>
              </a:r>
            </a:p>
            <a:p>
              <a:pPr algn="ctr"/>
              <a:r>
                <a:rPr lang="en-US" sz="1100"/>
                <a:t>$5K</a:t>
              </a:r>
            </a:p>
          </p:txBody>
        </p:sp>
      </p:grpSp>
      <p:grpSp>
        <p:nvGrpSpPr>
          <p:cNvPr id="16" name="Group 15">
            <a:extLst>
              <a:ext uri="{FF2B5EF4-FFF2-40B4-BE49-F238E27FC236}">
                <a16:creationId xmlns:a16="http://schemas.microsoft.com/office/drawing/2014/main" id="{9B309047-0163-4B3A-A7CB-5EBB392F1682}"/>
              </a:ext>
            </a:extLst>
          </p:cNvPr>
          <p:cNvGrpSpPr/>
          <p:nvPr/>
        </p:nvGrpSpPr>
        <p:grpSpPr>
          <a:xfrm>
            <a:off x="1336128" y="3930880"/>
            <a:ext cx="653694" cy="1362171"/>
            <a:chOff x="2659097" y="3002689"/>
            <a:chExt cx="748923" cy="1560610"/>
          </a:xfrm>
        </p:grpSpPr>
        <p:pic>
          <p:nvPicPr>
            <p:cNvPr id="17" name="Picture 16">
              <a:extLst>
                <a:ext uri="{FF2B5EF4-FFF2-40B4-BE49-F238E27FC236}">
                  <a16:creationId xmlns:a16="http://schemas.microsoft.com/office/drawing/2014/main" id="{E5564853-58BB-458E-9643-9341B13AADBB}"/>
                </a:ext>
              </a:extLst>
            </p:cNvPr>
            <p:cNvPicPr>
              <a:picLocks noChangeAspect="1"/>
            </p:cNvPicPr>
            <p:nvPr/>
          </p:nvPicPr>
          <p:blipFill>
            <a:blip r:embed="rId7"/>
            <a:stretch>
              <a:fillRect/>
            </a:stretch>
          </p:blipFill>
          <p:spPr>
            <a:xfrm>
              <a:off x="2781648" y="3002689"/>
              <a:ext cx="467100" cy="1195560"/>
            </a:xfrm>
            <a:prstGeom prst="rect">
              <a:avLst/>
            </a:prstGeom>
          </p:spPr>
        </p:pic>
        <p:sp>
          <p:nvSpPr>
            <p:cNvPr id="18" name="TextBox 17">
              <a:extLst>
                <a:ext uri="{FF2B5EF4-FFF2-40B4-BE49-F238E27FC236}">
                  <a16:creationId xmlns:a16="http://schemas.microsoft.com/office/drawing/2014/main" id="{5A70543F-9FDF-43A6-A92A-2ABEB4587679}"/>
                </a:ext>
              </a:extLst>
            </p:cNvPr>
            <p:cNvSpPr txBox="1"/>
            <p:nvPr/>
          </p:nvSpPr>
          <p:spPr>
            <a:xfrm>
              <a:off x="2659097" y="4132412"/>
              <a:ext cx="748923" cy="430887"/>
            </a:xfrm>
            <a:prstGeom prst="rect">
              <a:avLst/>
            </a:prstGeom>
            <a:noFill/>
          </p:spPr>
          <p:txBody>
            <a:bodyPr wrap="none" rtlCol="0">
              <a:spAutoFit/>
            </a:bodyPr>
            <a:lstStyle/>
            <a:p>
              <a:pPr algn="ctr"/>
              <a:r>
                <a:rPr lang="en-US" sz="1100" err="1"/>
                <a:t>Terranex</a:t>
              </a:r>
              <a:endParaRPr lang="en-US" sz="1100"/>
            </a:p>
            <a:p>
              <a:pPr algn="ctr"/>
              <a:r>
                <a:rPr lang="en-US" sz="1100"/>
                <a:t>$1350</a:t>
              </a:r>
            </a:p>
          </p:txBody>
        </p:sp>
      </p:grpSp>
      <p:grpSp>
        <p:nvGrpSpPr>
          <p:cNvPr id="19" name="Group 18">
            <a:extLst>
              <a:ext uri="{FF2B5EF4-FFF2-40B4-BE49-F238E27FC236}">
                <a16:creationId xmlns:a16="http://schemas.microsoft.com/office/drawing/2014/main" id="{998DB88A-0635-4C83-AD86-BEA44BC3EDB8}"/>
              </a:ext>
            </a:extLst>
          </p:cNvPr>
          <p:cNvGrpSpPr/>
          <p:nvPr/>
        </p:nvGrpSpPr>
        <p:grpSpPr>
          <a:xfrm>
            <a:off x="2162215" y="4081085"/>
            <a:ext cx="874869" cy="680023"/>
            <a:chOff x="3485185" y="3252268"/>
            <a:chExt cx="1002319" cy="779088"/>
          </a:xfrm>
        </p:grpSpPr>
        <p:pic>
          <p:nvPicPr>
            <p:cNvPr id="20" name="Picture 19">
              <a:extLst>
                <a:ext uri="{FF2B5EF4-FFF2-40B4-BE49-F238E27FC236}">
                  <a16:creationId xmlns:a16="http://schemas.microsoft.com/office/drawing/2014/main" id="{922308F7-900F-40D5-ABC5-99632035969E}"/>
                </a:ext>
              </a:extLst>
            </p:cNvPr>
            <p:cNvPicPr>
              <a:picLocks noChangeAspect="1"/>
            </p:cNvPicPr>
            <p:nvPr/>
          </p:nvPicPr>
          <p:blipFill>
            <a:blip r:embed="rId8"/>
            <a:stretch>
              <a:fillRect/>
            </a:stretch>
          </p:blipFill>
          <p:spPr>
            <a:xfrm>
              <a:off x="3485185" y="3252268"/>
              <a:ext cx="1002319" cy="495720"/>
            </a:xfrm>
            <a:prstGeom prst="rect">
              <a:avLst/>
            </a:prstGeom>
          </p:spPr>
        </p:pic>
        <p:sp>
          <p:nvSpPr>
            <p:cNvPr id="21" name="TextBox 20">
              <a:extLst>
                <a:ext uri="{FF2B5EF4-FFF2-40B4-BE49-F238E27FC236}">
                  <a16:creationId xmlns:a16="http://schemas.microsoft.com/office/drawing/2014/main" id="{70A846F0-2058-4494-B804-A81104E54196}"/>
                </a:ext>
              </a:extLst>
            </p:cNvPr>
            <p:cNvSpPr txBox="1"/>
            <p:nvPr/>
          </p:nvSpPr>
          <p:spPr>
            <a:xfrm>
              <a:off x="3651316" y="3600469"/>
              <a:ext cx="585417" cy="430887"/>
            </a:xfrm>
            <a:prstGeom prst="rect">
              <a:avLst/>
            </a:prstGeom>
            <a:noFill/>
          </p:spPr>
          <p:txBody>
            <a:bodyPr wrap="none" rtlCol="0">
              <a:spAutoFit/>
            </a:bodyPr>
            <a:lstStyle/>
            <a:p>
              <a:r>
                <a:rPr lang="en-US" sz="1100"/>
                <a:t>FS-1X</a:t>
              </a:r>
            </a:p>
            <a:p>
              <a:r>
                <a:rPr lang="en-US" sz="1100"/>
                <a:t>$3500</a:t>
              </a:r>
            </a:p>
          </p:txBody>
        </p:sp>
      </p:grpSp>
      <p:pic>
        <p:nvPicPr>
          <p:cNvPr id="22" name="Picture 21">
            <a:extLst>
              <a:ext uri="{FF2B5EF4-FFF2-40B4-BE49-F238E27FC236}">
                <a16:creationId xmlns:a16="http://schemas.microsoft.com/office/drawing/2014/main" id="{748961F4-7714-4A10-9D08-C2DB81C63271}"/>
              </a:ext>
            </a:extLst>
          </p:cNvPr>
          <p:cNvPicPr>
            <a:picLocks noChangeAspect="1"/>
          </p:cNvPicPr>
          <p:nvPr/>
        </p:nvPicPr>
        <p:blipFill>
          <a:blip r:embed="rId9"/>
          <a:stretch>
            <a:fillRect/>
          </a:stretch>
        </p:blipFill>
        <p:spPr>
          <a:xfrm>
            <a:off x="2045071" y="1390111"/>
            <a:ext cx="2607619" cy="441171"/>
          </a:xfrm>
          <a:prstGeom prst="rect">
            <a:avLst/>
          </a:prstGeom>
        </p:spPr>
      </p:pic>
      <p:sp>
        <p:nvSpPr>
          <p:cNvPr id="26" name="TextBox 25">
            <a:extLst>
              <a:ext uri="{FF2B5EF4-FFF2-40B4-BE49-F238E27FC236}">
                <a16:creationId xmlns:a16="http://schemas.microsoft.com/office/drawing/2014/main" id="{1533E4CF-D156-4757-BF8E-1B2AB2FB4775}"/>
              </a:ext>
            </a:extLst>
          </p:cNvPr>
          <p:cNvSpPr txBox="1"/>
          <p:nvPr/>
        </p:nvSpPr>
        <p:spPr>
          <a:xfrm>
            <a:off x="6093168" y="5112263"/>
            <a:ext cx="2727995" cy="307777"/>
          </a:xfrm>
          <a:prstGeom prst="rect">
            <a:avLst/>
          </a:prstGeom>
          <a:noFill/>
        </p:spPr>
        <p:txBody>
          <a:bodyPr wrap="square" rtlCol="0">
            <a:spAutoFit/>
          </a:bodyPr>
          <a:lstStyle/>
          <a:p>
            <a:pPr algn="r"/>
            <a:r>
              <a:rPr lang="en-US" sz="1400" b="1"/>
              <a:t>Low Value</a:t>
            </a:r>
          </a:p>
        </p:txBody>
      </p:sp>
      <p:sp>
        <p:nvSpPr>
          <p:cNvPr id="27" name="TextBox 26">
            <a:extLst>
              <a:ext uri="{FF2B5EF4-FFF2-40B4-BE49-F238E27FC236}">
                <a16:creationId xmlns:a16="http://schemas.microsoft.com/office/drawing/2014/main" id="{6FEA6761-61AA-4C63-B543-783AF31EBD93}"/>
              </a:ext>
            </a:extLst>
          </p:cNvPr>
          <p:cNvSpPr txBox="1"/>
          <p:nvPr/>
        </p:nvSpPr>
        <p:spPr>
          <a:xfrm>
            <a:off x="2705558" y="5162206"/>
            <a:ext cx="2427378" cy="307777"/>
          </a:xfrm>
          <a:prstGeom prst="rect">
            <a:avLst/>
          </a:prstGeom>
          <a:noFill/>
        </p:spPr>
        <p:txBody>
          <a:bodyPr wrap="square" rtlCol="0">
            <a:spAutoFit/>
          </a:bodyPr>
          <a:lstStyle/>
          <a:p>
            <a:pPr algn="r"/>
            <a:r>
              <a:rPr lang="en-US" sz="1400" b="1"/>
              <a:t>You Get What You Pay For</a:t>
            </a:r>
          </a:p>
        </p:txBody>
      </p:sp>
      <p:sp>
        <p:nvSpPr>
          <p:cNvPr id="28" name="TextBox 27">
            <a:extLst>
              <a:ext uri="{FF2B5EF4-FFF2-40B4-BE49-F238E27FC236}">
                <a16:creationId xmlns:a16="http://schemas.microsoft.com/office/drawing/2014/main" id="{26321E48-D2CF-46EB-A732-8FE885BD4F86}"/>
              </a:ext>
            </a:extLst>
          </p:cNvPr>
          <p:cNvSpPr txBox="1"/>
          <p:nvPr/>
        </p:nvSpPr>
        <p:spPr>
          <a:xfrm>
            <a:off x="6788011" y="3001123"/>
            <a:ext cx="2103019" cy="307777"/>
          </a:xfrm>
          <a:prstGeom prst="rect">
            <a:avLst/>
          </a:prstGeom>
          <a:noFill/>
        </p:spPr>
        <p:txBody>
          <a:bodyPr wrap="square" rtlCol="0">
            <a:spAutoFit/>
          </a:bodyPr>
          <a:lstStyle/>
          <a:p>
            <a:pPr algn="r"/>
            <a:r>
              <a:rPr lang="en-US" sz="1400" b="1"/>
              <a:t>Money is no Object</a:t>
            </a:r>
          </a:p>
        </p:txBody>
      </p:sp>
      <p:grpSp>
        <p:nvGrpSpPr>
          <p:cNvPr id="29" name="Group 28">
            <a:extLst>
              <a:ext uri="{FF2B5EF4-FFF2-40B4-BE49-F238E27FC236}">
                <a16:creationId xmlns:a16="http://schemas.microsoft.com/office/drawing/2014/main" id="{FEE9961E-4176-4572-9B47-6BE84D758AE8}"/>
              </a:ext>
            </a:extLst>
          </p:cNvPr>
          <p:cNvGrpSpPr/>
          <p:nvPr/>
        </p:nvGrpSpPr>
        <p:grpSpPr>
          <a:xfrm>
            <a:off x="7868114" y="1178839"/>
            <a:ext cx="811329" cy="1077451"/>
            <a:chOff x="5643419" y="2425678"/>
            <a:chExt cx="929523" cy="1234414"/>
          </a:xfrm>
        </p:grpSpPr>
        <p:pic>
          <p:nvPicPr>
            <p:cNvPr id="30" name="Content Placeholder 6">
              <a:extLst>
                <a:ext uri="{FF2B5EF4-FFF2-40B4-BE49-F238E27FC236}">
                  <a16:creationId xmlns:a16="http://schemas.microsoft.com/office/drawing/2014/main" id="{9D972D16-C858-423D-A967-F5370BBB0733}"/>
                </a:ext>
              </a:extLst>
            </p:cNvPr>
            <p:cNvPicPr>
              <a:picLocks noChangeAspect="1"/>
            </p:cNvPicPr>
            <p:nvPr/>
          </p:nvPicPr>
          <p:blipFill>
            <a:blip r:embed="rId5"/>
            <a:stretch>
              <a:fillRect/>
            </a:stretch>
          </p:blipFill>
          <p:spPr>
            <a:xfrm>
              <a:off x="5643419" y="2425678"/>
              <a:ext cx="929523" cy="1234414"/>
            </a:xfrm>
            <a:prstGeom prst="rect">
              <a:avLst/>
            </a:prstGeom>
          </p:spPr>
        </p:pic>
        <p:sp>
          <p:nvSpPr>
            <p:cNvPr id="31" name="TextBox 30">
              <a:extLst>
                <a:ext uri="{FF2B5EF4-FFF2-40B4-BE49-F238E27FC236}">
                  <a16:creationId xmlns:a16="http://schemas.microsoft.com/office/drawing/2014/main" id="{0233EC6F-B788-482E-BFAF-1EB3DD171FFF}"/>
                </a:ext>
              </a:extLst>
            </p:cNvPr>
            <p:cNvSpPr txBox="1"/>
            <p:nvPr/>
          </p:nvSpPr>
          <p:spPr>
            <a:xfrm>
              <a:off x="5670647" y="3220865"/>
              <a:ext cx="797013" cy="430887"/>
            </a:xfrm>
            <a:prstGeom prst="rect">
              <a:avLst/>
            </a:prstGeom>
            <a:noFill/>
          </p:spPr>
          <p:txBody>
            <a:bodyPr wrap="none" rtlCol="0">
              <a:spAutoFit/>
            </a:bodyPr>
            <a:lstStyle/>
            <a:p>
              <a:pPr algn="ctr"/>
              <a:r>
                <a:rPr lang="en-US" sz="1100"/>
                <a:t>Alchemist</a:t>
              </a:r>
            </a:p>
            <a:p>
              <a:pPr algn="ctr"/>
              <a:r>
                <a:rPr lang="en-US" sz="1100"/>
                <a:t>$90K++</a:t>
              </a:r>
            </a:p>
          </p:txBody>
        </p:sp>
      </p:grpSp>
      <p:grpSp>
        <p:nvGrpSpPr>
          <p:cNvPr id="32" name="Group 31">
            <a:extLst>
              <a:ext uri="{FF2B5EF4-FFF2-40B4-BE49-F238E27FC236}">
                <a16:creationId xmlns:a16="http://schemas.microsoft.com/office/drawing/2014/main" id="{6101DB23-A03D-46B8-838F-993638E6A259}"/>
              </a:ext>
            </a:extLst>
          </p:cNvPr>
          <p:cNvGrpSpPr/>
          <p:nvPr/>
        </p:nvGrpSpPr>
        <p:grpSpPr>
          <a:xfrm>
            <a:off x="2956642" y="4675055"/>
            <a:ext cx="962605" cy="546079"/>
            <a:chOff x="4279612" y="3937668"/>
            <a:chExt cx="1102836" cy="625631"/>
          </a:xfrm>
        </p:grpSpPr>
        <p:pic>
          <p:nvPicPr>
            <p:cNvPr id="33" name="Picture 2" descr="Image result for cobalt digital logo transparent">
              <a:extLst>
                <a:ext uri="{FF2B5EF4-FFF2-40B4-BE49-F238E27FC236}">
                  <a16:creationId xmlns:a16="http://schemas.microsoft.com/office/drawing/2014/main" id="{F49B2AD6-0910-42E1-8AD2-F36746D58E7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79612" y="3937668"/>
              <a:ext cx="1102836" cy="253652"/>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75BCC24F-889A-43AA-968D-1ADBDDD133D2}"/>
                </a:ext>
              </a:extLst>
            </p:cNvPr>
            <p:cNvSpPr txBox="1"/>
            <p:nvPr/>
          </p:nvSpPr>
          <p:spPr>
            <a:xfrm>
              <a:off x="4603991" y="4132412"/>
              <a:ext cx="498855" cy="430887"/>
            </a:xfrm>
            <a:prstGeom prst="rect">
              <a:avLst/>
            </a:prstGeom>
            <a:noFill/>
          </p:spPr>
          <p:txBody>
            <a:bodyPr wrap="none" rtlCol="0">
              <a:spAutoFit/>
            </a:bodyPr>
            <a:lstStyle/>
            <a:p>
              <a:pPr algn="ctr"/>
              <a:r>
                <a:rPr lang="en-US" sz="1100"/>
                <a:t>9902</a:t>
              </a:r>
            </a:p>
            <a:p>
              <a:pPr algn="ctr"/>
              <a:r>
                <a:rPr lang="en-US" sz="1100"/>
                <a:t>$5K</a:t>
              </a:r>
            </a:p>
          </p:txBody>
        </p:sp>
      </p:grpSp>
      <p:sp>
        <p:nvSpPr>
          <p:cNvPr id="35" name="Rectangle 34">
            <a:extLst>
              <a:ext uri="{FF2B5EF4-FFF2-40B4-BE49-F238E27FC236}">
                <a16:creationId xmlns:a16="http://schemas.microsoft.com/office/drawing/2014/main" id="{B5CC5CD8-E9ED-411E-8376-8310C6B5EEAD}"/>
              </a:ext>
            </a:extLst>
          </p:cNvPr>
          <p:cNvSpPr/>
          <p:nvPr/>
        </p:nvSpPr>
        <p:spPr>
          <a:xfrm>
            <a:off x="2085049" y="3420264"/>
            <a:ext cx="2959561" cy="1800870"/>
          </a:xfrm>
          <a:prstGeom prst="rect">
            <a:avLst/>
          </a:prstGeom>
          <a:solidFill>
            <a:srgbClr val="BFBFB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tar: 5 Points 35">
            <a:extLst>
              <a:ext uri="{FF2B5EF4-FFF2-40B4-BE49-F238E27FC236}">
                <a16:creationId xmlns:a16="http://schemas.microsoft.com/office/drawing/2014/main" id="{F6746598-C531-4332-8123-0E8F2C80853C}"/>
              </a:ext>
            </a:extLst>
          </p:cNvPr>
          <p:cNvSpPr/>
          <p:nvPr/>
        </p:nvSpPr>
        <p:spPr>
          <a:xfrm>
            <a:off x="1810925" y="4598172"/>
            <a:ext cx="330133" cy="32290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3333"/>
              </a:solidFill>
            </a:endParaRPr>
          </a:p>
        </p:txBody>
      </p:sp>
      <p:sp>
        <p:nvSpPr>
          <p:cNvPr id="37" name="Star: 5 Points 36">
            <a:extLst>
              <a:ext uri="{FF2B5EF4-FFF2-40B4-BE49-F238E27FC236}">
                <a16:creationId xmlns:a16="http://schemas.microsoft.com/office/drawing/2014/main" id="{724402B5-B415-4611-A679-648482DA3351}"/>
              </a:ext>
            </a:extLst>
          </p:cNvPr>
          <p:cNvSpPr/>
          <p:nvPr/>
        </p:nvSpPr>
        <p:spPr>
          <a:xfrm>
            <a:off x="7454411" y="1447982"/>
            <a:ext cx="330133" cy="32290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3333"/>
              </a:solidFill>
            </a:endParaRPr>
          </a:p>
        </p:txBody>
      </p:sp>
      <p:sp>
        <p:nvSpPr>
          <p:cNvPr id="38" name="Star: 5 Points 37">
            <a:extLst>
              <a:ext uri="{FF2B5EF4-FFF2-40B4-BE49-F238E27FC236}">
                <a16:creationId xmlns:a16="http://schemas.microsoft.com/office/drawing/2014/main" id="{701E09E8-53BC-4E06-A30B-53496F3A94F6}"/>
              </a:ext>
            </a:extLst>
          </p:cNvPr>
          <p:cNvSpPr/>
          <p:nvPr/>
        </p:nvSpPr>
        <p:spPr>
          <a:xfrm>
            <a:off x="8454888" y="1207671"/>
            <a:ext cx="330133" cy="32290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3333"/>
              </a:solidFill>
            </a:endParaRPr>
          </a:p>
        </p:txBody>
      </p:sp>
      <p:sp>
        <p:nvSpPr>
          <p:cNvPr id="39" name="Star: 5 Points 38">
            <a:extLst>
              <a:ext uri="{FF2B5EF4-FFF2-40B4-BE49-F238E27FC236}">
                <a16:creationId xmlns:a16="http://schemas.microsoft.com/office/drawing/2014/main" id="{9BF12605-0066-4CCA-A4E0-0C0C7573C8A9}"/>
              </a:ext>
            </a:extLst>
          </p:cNvPr>
          <p:cNvSpPr/>
          <p:nvPr/>
        </p:nvSpPr>
        <p:spPr>
          <a:xfrm>
            <a:off x="4539841" y="1944836"/>
            <a:ext cx="330133" cy="32290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3333"/>
              </a:solidFill>
            </a:endParaRPr>
          </a:p>
        </p:txBody>
      </p:sp>
      <p:grpSp>
        <p:nvGrpSpPr>
          <p:cNvPr id="43" name="Group 42">
            <a:extLst>
              <a:ext uri="{FF2B5EF4-FFF2-40B4-BE49-F238E27FC236}">
                <a16:creationId xmlns:a16="http://schemas.microsoft.com/office/drawing/2014/main" id="{0928A807-CEF3-4A6F-8D51-F8D50F1379DB}"/>
              </a:ext>
            </a:extLst>
          </p:cNvPr>
          <p:cNvGrpSpPr/>
          <p:nvPr/>
        </p:nvGrpSpPr>
        <p:grpSpPr>
          <a:xfrm>
            <a:off x="3075395" y="2268383"/>
            <a:ext cx="1411161" cy="974950"/>
            <a:chOff x="3595953" y="1548997"/>
            <a:chExt cx="1616737" cy="1116979"/>
          </a:xfrm>
        </p:grpSpPr>
        <p:sp>
          <p:nvSpPr>
            <p:cNvPr id="25" name="TextBox 24">
              <a:extLst>
                <a:ext uri="{FF2B5EF4-FFF2-40B4-BE49-F238E27FC236}">
                  <a16:creationId xmlns:a16="http://schemas.microsoft.com/office/drawing/2014/main" id="{D4BF6913-4DFC-457B-A162-7E284BD52588}"/>
                </a:ext>
              </a:extLst>
            </p:cNvPr>
            <p:cNvSpPr txBox="1"/>
            <p:nvPr/>
          </p:nvSpPr>
          <p:spPr>
            <a:xfrm>
              <a:off x="3905686" y="2265866"/>
              <a:ext cx="898003" cy="400110"/>
            </a:xfrm>
            <a:prstGeom prst="rect">
              <a:avLst/>
            </a:prstGeom>
            <a:noFill/>
          </p:spPr>
          <p:txBody>
            <a:bodyPr wrap="none" rtlCol="0">
              <a:spAutoFit/>
            </a:bodyPr>
            <a:lstStyle/>
            <a:p>
              <a:pPr algn="ctr"/>
              <a:r>
                <a:rPr lang="en-US" sz="2000" b="1"/>
                <a:t>$7500</a:t>
              </a:r>
            </a:p>
          </p:txBody>
        </p:sp>
        <p:pic>
          <p:nvPicPr>
            <p:cNvPr id="42" name="Picture 41" descr="A picture containing clock&#10;&#10;Description automatically generated">
              <a:extLst>
                <a:ext uri="{FF2B5EF4-FFF2-40B4-BE49-F238E27FC236}">
                  <a16:creationId xmlns:a16="http://schemas.microsoft.com/office/drawing/2014/main" id="{40254E6C-5797-42E2-B40D-62C2FB878AD5}"/>
                </a:ext>
              </a:extLst>
            </p:cNvPr>
            <p:cNvPicPr>
              <a:picLocks noChangeAspect="1"/>
            </p:cNvPicPr>
            <p:nvPr/>
          </p:nvPicPr>
          <p:blipFill>
            <a:blip r:embed="rId11"/>
            <a:stretch>
              <a:fillRect/>
            </a:stretch>
          </p:blipFill>
          <p:spPr>
            <a:xfrm>
              <a:off x="3595953" y="1548997"/>
              <a:ext cx="1616737" cy="746877"/>
            </a:xfrm>
            <a:prstGeom prst="rect">
              <a:avLst/>
            </a:prstGeom>
          </p:spPr>
        </p:pic>
      </p:grpSp>
      <p:sp>
        <p:nvSpPr>
          <p:cNvPr id="44" name="Slide Number Placeholder 1">
            <a:extLst>
              <a:ext uri="{FF2B5EF4-FFF2-40B4-BE49-F238E27FC236}">
                <a16:creationId xmlns:a16="http://schemas.microsoft.com/office/drawing/2014/main" id="{A3BBF57A-38EC-4075-BE1C-804C64D67B6B}"/>
              </a:ext>
            </a:extLst>
          </p:cNvPr>
          <p:cNvSpPr txBox="1">
            <a:spLocks/>
          </p:cNvSpPr>
          <p:nvPr/>
        </p:nvSpPr>
        <p:spPr>
          <a:xfrm>
            <a:off x="430427" y="6402778"/>
            <a:ext cx="852195" cy="31869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7E52358-FED6-D246-9C6E-AEC4ABAAD0D9}" type="slidenum">
              <a:rPr lang="en-US" smtClean="0"/>
              <a:pPr/>
              <a:t>12</a:t>
            </a:fld>
            <a:endParaRPr lang="en-US"/>
          </a:p>
        </p:txBody>
      </p:sp>
      <p:sp>
        <p:nvSpPr>
          <p:cNvPr id="40" name="Rectangle 39">
            <a:extLst>
              <a:ext uri="{FF2B5EF4-FFF2-40B4-BE49-F238E27FC236}">
                <a16:creationId xmlns:a16="http://schemas.microsoft.com/office/drawing/2014/main" id="{BD248D22-F4A6-4628-8C54-4E3343E44979}"/>
              </a:ext>
            </a:extLst>
          </p:cNvPr>
          <p:cNvSpPr/>
          <p:nvPr/>
        </p:nvSpPr>
        <p:spPr>
          <a:xfrm>
            <a:off x="3034846" y="281747"/>
            <a:ext cx="8472561" cy="523220"/>
          </a:xfrm>
          <a:prstGeom prst="rect">
            <a:avLst/>
          </a:prstGeom>
        </p:spPr>
        <p:txBody>
          <a:bodyPr wrap="square">
            <a:spAutoFit/>
          </a:bodyPr>
          <a:lstStyle/>
          <a:p>
            <a:pPr>
              <a:spcAft>
                <a:spcPts val="600"/>
              </a:spcAft>
            </a:pPr>
            <a:r>
              <a:rPr lang="en-US" sz="2800">
                <a:latin typeface="Open Sans Light"/>
                <a:cs typeface="Arial" panose="020B0604020202020204"/>
              </a:rPr>
              <a:t>Standards Conversion Competitive Landscape</a:t>
            </a:r>
            <a:endParaRPr lang="en-US" sz="2800">
              <a:cs typeface="Arial" panose="020B0604020202020204"/>
            </a:endParaRPr>
          </a:p>
        </p:txBody>
      </p:sp>
      <p:pic>
        <p:nvPicPr>
          <p:cNvPr id="41" name="Picture 40" descr="A picture containing clock&#10;&#10;Description automatically generated">
            <a:extLst>
              <a:ext uri="{FF2B5EF4-FFF2-40B4-BE49-F238E27FC236}">
                <a16:creationId xmlns:a16="http://schemas.microsoft.com/office/drawing/2014/main" id="{35921E91-F55D-42A4-944A-239B725DB7A8}"/>
              </a:ext>
            </a:extLst>
          </p:cNvPr>
          <p:cNvPicPr>
            <a:picLocks noChangeAspect="1"/>
          </p:cNvPicPr>
          <p:nvPr/>
        </p:nvPicPr>
        <p:blipFill>
          <a:blip r:embed="rId11"/>
          <a:stretch>
            <a:fillRect/>
          </a:stretch>
        </p:blipFill>
        <p:spPr>
          <a:xfrm>
            <a:off x="606539" y="256023"/>
            <a:ext cx="2223651" cy="1027250"/>
          </a:xfrm>
          <a:prstGeom prst="rect">
            <a:avLst/>
          </a:prstGeom>
        </p:spPr>
      </p:pic>
      <p:sp>
        <p:nvSpPr>
          <p:cNvPr id="45" name="Title 2">
            <a:extLst>
              <a:ext uri="{FF2B5EF4-FFF2-40B4-BE49-F238E27FC236}">
                <a16:creationId xmlns:a16="http://schemas.microsoft.com/office/drawing/2014/main" id="{BAEC0582-4028-4634-922D-72AFBBE27158}"/>
              </a:ext>
            </a:extLst>
          </p:cNvPr>
          <p:cNvSpPr>
            <a:spLocks noGrp="1"/>
          </p:cNvSpPr>
          <p:nvPr>
            <p:ph type="title"/>
          </p:nvPr>
        </p:nvSpPr>
        <p:spPr>
          <a:xfrm>
            <a:off x="3034846" y="541534"/>
            <a:ext cx="8985917" cy="894557"/>
          </a:xfrm>
        </p:spPr>
        <p:txBody>
          <a:bodyPr/>
          <a:lstStyle/>
          <a:p>
            <a:r>
              <a:rPr lang="en-US" sz="2800"/>
              <a:t>GATOR TOOLBOX</a:t>
            </a:r>
            <a:endParaRPr lang="en-CA" sz="2800"/>
          </a:p>
        </p:txBody>
      </p:sp>
      <p:sp>
        <p:nvSpPr>
          <p:cNvPr id="46" name="Star: 5 Points 45">
            <a:extLst>
              <a:ext uri="{FF2B5EF4-FFF2-40B4-BE49-F238E27FC236}">
                <a16:creationId xmlns:a16="http://schemas.microsoft.com/office/drawing/2014/main" id="{EB8B1EC0-5EBA-48CB-83C4-FDFEB15F5ADF}"/>
              </a:ext>
            </a:extLst>
          </p:cNvPr>
          <p:cNvSpPr/>
          <p:nvPr/>
        </p:nvSpPr>
        <p:spPr>
          <a:xfrm>
            <a:off x="9698904" y="1893895"/>
            <a:ext cx="330133" cy="32290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3333"/>
              </a:solidFill>
            </a:endParaRPr>
          </a:p>
        </p:txBody>
      </p:sp>
      <p:sp>
        <p:nvSpPr>
          <p:cNvPr id="47" name="TextBox 46">
            <a:extLst>
              <a:ext uri="{FF2B5EF4-FFF2-40B4-BE49-F238E27FC236}">
                <a16:creationId xmlns:a16="http://schemas.microsoft.com/office/drawing/2014/main" id="{35EDCBCA-7ECE-43C3-89A7-3386C7E2D7B2}"/>
              </a:ext>
            </a:extLst>
          </p:cNvPr>
          <p:cNvSpPr txBox="1"/>
          <p:nvPr/>
        </p:nvSpPr>
        <p:spPr>
          <a:xfrm>
            <a:off x="9691540" y="1960606"/>
            <a:ext cx="2103019" cy="307777"/>
          </a:xfrm>
          <a:prstGeom prst="rect">
            <a:avLst/>
          </a:prstGeom>
          <a:noFill/>
        </p:spPr>
        <p:txBody>
          <a:bodyPr wrap="square" rtlCol="0">
            <a:spAutoFit/>
          </a:bodyPr>
          <a:lstStyle/>
          <a:p>
            <a:pPr algn="r"/>
            <a:r>
              <a:rPr lang="en-US" sz="1400" b="1"/>
              <a:t>4K UHD Solutions</a:t>
            </a:r>
          </a:p>
        </p:txBody>
      </p:sp>
    </p:spTree>
    <p:extLst>
      <p:ext uri="{BB962C8B-B14F-4D97-AF65-F5344CB8AC3E}">
        <p14:creationId xmlns:p14="http://schemas.microsoft.com/office/powerpoint/2010/main" val="180229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250"/>
                                        <p:tgtEl>
                                          <p:spTgt spid="19"/>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250"/>
                                        <p:tgtEl>
                                          <p:spTgt spid="32"/>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50"/>
                                        <p:tgtEl>
                                          <p:spTgt spid="13"/>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50"/>
                                        <p:tgtEl>
                                          <p:spTgt spid="10"/>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50"/>
                                        <p:tgtEl>
                                          <p:spTgt spid="6"/>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25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43"/>
                                        </p:tgtEl>
                                        <p:attrNameLst>
                                          <p:attrName>style.visibility</p:attrName>
                                        </p:attrNameLst>
                                      </p:cBhvr>
                                      <p:to>
                                        <p:strVal val="visible"/>
                                      </p:to>
                                    </p:set>
                                    <p:anim calcmode="lin" valueType="num">
                                      <p:cBhvr>
                                        <p:cTn id="47" dur="500" fill="hold"/>
                                        <p:tgtEl>
                                          <p:spTgt spid="43"/>
                                        </p:tgtEl>
                                        <p:attrNameLst>
                                          <p:attrName>ppt_w</p:attrName>
                                        </p:attrNameLst>
                                      </p:cBhvr>
                                      <p:tavLst>
                                        <p:tav tm="0">
                                          <p:val>
                                            <p:fltVal val="0"/>
                                          </p:val>
                                        </p:tav>
                                        <p:tav tm="100000">
                                          <p:val>
                                            <p:strVal val="#ppt_w"/>
                                          </p:val>
                                        </p:tav>
                                      </p:tavLst>
                                    </p:anim>
                                    <p:anim calcmode="lin" valueType="num">
                                      <p:cBhvr>
                                        <p:cTn id="48" dur="500" fill="hold"/>
                                        <p:tgtEl>
                                          <p:spTgt spid="43"/>
                                        </p:tgtEl>
                                        <p:attrNameLst>
                                          <p:attrName>ppt_h</p:attrName>
                                        </p:attrNameLst>
                                      </p:cBhvr>
                                      <p:tavLst>
                                        <p:tav tm="0">
                                          <p:val>
                                            <p:fltVal val="0"/>
                                          </p:val>
                                        </p:tav>
                                        <p:tav tm="100000">
                                          <p:val>
                                            <p:strVal val="#ppt_h"/>
                                          </p:val>
                                        </p:tav>
                                      </p:tavLst>
                                    </p:anim>
                                    <p:animEffect transition="in" filter="fade">
                                      <p:cBhvr>
                                        <p:cTn id="49" dur="500"/>
                                        <p:tgtEl>
                                          <p:spTgt spid="43"/>
                                        </p:tgtEl>
                                      </p:cBhvr>
                                    </p:animEffect>
                                  </p:childTnLst>
                                </p:cTn>
                              </p:par>
                              <p:par>
                                <p:cTn id="50" presetID="53" presetClass="entr" presetSubtype="16"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p:cTn id="52" dur="500" fill="hold"/>
                                        <p:tgtEl>
                                          <p:spTgt spid="22"/>
                                        </p:tgtEl>
                                        <p:attrNameLst>
                                          <p:attrName>ppt_w</p:attrName>
                                        </p:attrNameLst>
                                      </p:cBhvr>
                                      <p:tavLst>
                                        <p:tav tm="0">
                                          <p:val>
                                            <p:fltVal val="0"/>
                                          </p:val>
                                        </p:tav>
                                        <p:tav tm="100000">
                                          <p:val>
                                            <p:strVal val="#ppt_w"/>
                                          </p:val>
                                        </p:tav>
                                      </p:tavLst>
                                    </p:anim>
                                    <p:anim calcmode="lin" valueType="num">
                                      <p:cBhvr>
                                        <p:cTn id="53" dur="500" fill="hold"/>
                                        <p:tgtEl>
                                          <p:spTgt spid="22"/>
                                        </p:tgtEl>
                                        <p:attrNameLst>
                                          <p:attrName>ppt_h</p:attrName>
                                        </p:attrNameLst>
                                      </p:cBhvr>
                                      <p:tavLst>
                                        <p:tav tm="0">
                                          <p:val>
                                            <p:fltVal val="0"/>
                                          </p:val>
                                        </p:tav>
                                        <p:tav tm="100000">
                                          <p:val>
                                            <p:strVal val="#ppt_h"/>
                                          </p:val>
                                        </p:tav>
                                      </p:tavLst>
                                    </p:anim>
                                    <p:animEffect transition="in" filter="fade">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childTnLst>
                                </p:cTn>
                              </p:par>
                              <p:par>
                                <p:cTn id="60" presetID="42" presetClass="path" presetSubtype="0" accel="50000" decel="50000" fill="hold" nodeType="withEffect">
                                  <p:stCondLst>
                                    <p:cond delay="0"/>
                                  </p:stCondLst>
                                  <p:childTnLst>
                                    <p:animMotion origin="layout" path="M 1.875E-6 -3.7037E-6 L 0.00039 0.12246 " pathEditMode="relative" rAng="0" ptsTypes="AA">
                                      <p:cBhvr>
                                        <p:cTn id="61" dur="2000" fill="hold"/>
                                        <p:tgtEl>
                                          <p:spTgt spid="16"/>
                                        </p:tgtEl>
                                        <p:attrNameLst>
                                          <p:attrName>ppt_x</p:attrName>
                                          <p:attrName>ppt_y</p:attrName>
                                        </p:attrNameLst>
                                      </p:cBhvr>
                                      <p:rCtr x="13" y="6111"/>
                                    </p:animMotion>
                                  </p:childTnLst>
                                </p:cTn>
                              </p:par>
                              <p:par>
                                <p:cTn id="62" presetID="10" presetClass="entr" presetSubtype="0" fill="hold" grpId="0" nodeType="with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500"/>
                                        <p:tgtEl>
                                          <p:spTgt spid="3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500"/>
                                        <p:tgtEl>
                                          <p:spTgt spid="3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500"/>
                                        <p:tgtEl>
                                          <p:spTgt spid="3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500"/>
                                        <p:tgtEl>
                                          <p:spTgt spid="3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6"/>
                                        </p:tgtEl>
                                        <p:attrNameLst>
                                          <p:attrName>style.visibility</p:attrName>
                                        </p:attrNameLst>
                                      </p:cBhvr>
                                      <p:to>
                                        <p:strVal val="visible"/>
                                      </p:to>
                                    </p:set>
                                    <p:animEffect transition="in" filter="fade">
                                      <p:cBhvr>
                                        <p:cTn id="76" dur="500"/>
                                        <p:tgtEl>
                                          <p:spTgt spid="4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7"/>
                                        </p:tgtEl>
                                        <p:attrNameLst>
                                          <p:attrName>style.visibility</p:attrName>
                                        </p:attrNameLst>
                                      </p:cBhvr>
                                      <p:to>
                                        <p:strVal val="visible"/>
                                      </p:to>
                                    </p:set>
                                    <p:animEffect transition="in" filter="fade">
                                      <p:cBhvr>
                                        <p:cTn id="7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5" grpId="0" animBg="1"/>
      <p:bldP spid="36" grpId="0" animBg="1"/>
      <p:bldP spid="37" grpId="0" animBg="1"/>
      <p:bldP spid="38" grpId="0" animBg="1"/>
      <p:bldP spid="39" grpId="0" animBg="1"/>
      <p:bldP spid="46" grpId="0" animBg="1"/>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E3CC44-29B5-4854-BAD6-C3A43CD9FC97}"/>
              </a:ext>
            </a:extLst>
          </p:cNvPr>
          <p:cNvSpPr>
            <a:spLocks noGrp="1"/>
          </p:cNvSpPr>
          <p:nvPr>
            <p:ph type="sldNum" sz="quarter" idx="12"/>
          </p:nvPr>
        </p:nvSpPr>
        <p:spPr/>
        <p:txBody>
          <a:bodyPr/>
          <a:lstStyle/>
          <a:p>
            <a:fld id="{67E52358-FED6-D246-9C6E-AEC4ABAAD0D9}" type="slidenum">
              <a:rPr lang="en-US" smtClean="0"/>
              <a:t>13</a:t>
            </a:fld>
            <a:endParaRPr lang="en-US"/>
          </a:p>
        </p:txBody>
      </p:sp>
      <p:grpSp>
        <p:nvGrpSpPr>
          <p:cNvPr id="7" name="Group 6">
            <a:extLst>
              <a:ext uri="{FF2B5EF4-FFF2-40B4-BE49-F238E27FC236}">
                <a16:creationId xmlns:a16="http://schemas.microsoft.com/office/drawing/2014/main" id="{09AC84BA-A5CC-45F8-B833-8E908B38FE05}"/>
              </a:ext>
            </a:extLst>
          </p:cNvPr>
          <p:cNvGrpSpPr/>
          <p:nvPr/>
        </p:nvGrpSpPr>
        <p:grpSpPr>
          <a:xfrm>
            <a:off x="6096000" y="672309"/>
            <a:ext cx="6096000" cy="5845790"/>
            <a:chOff x="6096000" y="115406"/>
            <a:chExt cx="6096000" cy="5845790"/>
          </a:xfrm>
        </p:grpSpPr>
        <p:pic>
          <p:nvPicPr>
            <p:cNvPr id="3" name="Picture 14">
              <a:extLst>
                <a:ext uri="{FF2B5EF4-FFF2-40B4-BE49-F238E27FC236}">
                  <a16:creationId xmlns:a16="http://schemas.microsoft.com/office/drawing/2014/main" id="{654F5401-1CA3-49FD-86B3-BA81D2805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15406"/>
              <a:ext cx="6096000" cy="58457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3B4386E-F130-498D-94DC-F4647D888161}"/>
                </a:ext>
              </a:extLst>
            </p:cNvPr>
            <p:cNvPicPr>
              <a:picLocks noChangeAspect="1"/>
            </p:cNvPicPr>
            <p:nvPr/>
          </p:nvPicPr>
          <p:blipFill>
            <a:blip r:embed="rId4"/>
            <a:stretch>
              <a:fillRect/>
            </a:stretch>
          </p:blipFill>
          <p:spPr>
            <a:xfrm>
              <a:off x="8259182" y="1158465"/>
              <a:ext cx="1542422" cy="1182727"/>
            </a:xfrm>
            <a:prstGeom prst="rect">
              <a:avLst/>
            </a:prstGeom>
          </p:spPr>
        </p:pic>
      </p:grpSp>
      <p:sp>
        <p:nvSpPr>
          <p:cNvPr id="6" name="Rectangle 5">
            <a:extLst>
              <a:ext uri="{FF2B5EF4-FFF2-40B4-BE49-F238E27FC236}">
                <a16:creationId xmlns:a16="http://schemas.microsoft.com/office/drawing/2014/main" id="{43D18DAA-65A0-4E7A-800C-B10FBB833A87}"/>
              </a:ext>
            </a:extLst>
          </p:cNvPr>
          <p:cNvSpPr/>
          <p:nvPr/>
        </p:nvSpPr>
        <p:spPr>
          <a:xfrm>
            <a:off x="801178" y="1879724"/>
            <a:ext cx="6922395" cy="3477875"/>
          </a:xfrm>
          <a:prstGeom prst="rect">
            <a:avLst/>
          </a:prstGeom>
        </p:spPr>
        <p:txBody>
          <a:bodyPr wrap="square">
            <a:spAutoFit/>
          </a:bodyPr>
          <a:lstStyle/>
          <a:p>
            <a:pPr fontAlgn="base">
              <a:spcAft>
                <a:spcPts val="600"/>
              </a:spcAft>
            </a:pPr>
            <a:r>
              <a:rPr lang="en-GB" sz="2000" b="1">
                <a:latin typeface="Open Sans" panose="020B0606030504020204" pitchFamily="34" charset="0"/>
                <a:ea typeface="Open Sans" panose="020B0606030504020204" pitchFamily="34" charset="0"/>
                <a:cs typeface="Open Sans" panose="020B0606030504020204" pitchFamily="34" charset="0"/>
              </a:rPr>
              <a:t>12G-SDI Master Control Switcher</a:t>
            </a:r>
            <a:r>
              <a:rPr lang="en-US" sz="2000" b="1">
                <a:latin typeface="Open Sans" panose="020B0606030504020204" pitchFamily="34" charset="0"/>
                <a:ea typeface="Open Sans" panose="020B0606030504020204" pitchFamily="34" charset="0"/>
                <a:cs typeface="Open Sans" panose="020B0606030504020204" pitchFamily="34" charset="0"/>
              </a:rPr>
              <a:t>​  </a:t>
            </a:r>
            <a:r>
              <a:rPr lang="en-US" sz="2000" b="1">
                <a:solidFill>
                  <a:srgbClr val="00A3E1"/>
                </a:solidFill>
                <a:latin typeface="Open Sans" panose="020B0606030504020204" pitchFamily="34" charset="0"/>
                <a:ea typeface="Open Sans" panose="020B0606030504020204" pitchFamily="34" charset="0"/>
                <a:cs typeface="Open Sans" panose="020B0606030504020204" pitchFamily="34" charset="0"/>
              </a:rPr>
              <a:t>Now Shipping!</a:t>
            </a:r>
          </a:p>
          <a:p>
            <a:pPr marL="285750" indent="-285750" fontAlgn="base">
              <a:spcAft>
                <a:spcPts val="600"/>
              </a:spcAft>
              <a:buFont typeface="Arial" panose="020B0604020202020204" pitchFamily="34" charset="0"/>
              <a:buChar char="•"/>
            </a:pPr>
            <a:endParaRPr lang="en-US" sz="200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fontAlgn="base">
              <a:spcAft>
                <a:spcPts val="600"/>
              </a:spcAft>
              <a:buFont typeface="Arial" panose="020B0604020202020204" pitchFamily="34" charset="0"/>
              <a:buChar char="•"/>
            </a:pPr>
            <a:r>
              <a:rPr lang="en-US" sz="2000">
                <a:latin typeface="Open Sans Light" panose="020B0306030504020204" pitchFamily="34" charset="0"/>
                <a:ea typeface="Open Sans Light" panose="020B0306030504020204" pitchFamily="34" charset="0"/>
                <a:cs typeface="Open Sans Light" panose="020B0306030504020204" pitchFamily="34" charset="0"/>
              </a:rPr>
              <a:t>Provides program switching &amp; branding in UHD</a:t>
            </a:r>
          </a:p>
          <a:p>
            <a:pPr marL="285750" indent="-285750" fontAlgn="base">
              <a:spcAft>
                <a:spcPts val="600"/>
              </a:spcAft>
              <a:buFont typeface="Arial" panose="020B0604020202020204" pitchFamily="34" charset="0"/>
              <a:buChar char="•"/>
            </a:pPr>
            <a:r>
              <a:rPr lang="en-US" sz="2000">
                <a:latin typeface="Open Sans Light" panose="020B0306030504020204" pitchFamily="34" charset="0"/>
                <a:ea typeface="Open Sans Light" panose="020B0306030504020204" pitchFamily="34" charset="0"/>
                <a:cs typeface="Open Sans Light" panose="020B0306030504020204" pitchFamily="34" charset="0"/>
              </a:rPr>
              <a:t>Adjust your program audio for final delivery</a:t>
            </a:r>
          </a:p>
          <a:p>
            <a:pPr marL="285750" indent="-285750" fontAlgn="base">
              <a:spcAft>
                <a:spcPts val="600"/>
              </a:spcAft>
              <a:buFont typeface="Arial" panose="020B0604020202020204" pitchFamily="34" charset="0"/>
              <a:buChar char="•"/>
            </a:pPr>
            <a:r>
              <a:rPr lang="en-US" sz="2000">
                <a:latin typeface="Open Sans Light" panose="020B0306030504020204" pitchFamily="34" charset="0"/>
                <a:ea typeface="Open Sans Light" panose="020B0306030504020204" pitchFamily="34" charset="0"/>
                <a:cs typeface="Open Sans Light" panose="020B0306030504020204" pitchFamily="34" charset="0"/>
              </a:rPr>
              <a:t>2 External Key/Fill Inputs</a:t>
            </a:r>
          </a:p>
          <a:p>
            <a:pPr marL="285750" indent="-285750" fontAlgn="base">
              <a:spcAft>
                <a:spcPts val="600"/>
              </a:spcAft>
              <a:buFont typeface="Arial" panose="020B0604020202020204" pitchFamily="34" charset="0"/>
              <a:buChar char="•"/>
            </a:pPr>
            <a:r>
              <a:rPr lang="en-US" sz="2000">
                <a:latin typeface="Open Sans Light" panose="020B0306030504020204" pitchFamily="34" charset="0"/>
                <a:ea typeface="Open Sans Light" panose="020B0306030504020204" pitchFamily="34" charset="0"/>
                <a:cs typeface="Open Sans Light" panose="020B0306030504020204" pitchFamily="34" charset="0"/>
              </a:rPr>
              <a:t>2 Animated Logo Generators</a:t>
            </a:r>
          </a:p>
          <a:p>
            <a:pPr marL="285750" indent="-285750" fontAlgn="base">
              <a:spcAft>
                <a:spcPts val="600"/>
              </a:spcAft>
              <a:buFont typeface="Arial" panose="020B0604020202020204" pitchFamily="34" charset="0"/>
              <a:buChar char="•"/>
            </a:pPr>
            <a:r>
              <a:rPr lang="en-US" sz="2000">
                <a:latin typeface="Open Sans Light" panose="020B0306030504020204" pitchFamily="34" charset="0"/>
                <a:ea typeface="Open Sans Light" panose="020B0306030504020204" pitchFamily="34" charset="0"/>
                <a:cs typeface="Open Sans Light" panose="020B0306030504020204" pitchFamily="34" charset="0"/>
              </a:rPr>
              <a:t>Integrates with popular Master Control automation</a:t>
            </a:r>
          </a:p>
          <a:p>
            <a:pPr fontAlgn="base">
              <a:spcAft>
                <a:spcPts val="600"/>
              </a:spcAft>
            </a:pPr>
            <a:endParaRPr lang="en-US" sz="2000" b="1">
              <a:solidFill>
                <a:srgbClr val="00A3E1"/>
              </a:solidFill>
              <a:latin typeface="Open Sans" panose="020B0606030504020204" pitchFamily="34" charset="0"/>
              <a:ea typeface="Open Sans" panose="020B0606030504020204" pitchFamily="34" charset="0"/>
              <a:cs typeface="Open Sans" panose="020B0606030504020204" pitchFamily="34" charset="0"/>
            </a:endParaRPr>
          </a:p>
          <a:p>
            <a:pPr fontAlgn="base">
              <a:spcAft>
                <a:spcPts val="600"/>
              </a:spcAft>
            </a:pPr>
            <a:r>
              <a:rPr lang="en-US" sz="2000" b="1">
                <a:solidFill>
                  <a:srgbClr val="00A3E1"/>
                </a:solidFill>
                <a:latin typeface="Open Sans" panose="020B0606030504020204" pitchFamily="34" charset="0"/>
                <a:ea typeface="Open Sans" panose="020B0606030504020204" pitchFamily="34" charset="0"/>
                <a:cs typeface="Open Sans" panose="020B0606030504020204" pitchFamily="34" charset="0"/>
              </a:rPr>
              <a:t>$9,999 USD</a:t>
            </a:r>
            <a:endParaRPr lang="en-US" sz="1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B55B9AFD-CE44-45C1-9F75-F7EC0E49E22C}"/>
              </a:ext>
            </a:extLst>
          </p:cNvPr>
          <p:cNvPicPr>
            <a:picLocks noChangeAspect="1"/>
          </p:cNvPicPr>
          <p:nvPr/>
        </p:nvPicPr>
        <p:blipFill>
          <a:blip r:embed="rId5"/>
          <a:stretch>
            <a:fillRect/>
          </a:stretch>
        </p:blipFill>
        <p:spPr>
          <a:xfrm>
            <a:off x="3034846" y="222471"/>
            <a:ext cx="2658849" cy="449838"/>
          </a:xfrm>
          <a:prstGeom prst="rect">
            <a:avLst/>
          </a:prstGeom>
        </p:spPr>
      </p:pic>
      <p:sp>
        <p:nvSpPr>
          <p:cNvPr id="11" name="TextBox 10">
            <a:extLst>
              <a:ext uri="{FF2B5EF4-FFF2-40B4-BE49-F238E27FC236}">
                <a16:creationId xmlns:a16="http://schemas.microsoft.com/office/drawing/2014/main" id="{9A86FD25-60D9-4D0D-B75E-F76EA1E97513}"/>
              </a:ext>
            </a:extLst>
          </p:cNvPr>
          <p:cNvSpPr txBox="1"/>
          <p:nvPr/>
        </p:nvSpPr>
        <p:spPr>
          <a:xfrm>
            <a:off x="5693695" y="69461"/>
            <a:ext cx="6121586" cy="616836"/>
          </a:xfrm>
          <a:prstGeom prst="rect">
            <a:avLst/>
          </a:prstGeom>
          <a:noFill/>
        </p:spPr>
        <p:txBody>
          <a:bodyPr wrap="square" rtlCol="0">
            <a:spAutoFit/>
          </a:bodyPr>
          <a:lstStyle/>
          <a:p>
            <a:pPr>
              <a:lnSpc>
                <a:spcPct val="150000"/>
              </a:lnSpc>
            </a:pPr>
            <a:r>
              <a:rPr lang="en-US" sz="1200">
                <a:solidFill>
                  <a:srgbClr val="414042"/>
                </a:solidFill>
                <a:latin typeface="Open Sans Light" panose="020B0306030504020204" pitchFamily="34" charset="0"/>
                <a:ea typeface="Open Sans Light" panose="020B0306030504020204" pitchFamily="34" charset="0"/>
                <a:cs typeface="Open Sans Light" panose="020B0306030504020204" pitchFamily="34" charset="0"/>
              </a:rPr>
              <a:t>The world's most popular Master Control switcher now in UHD!</a:t>
            </a:r>
          </a:p>
          <a:p>
            <a:pPr>
              <a:lnSpc>
                <a:spcPct val="150000"/>
              </a:lnSpc>
            </a:pPr>
            <a:r>
              <a:rPr lang="en-US" sz="1200">
                <a:solidFill>
                  <a:srgbClr val="414042"/>
                </a:solidFill>
                <a:latin typeface="Open Sans Light" panose="020B0306030504020204" pitchFamily="34" charset="0"/>
                <a:ea typeface="Open Sans Light" panose="020B0306030504020204" pitchFamily="34" charset="0"/>
                <a:cs typeface="Open Sans Light" panose="020B0306030504020204" pitchFamily="34" charset="0"/>
              </a:rPr>
              <a:t>MC1-UHD is flexible, scalable and cost-effective</a:t>
            </a:r>
          </a:p>
        </p:txBody>
      </p:sp>
      <p:pic>
        <p:nvPicPr>
          <p:cNvPr id="12" name="Picture 11">
            <a:extLst>
              <a:ext uri="{FF2B5EF4-FFF2-40B4-BE49-F238E27FC236}">
                <a16:creationId xmlns:a16="http://schemas.microsoft.com/office/drawing/2014/main" id="{5BADBE3E-5134-4D07-977F-AE5FA429D643}"/>
              </a:ext>
            </a:extLst>
          </p:cNvPr>
          <p:cNvPicPr>
            <a:picLocks noChangeAspect="1"/>
          </p:cNvPicPr>
          <p:nvPr/>
        </p:nvPicPr>
        <p:blipFill>
          <a:blip r:embed="rId6"/>
          <a:stretch>
            <a:fillRect/>
          </a:stretch>
        </p:blipFill>
        <p:spPr>
          <a:xfrm>
            <a:off x="525295" y="427544"/>
            <a:ext cx="2073612" cy="539529"/>
          </a:xfrm>
          <a:prstGeom prst="rect">
            <a:avLst/>
          </a:prstGeom>
        </p:spPr>
      </p:pic>
      <p:sp>
        <p:nvSpPr>
          <p:cNvPr id="14" name="Title 2">
            <a:extLst>
              <a:ext uri="{FF2B5EF4-FFF2-40B4-BE49-F238E27FC236}">
                <a16:creationId xmlns:a16="http://schemas.microsoft.com/office/drawing/2014/main" id="{282A5207-E9BC-4396-A9B0-4D17CEBA45A7}"/>
              </a:ext>
            </a:extLst>
          </p:cNvPr>
          <p:cNvSpPr txBox="1">
            <a:spLocks/>
          </p:cNvSpPr>
          <p:nvPr/>
        </p:nvSpPr>
        <p:spPr>
          <a:xfrm>
            <a:off x="3034846" y="672309"/>
            <a:ext cx="8985917" cy="763782"/>
          </a:xfrm>
          <a:prstGeom prst="rect">
            <a:avLst/>
          </a:prstGeom>
        </p:spPr>
        <p:txBody>
          <a:bodyPr/>
          <a:lstStyle>
            <a:lvl1pPr algn="l" defTabSz="914400" rtl="0" eaLnBrk="1" latinLnBrk="0" hangingPunct="1">
              <a:lnSpc>
                <a:spcPct val="90000"/>
              </a:lnSpc>
              <a:spcBef>
                <a:spcPct val="0"/>
              </a:spcBef>
              <a:buNone/>
              <a:defRPr lang="en-US" sz="3200" b="1" i="0" kern="120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sz="2800"/>
              <a:t>MC1 UHD Master control</a:t>
            </a:r>
          </a:p>
        </p:txBody>
      </p:sp>
    </p:spTree>
    <p:extLst>
      <p:ext uri="{BB962C8B-B14F-4D97-AF65-F5344CB8AC3E}">
        <p14:creationId xmlns:p14="http://schemas.microsoft.com/office/powerpoint/2010/main" val="4049505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D8A0E4-D33C-43EA-BAB7-57BB3BE7EA78}"/>
              </a:ext>
            </a:extLst>
          </p:cNvPr>
          <p:cNvSpPr>
            <a:spLocks noGrp="1"/>
          </p:cNvSpPr>
          <p:nvPr>
            <p:ph type="sldNum" sz="quarter" idx="12"/>
          </p:nvPr>
        </p:nvSpPr>
        <p:spPr/>
        <p:txBody>
          <a:bodyPr/>
          <a:lstStyle/>
          <a:p>
            <a:fld id="{67E52358-FED6-D246-9C6E-AEC4ABAAD0D9}" type="slidenum">
              <a:rPr lang="en-US" smtClean="0"/>
              <a:t>14</a:t>
            </a:fld>
            <a:endParaRPr lang="en-US"/>
          </a:p>
        </p:txBody>
      </p:sp>
      <p:pic>
        <p:nvPicPr>
          <p:cNvPr id="3" name="Picture 2">
            <a:extLst>
              <a:ext uri="{FF2B5EF4-FFF2-40B4-BE49-F238E27FC236}">
                <a16:creationId xmlns:a16="http://schemas.microsoft.com/office/drawing/2014/main" id="{F09BC3BB-72E9-4394-90AE-F639CF338BA0}"/>
              </a:ext>
            </a:extLst>
          </p:cNvPr>
          <p:cNvPicPr>
            <a:picLocks noChangeAspect="1"/>
          </p:cNvPicPr>
          <p:nvPr/>
        </p:nvPicPr>
        <p:blipFill rotWithShape="1">
          <a:blip r:embed="rId3"/>
          <a:srcRect b="1809"/>
          <a:stretch/>
        </p:blipFill>
        <p:spPr>
          <a:xfrm>
            <a:off x="2297207" y="0"/>
            <a:ext cx="9157656" cy="5712431"/>
          </a:xfrm>
          <a:prstGeom prst="rect">
            <a:avLst/>
          </a:prstGeom>
        </p:spPr>
      </p:pic>
      <p:sp>
        <p:nvSpPr>
          <p:cNvPr id="4" name="Title 1">
            <a:extLst>
              <a:ext uri="{FF2B5EF4-FFF2-40B4-BE49-F238E27FC236}">
                <a16:creationId xmlns:a16="http://schemas.microsoft.com/office/drawing/2014/main" id="{D1D0BB7F-D54D-4AEA-92C0-B81925286936}"/>
              </a:ext>
            </a:extLst>
          </p:cNvPr>
          <p:cNvSpPr txBox="1">
            <a:spLocks/>
          </p:cNvSpPr>
          <p:nvPr/>
        </p:nvSpPr>
        <p:spPr>
          <a:xfrm>
            <a:off x="466584" y="5301430"/>
            <a:ext cx="3743092" cy="723579"/>
          </a:xfrm>
          <a:prstGeom prst="rect">
            <a:avLst/>
          </a:prstGeom>
        </p:spPr>
        <p:txBody>
          <a:bodyPr>
            <a:normAutofit fontScale="90000" lnSpcReduction="20000"/>
          </a:bodyPr>
          <a:lstStyle>
            <a:lvl1pPr algn="l" defTabSz="914400" rtl="0" eaLnBrk="1" latinLnBrk="0" hangingPunct="1">
              <a:lnSpc>
                <a:spcPct val="90000"/>
              </a:lnSpc>
              <a:spcBef>
                <a:spcPct val="0"/>
              </a:spcBef>
              <a:buNone/>
              <a:defRPr lang="en-US" sz="3200" b="1" i="0" kern="120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a:solidFill>
                  <a:schemeClr val="tx1"/>
                </a:solidFill>
              </a:rPr>
              <a:t>MC1 UHD System</a:t>
            </a:r>
            <a:br>
              <a:rPr lang="en-US">
                <a:solidFill>
                  <a:schemeClr val="tx1"/>
                </a:solidFill>
              </a:rPr>
            </a:br>
            <a:r>
              <a:rPr lang="en-US" sz="1600">
                <a:solidFill>
                  <a:schemeClr val="tx1"/>
                </a:solidFill>
              </a:rPr>
              <a:t>&gt;</a:t>
            </a:r>
            <a:r>
              <a:rPr lang="en-US" sz="1600">
                <a:solidFill>
                  <a:srgbClr val="FFC000"/>
                </a:solidFill>
              </a:rPr>
              <a:t> </a:t>
            </a:r>
            <a:r>
              <a:rPr lang="en-US" sz="1600">
                <a:solidFill>
                  <a:srgbClr val="FF0000"/>
                </a:solidFill>
              </a:rPr>
              <a:t>Complete UHD Master Control Solution</a:t>
            </a:r>
            <a:endParaRPr lang="en-US">
              <a:solidFill>
                <a:srgbClr val="FF0000"/>
              </a:solidFill>
            </a:endParaRPr>
          </a:p>
        </p:txBody>
      </p:sp>
      <p:pic>
        <p:nvPicPr>
          <p:cNvPr id="5" name="Picture 4" descr="A circuit board&#10;&#10;Description automatically generated">
            <a:extLst>
              <a:ext uri="{FF2B5EF4-FFF2-40B4-BE49-F238E27FC236}">
                <a16:creationId xmlns:a16="http://schemas.microsoft.com/office/drawing/2014/main" id="{26F3C3A9-D08F-47AD-88BD-163DACAD62AD}"/>
              </a:ext>
            </a:extLst>
          </p:cNvPr>
          <p:cNvPicPr>
            <a:picLocks noChangeAspect="1"/>
          </p:cNvPicPr>
          <p:nvPr/>
        </p:nvPicPr>
        <p:blipFill rotWithShape="1">
          <a:blip r:embed="rId4"/>
          <a:srcRect r="11234"/>
          <a:stretch/>
        </p:blipFill>
        <p:spPr>
          <a:xfrm>
            <a:off x="355054" y="2269641"/>
            <a:ext cx="1756564" cy="504986"/>
          </a:xfrm>
          <a:prstGeom prst="rect">
            <a:avLst/>
          </a:prstGeom>
        </p:spPr>
      </p:pic>
      <p:pic>
        <p:nvPicPr>
          <p:cNvPr id="6" name="Picture 5" descr="A circuit board&#10;&#10;Description automatically generated">
            <a:extLst>
              <a:ext uri="{FF2B5EF4-FFF2-40B4-BE49-F238E27FC236}">
                <a16:creationId xmlns:a16="http://schemas.microsoft.com/office/drawing/2014/main" id="{94A4FD45-27C0-4EE3-9409-294E7F74C14D}"/>
              </a:ext>
            </a:extLst>
          </p:cNvPr>
          <p:cNvPicPr>
            <a:picLocks noChangeAspect="1"/>
          </p:cNvPicPr>
          <p:nvPr/>
        </p:nvPicPr>
        <p:blipFill rotWithShape="1">
          <a:blip r:embed="rId4"/>
          <a:srcRect r="11234"/>
          <a:stretch/>
        </p:blipFill>
        <p:spPr>
          <a:xfrm>
            <a:off x="507454" y="2422041"/>
            <a:ext cx="1756564" cy="504986"/>
          </a:xfrm>
          <a:prstGeom prst="rect">
            <a:avLst/>
          </a:prstGeom>
        </p:spPr>
      </p:pic>
      <p:pic>
        <p:nvPicPr>
          <p:cNvPr id="7" name="Picture 6" descr="A circuit board&#10;&#10;Description automatically generated">
            <a:extLst>
              <a:ext uri="{FF2B5EF4-FFF2-40B4-BE49-F238E27FC236}">
                <a16:creationId xmlns:a16="http://schemas.microsoft.com/office/drawing/2014/main" id="{991B9CF1-822A-409B-8D4A-B2373D139BDE}"/>
              </a:ext>
            </a:extLst>
          </p:cNvPr>
          <p:cNvPicPr>
            <a:picLocks noChangeAspect="1"/>
          </p:cNvPicPr>
          <p:nvPr/>
        </p:nvPicPr>
        <p:blipFill rotWithShape="1">
          <a:blip r:embed="rId4"/>
          <a:srcRect r="11234"/>
          <a:stretch/>
        </p:blipFill>
        <p:spPr>
          <a:xfrm>
            <a:off x="581566" y="2433523"/>
            <a:ext cx="1756564" cy="504986"/>
          </a:xfrm>
          <a:prstGeom prst="rect">
            <a:avLst/>
          </a:prstGeom>
        </p:spPr>
      </p:pic>
      <p:pic>
        <p:nvPicPr>
          <p:cNvPr id="8" name="Picture 7" descr="A circuit board&#10;&#10;Description automatically generated">
            <a:extLst>
              <a:ext uri="{FF2B5EF4-FFF2-40B4-BE49-F238E27FC236}">
                <a16:creationId xmlns:a16="http://schemas.microsoft.com/office/drawing/2014/main" id="{012D0A7E-9D8C-4E7E-9897-BE5FA3B88F50}"/>
              </a:ext>
            </a:extLst>
          </p:cNvPr>
          <p:cNvPicPr>
            <a:picLocks noChangeAspect="1"/>
          </p:cNvPicPr>
          <p:nvPr/>
        </p:nvPicPr>
        <p:blipFill rotWithShape="1">
          <a:blip r:embed="rId4"/>
          <a:srcRect r="11234"/>
          <a:stretch/>
        </p:blipFill>
        <p:spPr>
          <a:xfrm>
            <a:off x="730480" y="2622765"/>
            <a:ext cx="1756564" cy="504986"/>
          </a:xfrm>
          <a:prstGeom prst="rect">
            <a:avLst/>
          </a:prstGeom>
        </p:spPr>
      </p:pic>
      <p:pic>
        <p:nvPicPr>
          <p:cNvPr id="9" name="Picture 8">
            <a:extLst>
              <a:ext uri="{FF2B5EF4-FFF2-40B4-BE49-F238E27FC236}">
                <a16:creationId xmlns:a16="http://schemas.microsoft.com/office/drawing/2014/main" id="{720BDA47-0151-445D-98C6-BF8A7A92429B}"/>
              </a:ext>
            </a:extLst>
          </p:cNvPr>
          <p:cNvPicPr>
            <a:picLocks noChangeAspect="1"/>
          </p:cNvPicPr>
          <p:nvPr/>
        </p:nvPicPr>
        <p:blipFill>
          <a:blip r:embed="rId5"/>
          <a:stretch>
            <a:fillRect/>
          </a:stretch>
        </p:blipFill>
        <p:spPr>
          <a:xfrm>
            <a:off x="697291" y="3127750"/>
            <a:ext cx="1840785" cy="723579"/>
          </a:xfrm>
          <a:prstGeom prst="rect">
            <a:avLst/>
          </a:prstGeom>
        </p:spPr>
      </p:pic>
      <p:pic>
        <p:nvPicPr>
          <p:cNvPr id="15" name="Picture 14">
            <a:extLst>
              <a:ext uri="{FF2B5EF4-FFF2-40B4-BE49-F238E27FC236}">
                <a16:creationId xmlns:a16="http://schemas.microsoft.com/office/drawing/2014/main" id="{35BBA8C9-8837-4E25-B9F5-6A9C5CCA8E71}"/>
              </a:ext>
            </a:extLst>
          </p:cNvPr>
          <p:cNvPicPr>
            <a:picLocks noChangeAspect="1"/>
          </p:cNvPicPr>
          <p:nvPr/>
        </p:nvPicPr>
        <p:blipFill>
          <a:blip r:embed="rId6"/>
          <a:stretch>
            <a:fillRect/>
          </a:stretch>
        </p:blipFill>
        <p:spPr>
          <a:xfrm>
            <a:off x="525295" y="427544"/>
            <a:ext cx="2073612" cy="539529"/>
          </a:xfrm>
          <a:prstGeom prst="rect">
            <a:avLst/>
          </a:prstGeom>
        </p:spPr>
      </p:pic>
    </p:spTree>
    <p:extLst>
      <p:ext uri="{BB962C8B-B14F-4D97-AF65-F5344CB8AC3E}">
        <p14:creationId xmlns:p14="http://schemas.microsoft.com/office/powerpoint/2010/main" val="2934011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7C8518-64EA-45FA-A317-C556FC29C6D5}"/>
              </a:ext>
            </a:extLst>
          </p:cNvPr>
          <p:cNvPicPr>
            <a:picLocks noChangeAspect="1"/>
          </p:cNvPicPr>
          <p:nvPr/>
        </p:nvPicPr>
        <p:blipFill>
          <a:blip r:embed="rId3"/>
          <a:stretch>
            <a:fillRect/>
          </a:stretch>
        </p:blipFill>
        <p:spPr>
          <a:xfrm>
            <a:off x="1177277" y="3796514"/>
            <a:ext cx="2970422" cy="1987110"/>
          </a:xfrm>
          <a:prstGeom prst="rect">
            <a:avLst/>
          </a:prstGeom>
        </p:spPr>
      </p:pic>
      <p:cxnSp>
        <p:nvCxnSpPr>
          <p:cNvPr id="5" name="Straight Connector 4">
            <a:extLst>
              <a:ext uri="{FF2B5EF4-FFF2-40B4-BE49-F238E27FC236}">
                <a16:creationId xmlns:a16="http://schemas.microsoft.com/office/drawing/2014/main" id="{6F1AF826-B423-48EF-8007-F3EE058BD855}"/>
              </a:ext>
            </a:extLst>
          </p:cNvPr>
          <p:cNvCxnSpPr>
            <a:cxnSpLocks/>
            <a:endCxn id="12" idx="1"/>
          </p:cNvCxnSpPr>
          <p:nvPr/>
        </p:nvCxnSpPr>
        <p:spPr>
          <a:xfrm flipV="1">
            <a:off x="2408691" y="3179472"/>
            <a:ext cx="7566290" cy="77544"/>
          </a:xfrm>
          <a:prstGeom prst="line">
            <a:avLst/>
          </a:prstGeom>
          <a:noFill/>
          <a:ln w="28575" cap="flat" cmpd="sng" algn="ctr">
            <a:solidFill>
              <a:srgbClr val="4472C4"/>
            </a:solidFill>
            <a:prstDash val="solid"/>
            <a:miter lim="800000"/>
          </a:ln>
          <a:effectLst/>
        </p:spPr>
      </p:cxnSp>
      <p:sp>
        <p:nvSpPr>
          <p:cNvPr id="6" name="TextBox 5">
            <a:extLst>
              <a:ext uri="{FF2B5EF4-FFF2-40B4-BE49-F238E27FC236}">
                <a16:creationId xmlns:a16="http://schemas.microsoft.com/office/drawing/2014/main" id="{93B9E9B7-80A1-41DC-B3DC-8FEC7A77E8EB}"/>
              </a:ext>
            </a:extLst>
          </p:cNvPr>
          <p:cNvSpPr txBox="1"/>
          <p:nvPr/>
        </p:nvSpPr>
        <p:spPr>
          <a:xfrm>
            <a:off x="804638" y="1141461"/>
            <a:ext cx="1664561" cy="393311"/>
          </a:xfrm>
          <a:prstGeom prst="rect">
            <a:avLst/>
          </a:prstGeom>
          <a:noFill/>
        </p:spPr>
        <p:txBody>
          <a:bodyPr wrap="none" rtlCol="0">
            <a:spAutoFit/>
          </a:bodyPr>
          <a:lstStyle/>
          <a:p>
            <a:r>
              <a:rPr lang="en-US" sz="1200">
                <a:solidFill>
                  <a:schemeClr val="bg1"/>
                </a:solidFill>
                <a:latin typeface="+mj-lt"/>
              </a:rPr>
              <a:t>Control Options</a:t>
            </a:r>
          </a:p>
        </p:txBody>
      </p:sp>
      <p:pic>
        <p:nvPicPr>
          <p:cNvPr id="9" name="Picture 4" descr="https://downloadna11.springcm.com/content/DownloadDocuments.ashx?aid=12442&amp;Selection=Document%2C5a65232d-65f4-e211-a16d-d89d67143433%3B&amp;token=8B3844152345427E911D30F35C70DDC4&amp;userId=121376">
            <a:extLst>
              <a:ext uri="{FF2B5EF4-FFF2-40B4-BE49-F238E27FC236}">
                <a16:creationId xmlns:a16="http://schemas.microsoft.com/office/drawing/2014/main" id="{3FA33339-55A9-4F2E-B302-1EA3056F54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9569"/>
          <a:stretch/>
        </p:blipFill>
        <p:spPr bwMode="auto">
          <a:xfrm>
            <a:off x="2010751" y="989398"/>
            <a:ext cx="2322676" cy="14910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62B909F-F29F-4DCD-BE35-189EDC7C2F35}"/>
              </a:ext>
            </a:extLst>
          </p:cNvPr>
          <p:cNvSpPr txBox="1"/>
          <p:nvPr/>
        </p:nvSpPr>
        <p:spPr>
          <a:xfrm>
            <a:off x="1051801" y="3042893"/>
            <a:ext cx="1386918" cy="369332"/>
          </a:xfrm>
          <a:prstGeom prst="rect">
            <a:avLst/>
          </a:prstGeom>
          <a:noFill/>
        </p:spPr>
        <p:txBody>
          <a:bodyPr wrap="none" rtlCol="0">
            <a:spAutoFit/>
          </a:bodyPr>
          <a:lstStyle/>
          <a:p>
            <a:r>
              <a:rPr lang="en-US">
                <a:latin typeface="Open Sans" panose="020B0606030504020204" pitchFamily="34" charset="0"/>
                <a:ea typeface="Open Sans" panose="020B0606030504020204" pitchFamily="34" charset="0"/>
                <a:cs typeface="Open Sans" panose="020B0606030504020204" pitchFamily="34" charset="0"/>
              </a:rPr>
              <a:t>Program In</a:t>
            </a:r>
          </a:p>
        </p:txBody>
      </p:sp>
      <p:sp>
        <p:nvSpPr>
          <p:cNvPr id="12" name="TextBox 11">
            <a:extLst>
              <a:ext uri="{FF2B5EF4-FFF2-40B4-BE49-F238E27FC236}">
                <a16:creationId xmlns:a16="http://schemas.microsoft.com/office/drawing/2014/main" id="{4941BAF4-C5A2-4FE0-A709-9EDC49D43752}"/>
              </a:ext>
            </a:extLst>
          </p:cNvPr>
          <p:cNvSpPr txBox="1"/>
          <p:nvPr/>
        </p:nvSpPr>
        <p:spPr>
          <a:xfrm>
            <a:off x="9974980" y="2994807"/>
            <a:ext cx="1584089" cy="369332"/>
          </a:xfrm>
          <a:prstGeom prst="rect">
            <a:avLst/>
          </a:prstGeom>
          <a:noFill/>
        </p:spPr>
        <p:txBody>
          <a:bodyPr wrap="none" rtlCol="0">
            <a:spAutoFit/>
          </a:bodyPr>
          <a:lstStyle/>
          <a:p>
            <a:r>
              <a:rPr lang="en-US">
                <a:latin typeface="Open Sans" panose="020B0606030504020204" pitchFamily="34" charset="0"/>
                <a:ea typeface="Open Sans" panose="020B0606030504020204" pitchFamily="34" charset="0"/>
                <a:cs typeface="Open Sans" panose="020B0606030504020204" pitchFamily="34" charset="0"/>
              </a:rPr>
              <a:t>Program Out</a:t>
            </a:r>
          </a:p>
        </p:txBody>
      </p:sp>
      <p:cxnSp>
        <p:nvCxnSpPr>
          <p:cNvPr id="13" name="Connector: Elbow 12">
            <a:extLst>
              <a:ext uri="{FF2B5EF4-FFF2-40B4-BE49-F238E27FC236}">
                <a16:creationId xmlns:a16="http://schemas.microsoft.com/office/drawing/2014/main" id="{17BFF38D-FB91-4BF3-9DD9-EC447422F1C2}"/>
              </a:ext>
            </a:extLst>
          </p:cNvPr>
          <p:cNvCxnSpPr>
            <a:cxnSpLocks/>
          </p:cNvCxnSpPr>
          <p:nvPr/>
        </p:nvCxnSpPr>
        <p:spPr>
          <a:xfrm>
            <a:off x="3773230" y="1734942"/>
            <a:ext cx="3140733" cy="1145391"/>
          </a:xfrm>
          <a:prstGeom prst="bentConnector3">
            <a:avLst>
              <a:gd name="adj1" fmla="val 106934"/>
            </a:avLst>
          </a:prstGeom>
        </p:spPr>
        <p:style>
          <a:lnRef idx="2">
            <a:schemeClr val="accent2"/>
          </a:lnRef>
          <a:fillRef idx="0">
            <a:schemeClr val="accent2"/>
          </a:fillRef>
          <a:effectRef idx="1">
            <a:schemeClr val="accent2"/>
          </a:effectRef>
          <a:fontRef idx="minor">
            <a:schemeClr val="tx1"/>
          </a:fontRef>
        </p:style>
      </p:cxnSp>
      <p:cxnSp>
        <p:nvCxnSpPr>
          <p:cNvPr id="14" name="Connector: Elbow 13">
            <a:extLst>
              <a:ext uri="{FF2B5EF4-FFF2-40B4-BE49-F238E27FC236}">
                <a16:creationId xmlns:a16="http://schemas.microsoft.com/office/drawing/2014/main" id="{B46CAE6D-93DA-4C75-BEC1-5ADAAFDFAA80}"/>
              </a:ext>
            </a:extLst>
          </p:cNvPr>
          <p:cNvCxnSpPr>
            <a:cxnSpLocks/>
          </p:cNvCxnSpPr>
          <p:nvPr/>
        </p:nvCxnSpPr>
        <p:spPr>
          <a:xfrm flipV="1">
            <a:off x="3773230" y="3813528"/>
            <a:ext cx="2508991" cy="1175775"/>
          </a:xfrm>
          <a:prstGeom prst="bentConnector3">
            <a:avLst>
              <a:gd name="adj1" fmla="val 124793"/>
            </a:avLst>
          </a:prstGeom>
        </p:spPr>
        <p:style>
          <a:lnRef idx="2">
            <a:schemeClr val="accent2"/>
          </a:lnRef>
          <a:fillRef idx="0">
            <a:schemeClr val="accent2"/>
          </a:fillRef>
          <a:effectRef idx="1">
            <a:schemeClr val="accent2"/>
          </a:effectRef>
          <a:fontRef idx="minor">
            <a:schemeClr val="tx1"/>
          </a:fontRef>
        </p:style>
      </p:cxnSp>
      <p:cxnSp>
        <p:nvCxnSpPr>
          <p:cNvPr id="16" name="Connector: Elbow 15">
            <a:extLst>
              <a:ext uri="{FF2B5EF4-FFF2-40B4-BE49-F238E27FC236}">
                <a16:creationId xmlns:a16="http://schemas.microsoft.com/office/drawing/2014/main" id="{9FCB02FC-203D-4EC2-927A-EA7EAEDCA318}"/>
              </a:ext>
            </a:extLst>
          </p:cNvPr>
          <p:cNvCxnSpPr>
            <a:cxnSpLocks/>
          </p:cNvCxnSpPr>
          <p:nvPr/>
        </p:nvCxnSpPr>
        <p:spPr>
          <a:xfrm flipV="1">
            <a:off x="3850937" y="3306125"/>
            <a:ext cx="1393182" cy="1199424"/>
          </a:xfrm>
          <a:prstGeom prst="bentConnector3">
            <a:avLst>
              <a:gd name="adj1" fmla="val 173383"/>
            </a:avLst>
          </a:prstGeom>
        </p:spPr>
        <p:style>
          <a:lnRef idx="2">
            <a:schemeClr val="accent6"/>
          </a:lnRef>
          <a:fillRef idx="0">
            <a:schemeClr val="accent6"/>
          </a:fillRef>
          <a:effectRef idx="1">
            <a:schemeClr val="accent6"/>
          </a:effectRef>
          <a:fontRef idx="minor">
            <a:schemeClr val="tx1"/>
          </a:fontRef>
        </p:style>
      </p:cxnSp>
      <p:sp>
        <p:nvSpPr>
          <p:cNvPr id="18" name="TextBox 17">
            <a:extLst>
              <a:ext uri="{FF2B5EF4-FFF2-40B4-BE49-F238E27FC236}">
                <a16:creationId xmlns:a16="http://schemas.microsoft.com/office/drawing/2014/main" id="{83532A7A-ABFD-4C1B-89CE-6695EF48F7A5}"/>
              </a:ext>
            </a:extLst>
          </p:cNvPr>
          <p:cNvSpPr txBox="1"/>
          <p:nvPr/>
        </p:nvSpPr>
        <p:spPr>
          <a:xfrm>
            <a:off x="508273" y="4466855"/>
            <a:ext cx="922047" cy="369332"/>
          </a:xfrm>
          <a:prstGeom prst="rect">
            <a:avLst/>
          </a:prstGeom>
          <a:noFill/>
        </p:spPr>
        <p:txBody>
          <a:bodyPr wrap="none" rtlCol="0">
            <a:spAutoFit/>
          </a:bodyPr>
          <a:lstStyle/>
          <a:p>
            <a:r>
              <a:rPr lang="en-US" err="1">
                <a:latin typeface="Open Sans" panose="020B0606030504020204" pitchFamily="34" charset="0"/>
                <a:ea typeface="Open Sans" panose="020B0606030504020204" pitchFamily="34" charset="0"/>
                <a:cs typeface="Open Sans" panose="020B0606030504020204" pitchFamily="34" charset="0"/>
              </a:rPr>
              <a:t>LiveCG</a:t>
            </a:r>
            <a:endParaRPr lang="en-US">
              <a:latin typeface="Open Sans" panose="020B0606030504020204" pitchFamily="34" charset="0"/>
              <a:ea typeface="Open Sans" panose="020B0606030504020204" pitchFamily="34" charset="0"/>
              <a:cs typeface="Open Sans" panose="020B0606030504020204" pitchFamily="34" charset="0"/>
            </a:endParaRPr>
          </a:p>
        </p:txBody>
      </p:sp>
      <p:grpSp>
        <p:nvGrpSpPr>
          <p:cNvPr id="44" name="Group 43">
            <a:extLst>
              <a:ext uri="{FF2B5EF4-FFF2-40B4-BE49-F238E27FC236}">
                <a16:creationId xmlns:a16="http://schemas.microsoft.com/office/drawing/2014/main" id="{D7414413-D57E-401D-B34C-721B2E7FE368}"/>
              </a:ext>
            </a:extLst>
          </p:cNvPr>
          <p:cNvGrpSpPr/>
          <p:nvPr/>
        </p:nvGrpSpPr>
        <p:grpSpPr>
          <a:xfrm>
            <a:off x="7200200" y="4176637"/>
            <a:ext cx="2207629" cy="757012"/>
            <a:chOff x="8367345" y="5329673"/>
            <a:chExt cx="2207629" cy="757012"/>
          </a:xfrm>
        </p:grpSpPr>
        <p:sp>
          <p:nvSpPr>
            <p:cNvPr id="15" name="TextBox 14">
              <a:extLst>
                <a:ext uri="{FF2B5EF4-FFF2-40B4-BE49-F238E27FC236}">
                  <a16:creationId xmlns:a16="http://schemas.microsoft.com/office/drawing/2014/main" id="{3D2CA234-F155-4F7E-BE25-834C1002ABD5}"/>
                </a:ext>
              </a:extLst>
            </p:cNvPr>
            <p:cNvSpPr txBox="1"/>
            <p:nvPr/>
          </p:nvSpPr>
          <p:spPr>
            <a:xfrm>
              <a:off x="8367345" y="5329673"/>
              <a:ext cx="1124025" cy="369332"/>
            </a:xfrm>
            <a:prstGeom prst="rect">
              <a:avLst/>
            </a:prstGeom>
            <a:noFill/>
          </p:spPr>
          <p:txBody>
            <a:bodyPr wrap="none" rtlCol="0">
              <a:spAutoFit/>
            </a:bodyPr>
            <a:lstStyle/>
            <a:p>
              <a:r>
                <a:rPr lang="en-US" err="1">
                  <a:latin typeface="Open Sans" panose="020B0606030504020204" pitchFamily="34" charset="0"/>
                  <a:ea typeface="Open Sans" panose="020B0606030504020204" pitchFamily="34" charset="0"/>
                  <a:cs typeface="Open Sans" panose="020B0606030504020204" pitchFamily="34" charset="0"/>
                </a:rPr>
                <a:t>RossTalk</a:t>
              </a: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969E0B31-4921-4731-859F-38531677B079}"/>
                </a:ext>
              </a:extLst>
            </p:cNvPr>
            <p:cNvSpPr txBox="1"/>
            <p:nvPr/>
          </p:nvSpPr>
          <p:spPr>
            <a:xfrm>
              <a:off x="8387079" y="5625020"/>
              <a:ext cx="2187895" cy="461665"/>
            </a:xfrm>
            <a:prstGeom prst="rect">
              <a:avLst/>
            </a:prstGeom>
            <a:noFill/>
          </p:spPr>
          <p:txBody>
            <a:bodyPr wrap="square" rtlCol="0">
              <a:spAutoFit/>
            </a:bodyPr>
            <a:lstStyle/>
            <a:p>
              <a:r>
                <a:rPr lang="en-US" sz="1200">
                  <a:latin typeface="Open Sans" panose="020B0606030504020204" pitchFamily="34" charset="0"/>
                  <a:ea typeface="Open Sans" panose="020B0606030504020204" pitchFamily="34" charset="0"/>
                  <a:cs typeface="Open Sans" panose="020B0606030504020204" pitchFamily="34" charset="0"/>
                </a:rPr>
                <a:t>Remote triggers via </a:t>
              </a:r>
              <a:r>
                <a:rPr lang="en-US" sz="1200" err="1">
                  <a:latin typeface="Open Sans" panose="020B0606030504020204" pitchFamily="34" charset="0"/>
                  <a:ea typeface="Open Sans" panose="020B0606030504020204" pitchFamily="34" charset="0"/>
                  <a:cs typeface="Open Sans" panose="020B0606030504020204" pitchFamily="34" charset="0"/>
                </a:rPr>
                <a:t>RossTalk</a:t>
              </a:r>
              <a:r>
                <a:rPr lang="en-US" sz="1200">
                  <a:latin typeface="Open Sans" panose="020B0606030504020204" pitchFamily="34" charset="0"/>
                  <a:ea typeface="Open Sans" panose="020B0606030504020204" pitchFamily="34" charset="0"/>
                  <a:cs typeface="Open Sans" panose="020B0606030504020204" pitchFamily="34" charset="0"/>
                </a:rPr>
                <a:t> API</a:t>
              </a:r>
            </a:p>
          </p:txBody>
        </p:sp>
      </p:grpSp>
      <p:grpSp>
        <p:nvGrpSpPr>
          <p:cNvPr id="43" name="Group 42">
            <a:extLst>
              <a:ext uri="{FF2B5EF4-FFF2-40B4-BE49-F238E27FC236}">
                <a16:creationId xmlns:a16="http://schemas.microsoft.com/office/drawing/2014/main" id="{BB2BDF2D-B5DE-42D3-9CB4-73D1F4610DDA}"/>
              </a:ext>
            </a:extLst>
          </p:cNvPr>
          <p:cNvGrpSpPr/>
          <p:nvPr/>
        </p:nvGrpSpPr>
        <p:grpSpPr>
          <a:xfrm>
            <a:off x="3990437" y="5031084"/>
            <a:ext cx="2210213" cy="931244"/>
            <a:chOff x="7155945" y="4082693"/>
            <a:chExt cx="2210213" cy="931244"/>
          </a:xfrm>
        </p:grpSpPr>
        <p:sp>
          <p:nvSpPr>
            <p:cNvPr id="17" name="TextBox 16">
              <a:extLst>
                <a:ext uri="{FF2B5EF4-FFF2-40B4-BE49-F238E27FC236}">
                  <a16:creationId xmlns:a16="http://schemas.microsoft.com/office/drawing/2014/main" id="{3BD9B832-E409-4C6A-A7FA-5D822D62F3B6}"/>
                </a:ext>
              </a:extLst>
            </p:cNvPr>
            <p:cNvSpPr txBox="1"/>
            <p:nvPr/>
          </p:nvSpPr>
          <p:spPr>
            <a:xfrm>
              <a:off x="7155945" y="4082693"/>
              <a:ext cx="1148071" cy="369332"/>
            </a:xfrm>
            <a:prstGeom prst="rect">
              <a:avLst/>
            </a:prstGeom>
            <a:noFill/>
          </p:spPr>
          <p:txBody>
            <a:bodyPr wrap="none" rtlCol="0">
              <a:spAutoFit/>
            </a:bodyPr>
            <a:lstStyle/>
            <a:p>
              <a:r>
                <a:rPr lang="en-US" err="1">
                  <a:latin typeface="Open Sans" panose="020B0606030504020204" pitchFamily="34" charset="0"/>
                  <a:ea typeface="Open Sans" panose="020B0606030504020204" pitchFamily="34" charset="0"/>
                  <a:cs typeface="Open Sans" panose="020B0606030504020204" pitchFamily="34" charset="0"/>
                </a:rPr>
                <a:t>RossLinq</a:t>
              </a: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D82E7AE4-9C66-40A5-AB6E-E5278F918DF2}"/>
                </a:ext>
              </a:extLst>
            </p:cNvPr>
            <p:cNvSpPr txBox="1"/>
            <p:nvPr/>
          </p:nvSpPr>
          <p:spPr>
            <a:xfrm>
              <a:off x="7178263" y="4367606"/>
              <a:ext cx="2187895" cy="646331"/>
            </a:xfrm>
            <a:prstGeom prst="rect">
              <a:avLst/>
            </a:prstGeom>
            <a:noFill/>
          </p:spPr>
          <p:txBody>
            <a:bodyPr wrap="square" rtlCol="0">
              <a:spAutoFit/>
            </a:bodyPr>
            <a:lstStyle/>
            <a:p>
              <a:r>
                <a:rPr lang="en-US" sz="1200">
                  <a:latin typeface="Open Sans" panose="020B0606030504020204" pitchFamily="34" charset="0"/>
                  <a:ea typeface="Open Sans" panose="020B0606030504020204" pitchFamily="34" charset="0"/>
                  <a:cs typeface="Open Sans" panose="020B0606030504020204" pitchFamily="34" charset="0"/>
                </a:rPr>
                <a:t>XPression</a:t>
              </a:r>
              <a:r>
                <a:rPr lang="en-US" sz="1200"/>
                <a:t> </a:t>
              </a:r>
              <a:r>
                <a:rPr lang="en-US" sz="1200" err="1"/>
                <a:t>LiveCG</a:t>
              </a:r>
              <a:r>
                <a:rPr lang="en-US" sz="1200"/>
                <a:t> renders graphics via </a:t>
              </a:r>
              <a:r>
                <a:rPr lang="en-US" sz="1200" err="1"/>
                <a:t>Rosslinq</a:t>
              </a:r>
              <a:r>
                <a:rPr lang="en-US" sz="1200"/>
                <a:t> Network interface</a:t>
              </a:r>
            </a:p>
          </p:txBody>
        </p:sp>
      </p:grpSp>
      <p:sp>
        <p:nvSpPr>
          <p:cNvPr id="21" name="TextBox 20">
            <a:extLst>
              <a:ext uri="{FF2B5EF4-FFF2-40B4-BE49-F238E27FC236}">
                <a16:creationId xmlns:a16="http://schemas.microsoft.com/office/drawing/2014/main" id="{B4E75AFD-81F1-4C8C-BD79-CCDD3F0CE17A}"/>
              </a:ext>
            </a:extLst>
          </p:cNvPr>
          <p:cNvSpPr txBox="1"/>
          <p:nvPr/>
        </p:nvSpPr>
        <p:spPr>
          <a:xfrm>
            <a:off x="7293132" y="1734942"/>
            <a:ext cx="2187895" cy="646331"/>
          </a:xfrm>
          <a:prstGeom prst="rect">
            <a:avLst/>
          </a:prstGeom>
          <a:noFill/>
        </p:spPr>
        <p:txBody>
          <a:bodyPr wrap="square" rtlCol="0">
            <a:spAutoFit/>
          </a:bodyPr>
          <a:lstStyle/>
          <a:p>
            <a:r>
              <a:rPr lang="en-US" sz="1200">
                <a:latin typeface="Open Sans" panose="020B0606030504020204" pitchFamily="34" charset="0"/>
                <a:ea typeface="Open Sans" panose="020B0606030504020204" pitchFamily="34" charset="0"/>
                <a:cs typeface="Open Sans" panose="020B0606030504020204" pitchFamily="34" charset="0"/>
              </a:rPr>
              <a:t>Remote triggers and CustomPanel via DashBoard</a:t>
            </a:r>
          </a:p>
        </p:txBody>
      </p:sp>
      <p:pic>
        <p:nvPicPr>
          <p:cNvPr id="22" name="Picture 21" descr="A circuit board&#10;&#10;Description automatically generated">
            <a:extLst>
              <a:ext uri="{FF2B5EF4-FFF2-40B4-BE49-F238E27FC236}">
                <a16:creationId xmlns:a16="http://schemas.microsoft.com/office/drawing/2014/main" id="{DF757238-0066-4A3A-8093-F2E0958E00C6}"/>
              </a:ext>
            </a:extLst>
          </p:cNvPr>
          <p:cNvPicPr>
            <a:picLocks noChangeAspect="1"/>
          </p:cNvPicPr>
          <p:nvPr/>
        </p:nvPicPr>
        <p:blipFill rotWithShape="1">
          <a:blip r:embed="rId5"/>
          <a:srcRect r="11234"/>
          <a:stretch/>
        </p:blipFill>
        <p:spPr>
          <a:xfrm>
            <a:off x="4976256" y="2716079"/>
            <a:ext cx="4359378" cy="1253256"/>
          </a:xfrm>
          <a:prstGeom prst="rect">
            <a:avLst/>
          </a:prstGeom>
        </p:spPr>
      </p:pic>
      <p:pic>
        <p:nvPicPr>
          <p:cNvPr id="26" name="Picture 25" descr="A picture containing clock, meter&#10;&#10;Description automatically generated">
            <a:extLst>
              <a:ext uri="{FF2B5EF4-FFF2-40B4-BE49-F238E27FC236}">
                <a16:creationId xmlns:a16="http://schemas.microsoft.com/office/drawing/2014/main" id="{2B8DD7C9-C7B3-4C98-AAB9-F1107018A5F5}"/>
              </a:ext>
            </a:extLst>
          </p:cNvPr>
          <p:cNvPicPr>
            <a:picLocks noChangeAspect="1"/>
          </p:cNvPicPr>
          <p:nvPr/>
        </p:nvPicPr>
        <p:blipFill>
          <a:blip r:embed="rId6"/>
          <a:stretch>
            <a:fillRect/>
          </a:stretch>
        </p:blipFill>
        <p:spPr>
          <a:xfrm>
            <a:off x="7399152" y="1296953"/>
            <a:ext cx="1809727" cy="513449"/>
          </a:xfrm>
          <a:prstGeom prst="rect">
            <a:avLst/>
          </a:prstGeom>
        </p:spPr>
      </p:pic>
      <p:pic>
        <p:nvPicPr>
          <p:cNvPr id="35" name="Picture 34" descr="A close up of a logo&#10;&#10;Description automatically generated">
            <a:extLst>
              <a:ext uri="{FF2B5EF4-FFF2-40B4-BE49-F238E27FC236}">
                <a16:creationId xmlns:a16="http://schemas.microsoft.com/office/drawing/2014/main" id="{1E66764C-920D-4A8D-8DF7-7036EF160816}"/>
              </a:ext>
            </a:extLst>
          </p:cNvPr>
          <p:cNvPicPr>
            <a:picLocks noChangeAspect="1"/>
          </p:cNvPicPr>
          <p:nvPr/>
        </p:nvPicPr>
        <p:blipFill>
          <a:blip r:embed="rId7"/>
          <a:stretch>
            <a:fillRect/>
          </a:stretch>
        </p:blipFill>
        <p:spPr>
          <a:xfrm>
            <a:off x="564712" y="4209664"/>
            <a:ext cx="1486983" cy="251828"/>
          </a:xfrm>
          <a:prstGeom prst="rect">
            <a:avLst/>
          </a:prstGeom>
        </p:spPr>
      </p:pic>
      <p:pic>
        <p:nvPicPr>
          <p:cNvPr id="37" name="Picture 36" descr="A picture containing drawing&#10;&#10;Description automatically generated">
            <a:extLst>
              <a:ext uri="{FF2B5EF4-FFF2-40B4-BE49-F238E27FC236}">
                <a16:creationId xmlns:a16="http://schemas.microsoft.com/office/drawing/2014/main" id="{70A84298-9A7E-4D09-B1DC-BCA3675EF0D3}"/>
              </a:ext>
            </a:extLst>
          </p:cNvPr>
          <p:cNvPicPr>
            <a:picLocks noChangeAspect="1"/>
          </p:cNvPicPr>
          <p:nvPr/>
        </p:nvPicPr>
        <p:blipFill>
          <a:blip r:embed="rId8"/>
          <a:stretch>
            <a:fillRect/>
          </a:stretch>
        </p:blipFill>
        <p:spPr>
          <a:xfrm>
            <a:off x="4439447" y="1231996"/>
            <a:ext cx="1393485" cy="225259"/>
          </a:xfrm>
          <a:prstGeom prst="rect">
            <a:avLst/>
          </a:prstGeom>
        </p:spPr>
      </p:pic>
      <p:pic>
        <p:nvPicPr>
          <p:cNvPr id="38" name="Picture 37">
            <a:extLst>
              <a:ext uri="{FF2B5EF4-FFF2-40B4-BE49-F238E27FC236}">
                <a16:creationId xmlns:a16="http://schemas.microsoft.com/office/drawing/2014/main" id="{14A32ADE-4C60-4BD8-8C7A-CA66413BFD27}"/>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18097" t="35555" r="22778" b="21234"/>
          <a:stretch/>
        </p:blipFill>
        <p:spPr>
          <a:xfrm>
            <a:off x="4471779" y="1473247"/>
            <a:ext cx="1718839" cy="882102"/>
          </a:xfrm>
          <a:prstGeom prst="rect">
            <a:avLst/>
          </a:prstGeom>
        </p:spPr>
      </p:pic>
      <p:sp>
        <p:nvSpPr>
          <p:cNvPr id="39" name="Slide Number Placeholder 1">
            <a:extLst>
              <a:ext uri="{FF2B5EF4-FFF2-40B4-BE49-F238E27FC236}">
                <a16:creationId xmlns:a16="http://schemas.microsoft.com/office/drawing/2014/main" id="{F0FEB29A-CF8B-4B34-BF65-8B4DF0269F68}"/>
              </a:ext>
            </a:extLst>
          </p:cNvPr>
          <p:cNvSpPr>
            <a:spLocks noGrp="1"/>
          </p:cNvSpPr>
          <p:nvPr>
            <p:ph type="sldNum" sz="quarter" idx="12"/>
          </p:nvPr>
        </p:nvSpPr>
        <p:spPr/>
        <p:txBody>
          <a:bodyPr/>
          <a:lstStyle/>
          <a:p>
            <a:fld id="{67E52358-FED6-D246-9C6E-AEC4ABAAD0D9}" type="slidenum">
              <a:rPr lang="en-US" smtClean="0"/>
              <a:t>15</a:t>
            </a:fld>
            <a:endParaRPr lang="en-US"/>
          </a:p>
        </p:txBody>
      </p:sp>
      <p:sp>
        <p:nvSpPr>
          <p:cNvPr id="49" name="Title 46">
            <a:extLst>
              <a:ext uri="{FF2B5EF4-FFF2-40B4-BE49-F238E27FC236}">
                <a16:creationId xmlns:a16="http://schemas.microsoft.com/office/drawing/2014/main" id="{BD666675-43A9-47B4-BDC6-0604C072EE5D}"/>
              </a:ext>
            </a:extLst>
          </p:cNvPr>
          <p:cNvSpPr>
            <a:spLocks noGrp="1"/>
          </p:cNvSpPr>
          <p:nvPr>
            <p:ph type="title"/>
          </p:nvPr>
        </p:nvSpPr>
        <p:spPr>
          <a:xfrm>
            <a:off x="2907587" y="250031"/>
            <a:ext cx="8835639" cy="894557"/>
          </a:xfrm>
        </p:spPr>
        <p:txBody>
          <a:bodyPr/>
          <a:lstStyle/>
          <a:p>
            <a:r>
              <a:rPr lang="en-US"/>
              <a:t>Stand-Alone Branding</a:t>
            </a:r>
          </a:p>
        </p:txBody>
      </p:sp>
      <p:pic>
        <p:nvPicPr>
          <p:cNvPr id="50" name="Picture 49">
            <a:extLst>
              <a:ext uri="{FF2B5EF4-FFF2-40B4-BE49-F238E27FC236}">
                <a16:creationId xmlns:a16="http://schemas.microsoft.com/office/drawing/2014/main" id="{394BAC01-3F9C-4968-BEBE-B602D402D6DC}"/>
              </a:ext>
            </a:extLst>
          </p:cNvPr>
          <p:cNvPicPr>
            <a:picLocks noChangeAspect="1"/>
          </p:cNvPicPr>
          <p:nvPr/>
        </p:nvPicPr>
        <p:blipFill>
          <a:blip r:embed="rId10">
            <a:alphaModFix amt="50000"/>
          </a:blip>
          <a:stretch>
            <a:fillRect/>
          </a:stretch>
        </p:blipFill>
        <p:spPr>
          <a:xfrm>
            <a:off x="5656604" y="3028050"/>
            <a:ext cx="1585346" cy="412488"/>
          </a:xfrm>
          <a:prstGeom prst="rect">
            <a:avLst/>
          </a:prstGeom>
        </p:spPr>
      </p:pic>
      <p:pic>
        <p:nvPicPr>
          <p:cNvPr id="28" name="Picture 27">
            <a:extLst>
              <a:ext uri="{FF2B5EF4-FFF2-40B4-BE49-F238E27FC236}">
                <a16:creationId xmlns:a16="http://schemas.microsoft.com/office/drawing/2014/main" id="{8D28B631-12D4-44F3-9B91-A4184CAD77EF}"/>
              </a:ext>
            </a:extLst>
          </p:cNvPr>
          <p:cNvPicPr>
            <a:picLocks noChangeAspect="1"/>
          </p:cNvPicPr>
          <p:nvPr/>
        </p:nvPicPr>
        <p:blipFill>
          <a:blip r:embed="rId10"/>
          <a:stretch>
            <a:fillRect/>
          </a:stretch>
        </p:blipFill>
        <p:spPr>
          <a:xfrm>
            <a:off x="525295" y="427544"/>
            <a:ext cx="2073612" cy="539529"/>
          </a:xfrm>
          <a:prstGeom prst="rect">
            <a:avLst/>
          </a:prstGeom>
        </p:spPr>
      </p:pic>
    </p:spTree>
    <p:extLst>
      <p:ext uri="{BB962C8B-B14F-4D97-AF65-F5344CB8AC3E}">
        <p14:creationId xmlns:p14="http://schemas.microsoft.com/office/powerpoint/2010/main" val="1461422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FFAAB8-7B45-4574-B919-574161479652}"/>
              </a:ext>
            </a:extLst>
          </p:cNvPr>
          <p:cNvSpPr>
            <a:spLocks noGrp="1"/>
          </p:cNvSpPr>
          <p:nvPr>
            <p:ph type="sldNum" sz="quarter" idx="12"/>
          </p:nvPr>
        </p:nvSpPr>
        <p:spPr/>
        <p:txBody>
          <a:bodyPr/>
          <a:lstStyle/>
          <a:p>
            <a:fld id="{67E52358-FED6-D246-9C6E-AEC4ABAAD0D9}" type="slidenum">
              <a:rPr lang="en-US" smtClean="0"/>
              <a:t>16</a:t>
            </a:fld>
            <a:endParaRPr lang="en-US"/>
          </a:p>
        </p:txBody>
      </p:sp>
      <p:graphicFrame>
        <p:nvGraphicFramePr>
          <p:cNvPr id="5" name="Table 9">
            <a:extLst>
              <a:ext uri="{FF2B5EF4-FFF2-40B4-BE49-F238E27FC236}">
                <a16:creationId xmlns:a16="http://schemas.microsoft.com/office/drawing/2014/main" id="{DB0C8F7B-F457-444B-868C-8345DE82F5B1}"/>
              </a:ext>
            </a:extLst>
          </p:cNvPr>
          <p:cNvGraphicFramePr>
            <a:graphicFrameLocks/>
          </p:cNvGraphicFramePr>
          <p:nvPr>
            <p:extLst>
              <p:ext uri="{D42A27DB-BD31-4B8C-83A1-F6EECF244321}">
                <p14:modId xmlns:p14="http://schemas.microsoft.com/office/powerpoint/2010/main" val="3227824395"/>
              </p:ext>
            </p:extLst>
          </p:nvPr>
        </p:nvGraphicFramePr>
        <p:xfrm>
          <a:off x="395501" y="1150303"/>
          <a:ext cx="10751923" cy="4622800"/>
        </p:xfrm>
        <a:graphic>
          <a:graphicData uri="http://schemas.openxmlformats.org/drawingml/2006/table">
            <a:tbl>
              <a:tblPr firstRow="1" bandRow="1">
                <a:tableStyleId>{125E5076-3810-47DD-B79F-674D7AD40C01}</a:tableStyleId>
              </a:tblPr>
              <a:tblGrid>
                <a:gridCol w="3065249">
                  <a:extLst>
                    <a:ext uri="{9D8B030D-6E8A-4147-A177-3AD203B41FA5}">
                      <a16:colId xmlns:a16="http://schemas.microsoft.com/office/drawing/2014/main" val="2565254622"/>
                    </a:ext>
                  </a:extLst>
                </a:gridCol>
                <a:gridCol w="2390775">
                  <a:extLst>
                    <a:ext uri="{9D8B030D-6E8A-4147-A177-3AD203B41FA5}">
                      <a16:colId xmlns:a16="http://schemas.microsoft.com/office/drawing/2014/main" val="177980035"/>
                    </a:ext>
                  </a:extLst>
                </a:gridCol>
                <a:gridCol w="2438400">
                  <a:extLst>
                    <a:ext uri="{9D8B030D-6E8A-4147-A177-3AD203B41FA5}">
                      <a16:colId xmlns:a16="http://schemas.microsoft.com/office/drawing/2014/main" val="1388474441"/>
                    </a:ext>
                  </a:extLst>
                </a:gridCol>
                <a:gridCol w="2857499">
                  <a:extLst>
                    <a:ext uri="{9D8B030D-6E8A-4147-A177-3AD203B41FA5}">
                      <a16:colId xmlns:a16="http://schemas.microsoft.com/office/drawing/2014/main" val="544820774"/>
                    </a:ext>
                  </a:extLst>
                </a:gridCol>
              </a:tblGrid>
              <a:tr h="370840">
                <a:tc>
                  <a:txBody>
                    <a:bodyPr/>
                    <a:lstStyle/>
                    <a:p>
                      <a:pPr algn="r"/>
                      <a:endParaRPr lang="en-CA"/>
                    </a:p>
                  </a:txBody>
                  <a:tcPr/>
                </a:tc>
                <a:tc>
                  <a:txBody>
                    <a:bodyPr/>
                    <a:lstStyle/>
                    <a:p>
                      <a:pPr algn="r"/>
                      <a:endParaRPr lang="en-US"/>
                    </a:p>
                    <a:p>
                      <a:pPr algn="ctr"/>
                      <a:r>
                        <a:rPr lang="en-US"/>
                        <a:t>           Masterpiece</a:t>
                      </a:r>
                    </a:p>
                    <a:p>
                      <a:pPr algn="r"/>
                      <a:endParaRPr lang="en-CA"/>
                    </a:p>
                  </a:txBody>
                  <a:tcPr/>
                </a:tc>
                <a:tc>
                  <a:txBody>
                    <a:bodyPr/>
                    <a:lstStyle/>
                    <a:p>
                      <a:pPr algn="r"/>
                      <a:endParaRPr lang="en-CA"/>
                    </a:p>
                    <a:p>
                      <a:pPr algn="ctr"/>
                      <a:r>
                        <a:rPr lang="en-CA"/>
                        <a:t>               UMC-2016M</a:t>
                      </a:r>
                    </a:p>
                  </a:txBody>
                  <a:tcPr/>
                </a:tc>
                <a:tc>
                  <a:txBody>
                    <a:bodyPr/>
                    <a:lstStyle/>
                    <a:p>
                      <a:pPr algn="r"/>
                      <a:endParaRPr lang="en-CA"/>
                    </a:p>
                  </a:txBody>
                  <a:tcPr/>
                </a:tc>
                <a:extLst>
                  <a:ext uri="{0D108BD9-81ED-4DB2-BD59-A6C34878D82A}">
                    <a16:rowId xmlns:a16="http://schemas.microsoft.com/office/drawing/2014/main" val="4166127978"/>
                  </a:ext>
                </a:extLst>
              </a:tr>
              <a:tr h="370840">
                <a:tc>
                  <a:txBody>
                    <a:bodyPr/>
                    <a:lstStyle/>
                    <a:p>
                      <a:pPr algn="ctr"/>
                      <a:r>
                        <a:rPr lang="en-CA" sz="1800" b="1" kern="1200"/>
                        <a:t>Keyers</a:t>
                      </a:r>
                      <a:endParaRPr lang="en-CA" sz="1800" b="1" kern="1200">
                        <a:solidFill>
                          <a:schemeClr val="tx1"/>
                        </a:solidFill>
                        <a:latin typeface="+mn-lt"/>
                        <a:ea typeface="+mn-ea"/>
                        <a:cs typeface="+mn-cs"/>
                      </a:endParaRPr>
                    </a:p>
                  </a:txBody>
                  <a:tcPr/>
                </a:tc>
                <a:tc>
                  <a:txBody>
                    <a:bodyPr/>
                    <a:lstStyle/>
                    <a:p>
                      <a:pPr algn="ctr"/>
                      <a:r>
                        <a:rPr lang="en-CA" sz="1800" kern="1200"/>
                        <a:t>4</a:t>
                      </a:r>
                      <a:endParaRPr lang="en-CA" sz="1800" kern="1200">
                        <a:solidFill>
                          <a:schemeClr val="tx1"/>
                        </a:solidFill>
                        <a:latin typeface="+mn-lt"/>
                        <a:ea typeface="+mn-ea"/>
                        <a:cs typeface="+mn-cs"/>
                      </a:endParaRPr>
                    </a:p>
                  </a:txBody>
                  <a:tcPr/>
                </a:tc>
                <a:tc>
                  <a:txBody>
                    <a:bodyPr/>
                    <a:lstStyle/>
                    <a:p>
                      <a:pPr algn="ctr"/>
                      <a:r>
                        <a:rPr lang="en-CA" sz="1800" kern="1200"/>
                        <a:t>3 + 3 Optional</a:t>
                      </a:r>
                      <a:endParaRPr lang="en-CA" sz="1800" kern="1200">
                        <a:solidFill>
                          <a:schemeClr val="tx1"/>
                        </a:solidFill>
                        <a:latin typeface="+mn-lt"/>
                        <a:ea typeface="+mn-ea"/>
                        <a:cs typeface="+mn-cs"/>
                      </a:endParaRPr>
                    </a:p>
                  </a:txBody>
                  <a:tcPr/>
                </a:tc>
                <a:tc>
                  <a:txBody>
                    <a:bodyPr/>
                    <a:lstStyle/>
                    <a:p>
                      <a:pPr algn="ctr"/>
                      <a:r>
                        <a:rPr lang="en-CA" sz="1800" kern="1200"/>
                        <a:t>2 Ext + 2 Int</a:t>
                      </a:r>
                      <a:endParaRPr lang="en-CA" sz="1800" kern="1200">
                        <a:solidFill>
                          <a:schemeClr val="tx1"/>
                        </a:solidFill>
                        <a:latin typeface="+mn-lt"/>
                        <a:ea typeface="+mn-ea"/>
                        <a:cs typeface="+mn-cs"/>
                      </a:endParaRPr>
                    </a:p>
                  </a:txBody>
                  <a:tcPr/>
                </a:tc>
                <a:extLst>
                  <a:ext uri="{0D108BD9-81ED-4DB2-BD59-A6C34878D82A}">
                    <a16:rowId xmlns:a16="http://schemas.microsoft.com/office/drawing/2014/main" val="3018136583"/>
                  </a:ext>
                </a:extLst>
              </a:tr>
              <a:tr h="370840">
                <a:tc>
                  <a:txBody>
                    <a:bodyPr/>
                    <a:lstStyle/>
                    <a:p>
                      <a:pPr marL="0" algn="ctr" defTabSz="457200" rtl="0" eaLnBrk="1" latinLnBrk="0" hangingPunct="1"/>
                      <a:r>
                        <a:rPr lang="en-CA" sz="1800" b="1" kern="1200"/>
                        <a:t>DVE</a:t>
                      </a:r>
                      <a:endParaRPr lang="en-CA" sz="1800" b="1" kern="1200">
                        <a:solidFill>
                          <a:schemeClr val="tx1"/>
                        </a:solidFill>
                        <a:latin typeface="+mn-lt"/>
                        <a:ea typeface="+mn-ea"/>
                        <a:cs typeface="+mn-cs"/>
                      </a:endParaRPr>
                    </a:p>
                  </a:txBody>
                  <a:tcPr/>
                </a:tc>
                <a:tc>
                  <a:txBody>
                    <a:bodyPr/>
                    <a:lstStyle/>
                    <a:p>
                      <a:pPr marL="0" algn="ctr" defTabSz="457200" rtl="0" eaLnBrk="1" latinLnBrk="0" hangingPunct="1"/>
                      <a:r>
                        <a:rPr lang="en-CA" sz="1800" kern="1200"/>
                        <a:t>4</a:t>
                      </a:r>
                      <a:endParaRPr lang="en-CA" sz="1800" kern="1200">
                        <a:solidFill>
                          <a:schemeClr val="tx1"/>
                        </a:solidFill>
                        <a:latin typeface="+mn-lt"/>
                        <a:ea typeface="+mn-ea"/>
                        <a:cs typeface="+mn-cs"/>
                      </a:endParaRPr>
                    </a:p>
                  </a:txBody>
                  <a:tcPr/>
                </a:tc>
                <a:tc>
                  <a:txBody>
                    <a:bodyPr/>
                    <a:lstStyle/>
                    <a:p>
                      <a:pPr marL="0" algn="ctr" defTabSz="457200" rtl="0" eaLnBrk="1" latinLnBrk="0" hangingPunct="1"/>
                      <a:r>
                        <a:rPr lang="en-CA" sz="1800" kern="1200"/>
                        <a:t>1</a:t>
                      </a:r>
                      <a:endParaRPr lang="en-CA" sz="1800" kern="1200">
                        <a:solidFill>
                          <a:schemeClr val="tx1"/>
                        </a:solidFill>
                        <a:latin typeface="+mn-lt"/>
                        <a:ea typeface="+mn-ea"/>
                        <a:cs typeface="+mn-cs"/>
                      </a:endParaRPr>
                    </a:p>
                  </a:txBody>
                  <a:tcPr/>
                </a:tc>
                <a:tc>
                  <a:txBody>
                    <a:bodyPr/>
                    <a:lstStyle/>
                    <a:p>
                      <a:pPr marL="0" algn="ctr" defTabSz="457200" rtl="0" eaLnBrk="1" latinLnBrk="0" hangingPunct="1"/>
                      <a:r>
                        <a:rPr lang="en-CA" sz="1800" kern="1200"/>
                        <a:t>Roadmap</a:t>
                      </a:r>
                      <a:endParaRPr lang="en-CA" sz="1800" kern="1200">
                        <a:solidFill>
                          <a:schemeClr val="tx1"/>
                        </a:solidFill>
                        <a:latin typeface="+mn-lt"/>
                        <a:ea typeface="+mn-ea"/>
                        <a:cs typeface="+mn-cs"/>
                      </a:endParaRPr>
                    </a:p>
                  </a:txBody>
                  <a:tcPr/>
                </a:tc>
                <a:extLst>
                  <a:ext uri="{0D108BD9-81ED-4DB2-BD59-A6C34878D82A}">
                    <a16:rowId xmlns:a16="http://schemas.microsoft.com/office/drawing/2014/main" val="47012956"/>
                  </a:ext>
                </a:extLst>
              </a:tr>
              <a:tr h="370840">
                <a:tc>
                  <a:txBody>
                    <a:bodyPr/>
                    <a:lstStyle/>
                    <a:p>
                      <a:pPr marL="0" algn="ctr" defTabSz="457200" rtl="0" eaLnBrk="1" latinLnBrk="0" hangingPunct="1"/>
                      <a:r>
                        <a:rPr lang="en-CA" sz="1800" b="1" kern="1200"/>
                        <a:t>Audio Mix / Shuffle / Proc</a:t>
                      </a:r>
                      <a:endParaRPr lang="en-CA" sz="1800" b="1" kern="1200">
                        <a:solidFill>
                          <a:schemeClr val="tx1"/>
                        </a:solidFill>
                        <a:latin typeface="+mn-lt"/>
                        <a:ea typeface="+mn-ea"/>
                        <a:cs typeface="+mn-cs"/>
                      </a:endParaRPr>
                    </a:p>
                  </a:txBody>
                  <a:tcPr/>
                </a:tc>
                <a:tc>
                  <a:txBody>
                    <a:bodyPr/>
                    <a:lstStyle/>
                    <a:p>
                      <a:pPr marL="0" algn="ctr" defTabSz="457200" rtl="0" eaLnBrk="1" latinLnBrk="0" hangingPunct="1"/>
                      <a:r>
                        <a:rPr lang="en-CA" sz="1800" kern="1200"/>
                        <a:t>Yes</a:t>
                      </a:r>
                      <a:endParaRPr lang="en-CA" sz="1800" kern="1200">
                        <a:solidFill>
                          <a:schemeClr val="tx1"/>
                        </a:solidFill>
                        <a:latin typeface="+mn-lt"/>
                        <a:ea typeface="+mn-ea"/>
                        <a:cs typeface="+mn-cs"/>
                      </a:endParaRPr>
                    </a:p>
                  </a:txBody>
                  <a:tcPr/>
                </a:tc>
                <a:tc>
                  <a:txBody>
                    <a:bodyPr/>
                    <a:lstStyle/>
                    <a:p>
                      <a:pPr marL="0" algn="ctr" defTabSz="457200" rtl="0" eaLnBrk="1" latinLnBrk="0" hangingPunct="1"/>
                      <a:r>
                        <a:rPr lang="en-CA" sz="1800" kern="1200"/>
                        <a:t>Yes</a:t>
                      </a:r>
                      <a:endParaRPr lang="en-CA" sz="1800" kern="1200">
                        <a:solidFill>
                          <a:schemeClr val="tx1"/>
                        </a:solidFill>
                        <a:latin typeface="+mn-lt"/>
                        <a:ea typeface="+mn-ea"/>
                        <a:cs typeface="+mn-cs"/>
                      </a:endParaRPr>
                    </a:p>
                  </a:txBody>
                  <a:tcPr/>
                </a:tc>
                <a:tc>
                  <a:txBody>
                    <a:bodyPr/>
                    <a:lstStyle/>
                    <a:p>
                      <a:pPr marL="0" algn="ctr" defTabSz="457200" rtl="0" eaLnBrk="1" latinLnBrk="0" hangingPunct="1"/>
                      <a:r>
                        <a:rPr lang="en-CA" sz="1800" kern="1200"/>
                        <a:t>Yes</a:t>
                      </a:r>
                      <a:endParaRPr lang="en-CA" sz="1800" kern="1200">
                        <a:solidFill>
                          <a:schemeClr val="tx1"/>
                        </a:solidFill>
                        <a:latin typeface="+mn-lt"/>
                        <a:ea typeface="+mn-ea"/>
                        <a:cs typeface="+mn-cs"/>
                      </a:endParaRPr>
                    </a:p>
                  </a:txBody>
                  <a:tcPr/>
                </a:tc>
                <a:extLst>
                  <a:ext uri="{0D108BD9-81ED-4DB2-BD59-A6C34878D82A}">
                    <a16:rowId xmlns:a16="http://schemas.microsoft.com/office/drawing/2014/main" val="1962581107"/>
                  </a:ext>
                </a:extLst>
              </a:tr>
              <a:tr h="370840">
                <a:tc>
                  <a:txBody>
                    <a:bodyPr/>
                    <a:lstStyle/>
                    <a:p>
                      <a:pPr marL="0" algn="ctr" defTabSz="457200" rtl="0" eaLnBrk="1" latinLnBrk="0" hangingPunct="1"/>
                      <a:r>
                        <a:rPr lang="en-CA" sz="1800" b="1" kern="1200"/>
                        <a:t>Logo Store</a:t>
                      </a:r>
                      <a:endParaRPr lang="en-CA" sz="1800" b="1" kern="1200">
                        <a:solidFill>
                          <a:schemeClr val="tx1"/>
                        </a:solidFill>
                        <a:latin typeface="+mn-lt"/>
                        <a:ea typeface="+mn-ea"/>
                        <a:cs typeface="+mn-cs"/>
                      </a:endParaRPr>
                    </a:p>
                  </a:txBody>
                  <a:tcPr/>
                </a:tc>
                <a:tc>
                  <a:txBody>
                    <a:bodyPr/>
                    <a:lstStyle/>
                    <a:p>
                      <a:pPr marL="0" algn="ctr" defTabSz="457200" rtl="0" eaLnBrk="1" latinLnBrk="0" hangingPunct="1"/>
                      <a:r>
                        <a:rPr lang="en-CA" sz="1800" kern="1200"/>
                        <a:t>Yes</a:t>
                      </a:r>
                      <a:endParaRPr lang="en-CA" sz="1800" kern="1200">
                        <a:solidFill>
                          <a:schemeClr val="tx1"/>
                        </a:solidFill>
                        <a:latin typeface="+mn-lt"/>
                        <a:ea typeface="+mn-ea"/>
                        <a:cs typeface="+mn-cs"/>
                      </a:endParaRPr>
                    </a:p>
                  </a:txBody>
                  <a:tcPr/>
                </a:tc>
                <a:tc>
                  <a:txBody>
                    <a:bodyPr/>
                    <a:lstStyle/>
                    <a:p>
                      <a:pPr marL="0" algn="ctr" defTabSz="457200" rtl="0" eaLnBrk="1" latinLnBrk="0" hangingPunct="1"/>
                      <a:r>
                        <a:rPr lang="en-CA" sz="1800" kern="1200"/>
                        <a:t>3 or 2 w/DVE</a:t>
                      </a:r>
                      <a:endParaRPr lang="en-CA" sz="1800" kern="1200">
                        <a:solidFill>
                          <a:schemeClr val="tx1"/>
                        </a:solidFill>
                        <a:latin typeface="+mn-lt"/>
                        <a:ea typeface="+mn-ea"/>
                        <a:cs typeface="+mn-cs"/>
                      </a:endParaRPr>
                    </a:p>
                  </a:txBody>
                  <a:tcPr/>
                </a:tc>
                <a:tc>
                  <a:txBody>
                    <a:bodyPr/>
                    <a:lstStyle/>
                    <a:p>
                      <a:pPr marL="0" algn="ctr" defTabSz="457200" rtl="0" eaLnBrk="1" latinLnBrk="0" hangingPunct="1"/>
                      <a:r>
                        <a:rPr lang="en-CA" sz="1800" kern="1200"/>
                        <a:t>2 Channel</a:t>
                      </a:r>
                      <a:endParaRPr lang="en-CA" sz="1800" kern="1200">
                        <a:solidFill>
                          <a:schemeClr val="tx1"/>
                        </a:solidFill>
                        <a:latin typeface="+mn-lt"/>
                        <a:ea typeface="+mn-ea"/>
                        <a:cs typeface="+mn-cs"/>
                      </a:endParaRPr>
                    </a:p>
                  </a:txBody>
                  <a:tcPr/>
                </a:tc>
                <a:extLst>
                  <a:ext uri="{0D108BD9-81ED-4DB2-BD59-A6C34878D82A}">
                    <a16:rowId xmlns:a16="http://schemas.microsoft.com/office/drawing/2014/main" val="870397121"/>
                  </a:ext>
                </a:extLst>
              </a:tr>
              <a:tr h="370840">
                <a:tc>
                  <a:txBody>
                    <a:bodyPr/>
                    <a:lstStyle/>
                    <a:p>
                      <a:pPr marL="0" algn="ctr" defTabSz="457200" rtl="0" eaLnBrk="1" latinLnBrk="0" hangingPunct="1"/>
                      <a:r>
                        <a:rPr lang="en-CA" sz="1800" b="1" kern="1200"/>
                        <a:t>Automation</a:t>
                      </a:r>
                      <a:endParaRPr lang="en-CA" sz="1800" b="1" kern="1200">
                        <a:solidFill>
                          <a:schemeClr val="tx1"/>
                        </a:solidFill>
                        <a:latin typeface="+mn-lt"/>
                        <a:ea typeface="+mn-ea"/>
                        <a:cs typeface="+mn-cs"/>
                      </a:endParaRPr>
                    </a:p>
                  </a:txBody>
                  <a:tcPr/>
                </a:tc>
                <a:tc>
                  <a:txBody>
                    <a:bodyPr/>
                    <a:lstStyle/>
                    <a:p>
                      <a:pPr marL="0" algn="ctr" defTabSz="457200" rtl="0" eaLnBrk="1" latinLnBrk="0" hangingPunct="1"/>
                      <a:r>
                        <a:rPr lang="en-CA" sz="1800" kern="1200"/>
                        <a:t>Morpheus</a:t>
                      </a:r>
                      <a:endParaRPr lang="en-CA" sz="1800" kern="1200">
                        <a:solidFill>
                          <a:schemeClr val="tx1"/>
                        </a:solidFill>
                        <a:latin typeface="+mn-lt"/>
                        <a:ea typeface="+mn-ea"/>
                        <a:cs typeface="+mn-cs"/>
                      </a:endParaRPr>
                    </a:p>
                  </a:txBody>
                  <a:tcPr/>
                </a:tc>
                <a:tc>
                  <a:txBody>
                    <a:bodyPr/>
                    <a:lstStyle/>
                    <a:p>
                      <a:pPr marL="0" algn="ctr" defTabSz="457200" rtl="0" eaLnBrk="1" latinLnBrk="0" hangingPunct="1"/>
                      <a:r>
                        <a:rPr lang="en-CA" sz="1800" kern="1200"/>
                        <a:t>???</a:t>
                      </a:r>
                      <a:endParaRPr lang="en-CA" sz="1800" kern="1200">
                        <a:solidFill>
                          <a:schemeClr val="tx1"/>
                        </a:solidFill>
                        <a:latin typeface="+mn-lt"/>
                        <a:ea typeface="+mn-ea"/>
                        <a:cs typeface="+mn-cs"/>
                      </a:endParaRPr>
                    </a:p>
                  </a:txBody>
                  <a:tcPr/>
                </a:tc>
                <a:tc>
                  <a:txBody>
                    <a:bodyPr/>
                    <a:lstStyle/>
                    <a:p>
                      <a:pPr marL="0" algn="ctr" defTabSz="457200" rtl="0" eaLnBrk="1" latinLnBrk="0" hangingPunct="1"/>
                      <a:r>
                        <a:rPr lang="en-CA" sz="1800" kern="1200"/>
                        <a:t>Presmaster</a:t>
                      </a:r>
                      <a:endParaRPr lang="en-CA" sz="1800" kern="1200">
                        <a:solidFill>
                          <a:schemeClr val="tx1"/>
                        </a:solidFill>
                        <a:latin typeface="+mn-lt"/>
                        <a:ea typeface="+mn-ea"/>
                        <a:cs typeface="+mn-cs"/>
                      </a:endParaRPr>
                    </a:p>
                  </a:txBody>
                  <a:tcPr/>
                </a:tc>
                <a:extLst>
                  <a:ext uri="{0D108BD9-81ED-4DB2-BD59-A6C34878D82A}">
                    <a16:rowId xmlns:a16="http://schemas.microsoft.com/office/drawing/2014/main" val="2622550459"/>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1800" b="1" kern="1200"/>
                        <a:t>12G-SDI I/O </a:t>
                      </a:r>
                      <a:endParaRPr lang="en-CA" sz="1800" b="1" kern="1200">
                        <a:solidFill>
                          <a:schemeClr val="tx1"/>
                        </a:solidFill>
                        <a:latin typeface="+mn-lt"/>
                        <a:ea typeface="+mn-ea"/>
                        <a:cs typeface="+mn-cs"/>
                      </a:endParaRPr>
                    </a:p>
                  </a:txBody>
                  <a:tcPr/>
                </a:tc>
                <a:tc>
                  <a:txBody>
                    <a:bodyPr/>
                    <a:lstStyle/>
                    <a:p>
                      <a:pPr marL="0" algn="ctr" defTabSz="457200" rtl="0" eaLnBrk="1" latinLnBrk="0" hangingPunct="1"/>
                      <a:r>
                        <a:rPr lang="en-CA" sz="1800" kern="1200"/>
                        <a:t>10 in / 3 out</a:t>
                      </a:r>
                      <a:endParaRPr lang="en-CA" sz="1800" kern="1200">
                        <a:solidFill>
                          <a:schemeClr val="tx1"/>
                        </a:solidFill>
                        <a:latin typeface="+mn-lt"/>
                        <a:ea typeface="+mn-ea"/>
                        <a:cs typeface="+mn-cs"/>
                      </a:endParaRPr>
                    </a:p>
                  </a:txBody>
                  <a:tcPr/>
                </a:tc>
                <a:tc>
                  <a:txBody>
                    <a:bodyPr/>
                    <a:lstStyle/>
                    <a:p>
                      <a:pPr marL="0" algn="ctr" defTabSz="457200" rtl="0" eaLnBrk="1" latinLnBrk="0" hangingPunct="1"/>
                      <a:r>
                        <a:rPr lang="en-CA" sz="1800" kern="1200"/>
                        <a:t>18 in / 5 out</a:t>
                      </a:r>
                      <a:endParaRPr lang="en-CA" sz="1800" kern="1200">
                        <a:solidFill>
                          <a:schemeClr val="tx1"/>
                        </a:solidFill>
                        <a:latin typeface="+mn-lt"/>
                        <a:ea typeface="+mn-ea"/>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1800" kern="1200"/>
                        <a:t>Ultrix FR1-16 + Ultrispeed</a:t>
                      </a:r>
                      <a:endParaRPr lang="en-CA" sz="1800" kern="1200">
                        <a:solidFill>
                          <a:schemeClr val="tx1"/>
                        </a:solidFill>
                        <a:latin typeface="+mn-lt"/>
                        <a:ea typeface="+mn-ea"/>
                        <a:cs typeface="+mn-cs"/>
                      </a:endParaRPr>
                    </a:p>
                  </a:txBody>
                  <a:tcPr/>
                </a:tc>
                <a:extLst>
                  <a:ext uri="{0D108BD9-81ED-4DB2-BD59-A6C34878D82A}">
                    <a16:rowId xmlns:a16="http://schemas.microsoft.com/office/drawing/2014/main" val="1387362749"/>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1800" b="1" kern="1200"/>
                        <a:t>AES Audio</a:t>
                      </a:r>
                      <a:endParaRPr lang="en-CA" sz="1800" b="1" kern="1200">
                        <a:solidFill>
                          <a:schemeClr val="tx1"/>
                        </a:solidFill>
                        <a:latin typeface="+mn-lt"/>
                        <a:ea typeface="+mn-ea"/>
                        <a:cs typeface="+mn-cs"/>
                      </a:endParaRPr>
                    </a:p>
                  </a:txBody>
                  <a:tcPr/>
                </a:tc>
                <a:tc>
                  <a:txBody>
                    <a:bodyPr/>
                    <a:lstStyle/>
                    <a:p>
                      <a:pPr marL="0" algn="ctr" defTabSz="457200" rtl="0" eaLnBrk="1" latinLnBrk="0" hangingPunct="1"/>
                      <a:r>
                        <a:rPr lang="en-CA" sz="1800" kern="1200"/>
                        <a:t>4 in / 3 out</a:t>
                      </a:r>
                      <a:endParaRPr lang="en-CA" sz="1800" kern="1200">
                        <a:solidFill>
                          <a:schemeClr val="tx1"/>
                        </a:solidFill>
                        <a:latin typeface="+mn-lt"/>
                        <a:ea typeface="+mn-ea"/>
                        <a:cs typeface="+mn-cs"/>
                      </a:endParaRPr>
                    </a:p>
                  </a:txBody>
                  <a:tcPr/>
                </a:tc>
                <a:tc>
                  <a:txBody>
                    <a:bodyPr/>
                    <a:lstStyle/>
                    <a:p>
                      <a:pPr marL="0" algn="ctr" defTabSz="457200" rtl="0" eaLnBrk="1" latinLnBrk="0" hangingPunct="1"/>
                      <a:r>
                        <a:rPr lang="en-CA" sz="1800" kern="1200"/>
                        <a:t>4 in / 2 out</a:t>
                      </a:r>
                      <a:endParaRPr lang="en-CA" sz="1800" kern="1200">
                        <a:solidFill>
                          <a:schemeClr val="tx1"/>
                        </a:solidFill>
                        <a:latin typeface="+mn-lt"/>
                        <a:ea typeface="+mn-ea"/>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1800" kern="1200"/>
                        <a:t>Roadmap</a:t>
                      </a:r>
                      <a:endParaRPr lang="en-CA" sz="1800" kern="1200">
                        <a:solidFill>
                          <a:schemeClr val="tx1"/>
                        </a:solidFill>
                        <a:latin typeface="+mn-lt"/>
                        <a:ea typeface="+mn-ea"/>
                        <a:cs typeface="+mn-cs"/>
                      </a:endParaRPr>
                    </a:p>
                  </a:txBody>
                  <a:tcPr/>
                </a:tc>
                <a:extLst>
                  <a:ext uri="{0D108BD9-81ED-4DB2-BD59-A6C34878D82A}">
                    <a16:rowId xmlns:a16="http://schemas.microsoft.com/office/drawing/2014/main" val="3444190879"/>
                  </a:ext>
                </a:extLst>
              </a:tr>
              <a:tr h="370840">
                <a:tc>
                  <a:txBody>
                    <a:bodyPr/>
                    <a:lstStyle/>
                    <a:p>
                      <a:pPr marL="0" algn="ctr" defTabSz="457200" rtl="0" eaLnBrk="1" latinLnBrk="0" hangingPunct="1"/>
                      <a:r>
                        <a:rPr lang="en-US" sz="1800" b="1" kern="1200"/>
                        <a:t>Framesync / UDX</a:t>
                      </a:r>
                      <a:endParaRPr lang="en-CA" sz="1800" b="1" kern="1200">
                        <a:solidFill>
                          <a:schemeClr val="tx1"/>
                        </a:solidFill>
                        <a:latin typeface="+mn-lt"/>
                        <a:ea typeface="+mn-ea"/>
                        <a:cs typeface="+mn-cs"/>
                      </a:endParaRPr>
                    </a:p>
                  </a:txBody>
                  <a:tcPr/>
                </a:tc>
                <a:tc>
                  <a:txBody>
                    <a:bodyPr/>
                    <a:lstStyle/>
                    <a:p>
                      <a:pPr marL="0" algn="ctr" defTabSz="457200" rtl="0" eaLnBrk="1" latinLnBrk="0" hangingPunct="1"/>
                      <a:r>
                        <a:rPr lang="en-CA" sz="1800" kern="1200" err="1"/>
                        <a:t>FormatFusion</a:t>
                      </a:r>
                      <a:endParaRPr lang="en-CA" sz="1800" kern="1200">
                        <a:solidFill>
                          <a:schemeClr val="tx1"/>
                        </a:solidFill>
                        <a:latin typeface="+mn-lt"/>
                        <a:ea typeface="+mn-ea"/>
                        <a:cs typeface="+mn-cs"/>
                      </a:endParaRPr>
                    </a:p>
                  </a:txBody>
                  <a:tcPr/>
                </a:tc>
                <a:tc>
                  <a:txBody>
                    <a:bodyPr/>
                    <a:lstStyle/>
                    <a:p>
                      <a:pPr marL="0" algn="ctr" defTabSz="457200" rtl="0" eaLnBrk="1" latinLnBrk="0" hangingPunct="1"/>
                      <a:r>
                        <a:rPr lang="en-CA" sz="1800" kern="1200"/>
                        <a:t>Input Framesync</a:t>
                      </a:r>
                      <a:endParaRPr lang="en-CA" sz="1800" kern="1200">
                        <a:solidFill>
                          <a:schemeClr val="tx1"/>
                        </a:solidFill>
                        <a:latin typeface="+mn-lt"/>
                        <a:ea typeface="+mn-ea"/>
                        <a:cs typeface="+mn-cs"/>
                      </a:endParaRPr>
                    </a:p>
                  </a:txBody>
                  <a:tcPr/>
                </a:tc>
                <a:tc>
                  <a:txBody>
                    <a:bodyPr/>
                    <a:lstStyle/>
                    <a:p>
                      <a:pPr marL="0" algn="ctr" defTabSz="457200" rtl="0" eaLnBrk="1" latinLnBrk="0" hangingPunct="1"/>
                      <a:r>
                        <a:rPr lang="en-CA" sz="1800" kern="1200"/>
                        <a:t>No</a:t>
                      </a:r>
                      <a:endParaRPr lang="en-CA" sz="1800" kern="1200">
                        <a:solidFill>
                          <a:schemeClr val="tx1"/>
                        </a:solidFill>
                        <a:latin typeface="+mn-lt"/>
                        <a:ea typeface="+mn-ea"/>
                        <a:cs typeface="+mn-cs"/>
                      </a:endParaRPr>
                    </a:p>
                  </a:txBody>
                  <a:tcPr/>
                </a:tc>
                <a:extLst>
                  <a:ext uri="{0D108BD9-81ED-4DB2-BD59-A6C34878D82A}">
                    <a16:rowId xmlns:a16="http://schemas.microsoft.com/office/drawing/2014/main" val="3594657470"/>
                  </a:ext>
                </a:extLst>
              </a:tr>
              <a:tr h="370840">
                <a:tc>
                  <a:txBody>
                    <a:bodyPr/>
                    <a:lstStyle/>
                    <a:p>
                      <a:pPr marL="0" algn="ctr" defTabSz="457200" rtl="0" eaLnBrk="1" latinLnBrk="0" hangingPunct="1"/>
                      <a:r>
                        <a:rPr lang="en-US" sz="1800" b="1" kern="1200"/>
                        <a:t>List Price</a:t>
                      </a:r>
                      <a:endParaRPr lang="en-CA" sz="1800" b="1" kern="1200">
                        <a:solidFill>
                          <a:schemeClr val="tx1"/>
                        </a:solidFill>
                        <a:latin typeface="+mn-lt"/>
                        <a:ea typeface="+mn-ea"/>
                        <a:cs typeface="+mn-cs"/>
                      </a:endParaRPr>
                    </a:p>
                  </a:txBody>
                  <a:tcPr/>
                </a:tc>
                <a:tc>
                  <a:txBody>
                    <a:bodyPr/>
                    <a:lstStyle/>
                    <a:p>
                      <a:pPr marL="0" algn="ctr" defTabSz="457200" rtl="0" eaLnBrk="1" latinLnBrk="0" hangingPunct="1"/>
                      <a:r>
                        <a:rPr lang="en-US" sz="1800" kern="1200"/>
                        <a:t>$30K USD</a:t>
                      </a:r>
                      <a:endParaRPr lang="en-CA" sz="1800" kern="1200">
                        <a:solidFill>
                          <a:schemeClr val="tx1"/>
                        </a:solidFill>
                        <a:latin typeface="+mn-lt"/>
                        <a:ea typeface="+mn-ea"/>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a:t>$40K+ USD</a:t>
                      </a:r>
                      <a:endParaRPr lang="en-CA" sz="1800" kern="1200">
                        <a:solidFill>
                          <a:schemeClr val="tx1"/>
                        </a:solidFill>
                        <a:latin typeface="+mn-lt"/>
                        <a:ea typeface="+mn-ea"/>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a:t>$25K USD</a:t>
                      </a:r>
                      <a:endParaRPr lang="en-CA" sz="1800" kern="1200">
                        <a:solidFill>
                          <a:schemeClr val="tx1"/>
                        </a:solidFill>
                        <a:latin typeface="+mn-lt"/>
                        <a:ea typeface="+mn-ea"/>
                        <a:cs typeface="+mn-cs"/>
                      </a:endParaRPr>
                    </a:p>
                  </a:txBody>
                  <a:tcPr/>
                </a:tc>
                <a:extLst>
                  <a:ext uri="{0D108BD9-81ED-4DB2-BD59-A6C34878D82A}">
                    <a16:rowId xmlns:a16="http://schemas.microsoft.com/office/drawing/2014/main" val="3998139678"/>
                  </a:ext>
                </a:extLst>
              </a:tr>
              <a:tr h="370840">
                <a:tc>
                  <a:txBody>
                    <a:bodyPr/>
                    <a:lstStyle/>
                    <a:p>
                      <a:pPr marL="0" algn="ctr" defTabSz="457200" rtl="0" eaLnBrk="1" latinLnBrk="0" hangingPunct="1"/>
                      <a:r>
                        <a:rPr lang="en-CA" sz="1800" b="1" kern="1200"/>
                        <a:t>Panel</a:t>
                      </a:r>
                      <a:endParaRPr lang="en-CA" sz="1800" b="1" kern="1200">
                        <a:solidFill>
                          <a:schemeClr val="tx1"/>
                        </a:solidFill>
                        <a:latin typeface="+mn-lt"/>
                        <a:ea typeface="+mn-ea"/>
                        <a:cs typeface="+mn-cs"/>
                      </a:endParaRPr>
                    </a:p>
                  </a:txBody>
                  <a:tcPr/>
                </a:tc>
                <a:tc>
                  <a:txBody>
                    <a:bodyPr/>
                    <a:lstStyle/>
                    <a:p>
                      <a:pPr marL="0" algn="ctr" defTabSz="457200" rtl="0" eaLnBrk="1" latinLnBrk="0" hangingPunct="1"/>
                      <a:r>
                        <a:rPr lang="en-CA" sz="1800" kern="1200"/>
                        <a:t>$15K USD</a:t>
                      </a:r>
                      <a:endParaRPr lang="en-CA" sz="1800" kern="1200">
                        <a:solidFill>
                          <a:schemeClr val="tx1"/>
                        </a:solidFill>
                        <a:latin typeface="+mn-lt"/>
                        <a:ea typeface="+mn-ea"/>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1800" kern="1200"/>
                        <a:t>$15K USD</a:t>
                      </a:r>
                      <a:endParaRPr lang="en-CA" sz="1800" kern="1200">
                        <a:solidFill>
                          <a:schemeClr val="tx1"/>
                        </a:solidFill>
                        <a:latin typeface="+mn-lt"/>
                        <a:ea typeface="+mn-ea"/>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1800" kern="1200"/>
                        <a:t>$10K (Roadmap)</a:t>
                      </a:r>
                      <a:endParaRPr lang="en-CA" sz="1800" kern="1200">
                        <a:solidFill>
                          <a:schemeClr val="tx1"/>
                        </a:solidFill>
                        <a:latin typeface="+mn-lt"/>
                        <a:ea typeface="+mn-ea"/>
                        <a:cs typeface="+mn-cs"/>
                      </a:endParaRPr>
                    </a:p>
                  </a:txBody>
                  <a:tcPr/>
                </a:tc>
                <a:extLst>
                  <a:ext uri="{0D108BD9-81ED-4DB2-BD59-A6C34878D82A}">
                    <a16:rowId xmlns:a16="http://schemas.microsoft.com/office/drawing/2014/main" val="2462219527"/>
                  </a:ext>
                </a:extLst>
              </a:tr>
            </a:tbl>
          </a:graphicData>
        </a:graphic>
      </p:graphicFrame>
      <p:pic>
        <p:nvPicPr>
          <p:cNvPr id="6" name="Content Placeholder 6">
            <a:extLst>
              <a:ext uri="{FF2B5EF4-FFF2-40B4-BE49-F238E27FC236}">
                <a16:creationId xmlns:a16="http://schemas.microsoft.com/office/drawing/2014/main" id="{4813BB35-575A-4658-8CCA-54E6888B68C9}"/>
              </a:ext>
            </a:extLst>
          </p:cNvPr>
          <p:cNvPicPr>
            <a:picLocks noChangeAspect="1"/>
          </p:cNvPicPr>
          <p:nvPr/>
        </p:nvPicPr>
        <p:blipFill>
          <a:blip r:embed="rId3"/>
          <a:stretch>
            <a:fillRect/>
          </a:stretch>
        </p:blipFill>
        <p:spPr>
          <a:xfrm>
            <a:off x="3453655" y="1095246"/>
            <a:ext cx="819274" cy="1088003"/>
          </a:xfrm>
          <a:prstGeom prst="rect">
            <a:avLst/>
          </a:prstGeom>
        </p:spPr>
      </p:pic>
      <p:pic>
        <p:nvPicPr>
          <p:cNvPr id="7" name="Picture 6">
            <a:extLst>
              <a:ext uri="{FF2B5EF4-FFF2-40B4-BE49-F238E27FC236}">
                <a16:creationId xmlns:a16="http://schemas.microsoft.com/office/drawing/2014/main" id="{91895148-43C9-4156-9AA2-0E24E5D26AEB}"/>
              </a:ext>
            </a:extLst>
          </p:cNvPr>
          <p:cNvPicPr>
            <a:picLocks noChangeAspect="1"/>
          </p:cNvPicPr>
          <p:nvPr/>
        </p:nvPicPr>
        <p:blipFill>
          <a:blip r:embed="rId4"/>
          <a:stretch>
            <a:fillRect/>
          </a:stretch>
        </p:blipFill>
        <p:spPr>
          <a:xfrm>
            <a:off x="6171497" y="1300054"/>
            <a:ext cx="600159" cy="562053"/>
          </a:xfrm>
          <a:prstGeom prst="rect">
            <a:avLst/>
          </a:prstGeom>
        </p:spPr>
      </p:pic>
      <p:sp>
        <p:nvSpPr>
          <p:cNvPr id="10" name="Title 46">
            <a:extLst>
              <a:ext uri="{FF2B5EF4-FFF2-40B4-BE49-F238E27FC236}">
                <a16:creationId xmlns:a16="http://schemas.microsoft.com/office/drawing/2014/main" id="{DFBFE655-9581-4514-A1FD-A8BE42017DA9}"/>
              </a:ext>
            </a:extLst>
          </p:cNvPr>
          <p:cNvSpPr>
            <a:spLocks noGrp="1"/>
          </p:cNvSpPr>
          <p:nvPr>
            <p:ph type="title"/>
          </p:nvPr>
        </p:nvSpPr>
        <p:spPr>
          <a:xfrm>
            <a:off x="2917861" y="250031"/>
            <a:ext cx="8825365" cy="894557"/>
          </a:xfrm>
        </p:spPr>
        <p:txBody>
          <a:bodyPr/>
          <a:lstStyle/>
          <a:p>
            <a:r>
              <a:rPr lang="en-US"/>
              <a:t>Competitive solutions</a:t>
            </a:r>
          </a:p>
        </p:txBody>
      </p:sp>
      <p:pic>
        <p:nvPicPr>
          <p:cNvPr id="15" name="Picture 14" descr="A drawing of a face&#10;&#10;Description automatically generated">
            <a:extLst>
              <a:ext uri="{FF2B5EF4-FFF2-40B4-BE49-F238E27FC236}">
                <a16:creationId xmlns:a16="http://schemas.microsoft.com/office/drawing/2014/main" id="{C265B475-767C-45CC-AF8F-29BA161185F9}"/>
              </a:ext>
            </a:extLst>
          </p:cNvPr>
          <p:cNvPicPr>
            <a:picLocks noChangeAspect="1"/>
          </p:cNvPicPr>
          <p:nvPr/>
        </p:nvPicPr>
        <p:blipFill>
          <a:blip r:embed="rId5"/>
          <a:stretch>
            <a:fillRect/>
          </a:stretch>
        </p:blipFill>
        <p:spPr>
          <a:xfrm>
            <a:off x="8805102" y="1323090"/>
            <a:ext cx="1958976" cy="515980"/>
          </a:xfrm>
          <a:prstGeom prst="rect">
            <a:avLst/>
          </a:prstGeom>
        </p:spPr>
      </p:pic>
      <p:pic>
        <p:nvPicPr>
          <p:cNvPr id="11" name="Picture 10">
            <a:extLst>
              <a:ext uri="{FF2B5EF4-FFF2-40B4-BE49-F238E27FC236}">
                <a16:creationId xmlns:a16="http://schemas.microsoft.com/office/drawing/2014/main" id="{71953145-1D06-4D73-B4E4-87BD2DE1FB1C}"/>
              </a:ext>
            </a:extLst>
          </p:cNvPr>
          <p:cNvPicPr>
            <a:picLocks noChangeAspect="1"/>
          </p:cNvPicPr>
          <p:nvPr/>
        </p:nvPicPr>
        <p:blipFill>
          <a:blip r:embed="rId6"/>
          <a:stretch>
            <a:fillRect/>
          </a:stretch>
        </p:blipFill>
        <p:spPr>
          <a:xfrm>
            <a:off x="525295" y="427544"/>
            <a:ext cx="2073612" cy="539529"/>
          </a:xfrm>
          <a:prstGeom prst="rect">
            <a:avLst/>
          </a:prstGeom>
        </p:spPr>
      </p:pic>
    </p:spTree>
    <p:extLst>
      <p:ext uri="{BB962C8B-B14F-4D97-AF65-F5344CB8AC3E}">
        <p14:creationId xmlns:p14="http://schemas.microsoft.com/office/powerpoint/2010/main" val="3145591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2EFE5E-FD1F-43A0-80DF-30316931D0F1}"/>
              </a:ext>
            </a:extLst>
          </p:cNvPr>
          <p:cNvSpPr>
            <a:spLocks noGrp="1"/>
          </p:cNvSpPr>
          <p:nvPr>
            <p:ph type="sldNum" sz="quarter" idx="12"/>
          </p:nvPr>
        </p:nvSpPr>
        <p:spPr/>
        <p:txBody>
          <a:bodyPr/>
          <a:lstStyle/>
          <a:p>
            <a:fld id="{67E52358-FED6-D246-9C6E-AEC4ABAAD0D9}" type="slidenum">
              <a:rPr lang="en-US" smtClean="0"/>
              <a:t>17</a:t>
            </a:fld>
            <a:endParaRPr lang="en-US"/>
          </a:p>
        </p:txBody>
      </p:sp>
      <p:sp>
        <p:nvSpPr>
          <p:cNvPr id="6" name="Title 46">
            <a:extLst>
              <a:ext uri="{FF2B5EF4-FFF2-40B4-BE49-F238E27FC236}">
                <a16:creationId xmlns:a16="http://schemas.microsoft.com/office/drawing/2014/main" id="{BB552D47-42A8-462A-A95E-67F1945E4E4C}"/>
              </a:ext>
            </a:extLst>
          </p:cNvPr>
          <p:cNvSpPr>
            <a:spLocks noGrp="1"/>
          </p:cNvSpPr>
          <p:nvPr>
            <p:ph type="title"/>
          </p:nvPr>
        </p:nvSpPr>
        <p:spPr>
          <a:xfrm>
            <a:off x="2890346" y="250031"/>
            <a:ext cx="8852880" cy="894557"/>
          </a:xfrm>
        </p:spPr>
        <p:txBody>
          <a:bodyPr/>
          <a:lstStyle/>
          <a:p>
            <a:r>
              <a:rPr lang="en-US"/>
              <a:t>Competition</a:t>
            </a:r>
          </a:p>
        </p:txBody>
      </p:sp>
      <p:pic>
        <p:nvPicPr>
          <p:cNvPr id="10" name="Picture 9">
            <a:extLst>
              <a:ext uri="{FF2B5EF4-FFF2-40B4-BE49-F238E27FC236}">
                <a16:creationId xmlns:a16="http://schemas.microsoft.com/office/drawing/2014/main" id="{F5CD86A9-D7C1-44D0-9A24-D3C0C5023D80}"/>
              </a:ext>
            </a:extLst>
          </p:cNvPr>
          <p:cNvPicPr>
            <a:picLocks noChangeAspect="1"/>
          </p:cNvPicPr>
          <p:nvPr/>
        </p:nvPicPr>
        <p:blipFill>
          <a:blip r:embed="rId3"/>
          <a:stretch>
            <a:fillRect/>
          </a:stretch>
        </p:blipFill>
        <p:spPr>
          <a:xfrm>
            <a:off x="1756432" y="4265945"/>
            <a:ext cx="4004505" cy="760679"/>
          </a:xfrm>
          <a:prstGeom prst="rect">
            <a:avLst/>
          </a:prstGeom>
        </p:spPr>
      </p:pic>
      <p:sp>
        <p:nvSpPr>
          <p:cNvPr id="11" name="TextBox 10">
            <a:extLst>
              <a:ext uri="{FF2B5EF4-FFF2-40B4-BE49-F238E27FC236}">
                <a16:creationId xmlns:a16="http://schemas.microsoft.com/office/drawing/2014/main" id="{18A93516-4C53-40CA-9A24-F070D26E3F88}"/>
              </a:ext>
            </a:extLst>
          </p:cNvPr>
          <p:cNvSpPr txBox="1"/>
          <p:nvPr/>
        </p:nvSpPr>
        <p:spPr>
          <a:xfrm>
            <a:off x="1984145" y="2204130"/>
            <a:ext cx="2954911" cy="400110"/>
          </a:xfrm>
          <a:prstGeom prst="rect">
            <a:avLst/>
          </a:prstGeom>
          <a:noFill/>
        </p:spPr>
        <p:txBody>
          <a:bodyPr wrap="square" rtlCol="0">
            <a:spAutoFit/>
          </a:bodyPr>
          <a:lstStyle/>
          <a:p>
            <a:r>
              <a:rPr lang="en-US" sz="2000">
                <a:solidFill>
                  <a:srgbClr val="00B0F0"/>
                </a:solidFill>
              </a:rPr>
              <a:t>Masterpiece</a:t>
            </a:r>
            <a:endParaRPr lang="en-CA" sz="2000">
              <a:solidFill>
                <a:srgbClr val="00B0F0"/>
              </a:solidFill>
            </a:endParaRPr>
          </a:p>
        </p:txBody>
      </p:sp>
      <p:cxnSp>
        <p:nvCxnSpPr>
          <p:cNvPr id="12" name="Straight Arrow Connector 11">
            <a:extLst>
              <a:ext uri="{FF2B5EF4-FFF2-40B4-BE49-F238E27FC236}">
                <a16:creationId xmlns:a16="http://schemas.microsoft.com/office/drawing/2014/main" id="{E2FA055E-E09A-43BE-93A6-7206186F46CB}"/>
              </a:ext>
            </a:extLst>
          </p:cNvPr>
          <p:cNvCxnSpPr>
            <a:cxnSpLocks/>
          </p:cNvCxnSpPr>
          <p:nvPr/>
        </p:nvCxnSpPr>
        <p:spPr>
          <a:xfrm>
            <a:off x="1406773" y="2009437"/>
            <a:ext cx="0" cy="2973093"/>
          </a:xfrm>
          <a:prstGeom prst="straightConnector1">
            <a:avLst/>
          </a:prstGeom>
          <a:ln w="28575">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AE552B1-291C-45CE-96E4-385AC745F63B}"/>
              </a:ext>
            </a:extLst>
          </p:cNvPr>
          <p:cNvSpPr txBox="1"/>
          <p:nvPr/>
        </p:nvSpPr>
        <p:spPr>
          <a:xfrm>
            <a:off x="-455773" y="3525512"/>
            <a:ext cx="1448072" cy="369332"/>
          </a:xfrm>
          <a:prstGeom prst="rect">
            <a:avLst/>
          </a:prstGeom>
          <a:noFill/>
        </p:spPr>
        <p:txBody>
          <a:bodyPr wrap="square" rtlCol="0">
            <a:spAutoFit/>
          </a:bodyPr>
          <a:lstStyle/>
          <a:p>
            <a:pPr algn="r"/>
            <a:r>
              <a:rPr lang="en-US">
                <a:solidFill>
                  <a:srgbClr val="00B0F0"/>
                </a:solidFill>
              </a:rPr>
              <a:t>8 RU</a:t>
            </a:r>
            <a:endParaRPr lang="en-CA">
              <a:solidFill>
                <a:srgbClr val="00B0F0"/>
              </a:solidFill>
            </a:endParaRPr>
          </a:p>
        </p:txBody>
      </p:sp>
      <p:sp>
        <p:nvSpPr>
          <p:cNvPr id="14" name="TextBox 13">
            <a:extLst>
              <a:ext uri="{FF2B5EF4-FFF2-40B4-BE49-F238E27FC236}">
                <a16:creationId xmlns:a16="http://schemas.microsoft.com/office/drawing/2014/main" id="{10BCE2B2-1FCA-4E8E-99B8-903F536BF33F}"/>
              </a:ext>
            </a:extLst>
          </p:cNvPr>
          <p:cNvSpPr txBox="1"/>
          <p:nvPr/>
        </p:nvSpPr>
        <p:spPr>
          <a:xfrm>
            <a:off x="1406771" y="5081859"/>
            <a:ext cx="4370014" cy="1015663"/>
          </a:xfrm>
          <a:prstGeom prst="rect">
            <a:avLst/>
          </a:prstGeom>
          <a:noFill/>
        </p:spPr>
        <p:txBody>
          <a:bodyPr wrap="square" rtlCol="0">
            <a:spAutoFit/>
          </a:bodyPr>
          <a:lstStyle/>
          <a:p>
            <a:pPr algn="ctr"/>
            <a:r>
              <a:rPr lang="en-US" sz="6000" b="1">
                <a:ln>
                  <a:solidFill>
                    <a:schemeClr val="bg1"/>
                  </a:solidFill>
                </a:ln>
                <a:solidFill>
                  <a:srgbClr val="601169"/>
                </a:solidFill>
              </a:rPr>
              <a:t>$120K</a:t>
            </a:r>
          </a:p>
        </p:txBody>
      </p:sp>
      <p:sp>
        <p:nvSpPr>
          <p:cNvPr id="15" name="Content Placeholder 1">
            <a:extLst>
              <a:ext uri="{FF2B5EF4-FFF2-40B4-BE49-F238E27FC236}">
                <a16:creationId xmlns:a16="http://schemas.microsoft.com/office/drawing/2014/main" id="{2FE6FEE0-1193-4BCF-AF0F-DD27F9530E36}"/>
              </a:ext>
            </a:extLst>
          </p:cNvPr>
          <p:cNvSpPr>
            <a:spLocks noGrp="1"/>
          </p:cNvSpPr>
          <p:nvPr>
            <p:ph idx="1"/>
          </p:nvPr>
        </p:nvSpPr>
        <p:spPr>
          <a:xfrm>
            <a:off x="5936257" y="1142167"/>
            <a:ext cx="786279" cy="558754"/>
          </a:xfrm>
        </p:spPr>
        <p:txBody>
          <a:bodyPr>
            <a:normAutofit/>
          </a:bodyPr>
          <a:lstStyle/>
          <a:p>
            <a:pPr marL="0" indent="0" algn="ctr">
              <a:buNone/>
            </a:pPr>
            <a:r>
              <a:rPr lang="en-CA" b="1"/>
              <a:t>vs</a:t>
            </a:r>
          </a:p>
        </p:txBody>
      </p:sp>
      <p:pic>
        <p:nvPicPr>
          <p:cNvPr id="16" name="Content Placeholder 6">
            <a:extLst>
              <a:ext uri="{FF2B5EF4-FFF2-40B4-BE49-F238E27FC236}">
                <a16:creationId xmlns:a16="http://schemas.microsoft.com/office/drawing/2014/main" id="{9E0F110B-4C05-4D51-B02C-B09ADE09405C}"/>
              </a:ext>
            </a:extLst>
          </p:cNvPr>
          <p:cNvPicPr>
            <a:picLocks noChangeAspect="1"/>
          </p:cNvPicPr>
          <p:nvPr/>
        </p:nvPicPr>
        <p:blipFill>
          <a:blip r:embed="rId4"/>
          <a:stretch>
            <a:fillRect/>
          </a:stretch>
        </p:blipFill>
        <p:spPr>
          <a:xfrm>
            <a:off x="3112315" y="559158"/>
            <a:ext cx="1292738" cy="1716768"/>
          </a:xfrm>
          <a:prstGeom prst="rect">
            <a:avLst/>
          </a:prstGeom>
        </p:spPr>
      </p:pic>
      <p:sp>
        <p:nvSpPr>
          <p:cNvPr id="17" name="TextBox 16">
            <a:extLst>
              <a:ext uri="{FF2B5EF4-FFF2-40B4-BE49-F238E27FC236}">
                <a16:creationId xmlns:a16="http://schemas.microsoft.com/office/drawing/2014/main" id="{7292AFC1-37B8-43B4-97F7-4104A5BC4CD1}"/>
              </a:ext>
            </a:extLst>
          </p:cNvPr>
          <p:cNvSpPr txBox="1"/>
          <p:nvPr/>
        </p:nvSpPr>
        <p:spPr>
          <a:xfrm>
            <a:off x="7743219" y="1849579"/>
            <a:ext cx="2157621" cy="1477328"/>
          </a:xfrm>
          <a:prstGeom prst="rect">
            <a:avLst/>
          </a:prstGeom>
          <a:noFill/>
        </p:spPr>
        <p:txBody>
          <a:bodyPr wrap="square" rtlCol="0">
            <a:spAutoFit/>
          </a:bodyPr>
          <a:lstStyle/>
          <a:p>
            <a:r>
              <a:rPr lang="en-US">
                <a:solidFill>
                  <a:srgbClr val="00B0F0"/>
                </a:solidFill>
              </a:rPr>
              <a:t>4x MC1 UHD</a:t>
            </a:r>
          </a:p>
          <a:p>
            <a:r>
              <a:rPr lang="en-US">
                <a:solidFill>
                  <a:srgbClr val="00B0F0"/>
                </a:solidFill>
              </a:rPr>
              <a:t>1x Ultrix FR1-16</a:t>
            </a:r>
          </a:p>
          <a:p>
            <a:r>
              <a:rPr lang="en-US">
                <a:solidFill>
                  <a:srgbClr val="00B0F0"/>
                </a:solidFill>
              </a:rPr>
              <a:t>1x HDB-IO</a:t>
            </a:r>
          </a:p>
          <a:p>
            <a:r>
              <a:rPr lang="en-US">
                <a:solidFill>
                  <a:srgbClr val="00B0F0"/>
                </a:solidFill>
              </a:rPr>
              <a:t>1x Ultrispeed</a:t>
            </a:r>
            <a:endParaRPr lang="en-CA">
              <a:solidFill>
                <a:srgbClr val="00B0F0"/>
              </a:solidFill>
            </a:endParaRPr>
          </a:p>
          <a:p>
            <a:endParaRPr lang="en-CA">
              <a:solidFill>
                <a:srgbClr val="00B0F0"/>
              </a:solidFill>
            </a:endParaRPr>
          </a:p>
        </p:txBody>
      </p:sp>
      <p:pic>
        <p:nvPicPr>
          <p:cNvPr id="18" name="Picture 17">
            <a:extLst>
              <a:ext uri="{FF2B5EF4-FFF2-40B4-BE49-F238E27FC236}">
                <a16:creationId xmlns:a16="http://schemas.microsoft.com/office/drawing/2014/main" id="{5C9EFC2E-9EE8-450F-93B5-355D13B2EC09}"/>
              </a:ext>
            </a:extLst>
          </p:cNvPr>
          <p:cNvPicPr>
            <a:picLocks noChangeAspect="1"/>
          </p:cNvPicPr>
          <p:nvPr/>
        </p:nvPicPr>
        <p:blipFill>
          <a:blip r:embed="rId5"/>
          <a:stretch>
            <a:fillRect/>
          </a:stretch>
        </p:blipFill>
        <p:spPr>
          <a:xfrm>
            <a:off x="6725306" y="3553036"/>
            <a:ext cx="3710262" cy="789941"/>
          </a:xfrm>
          <a:prstGeom prst="rect">
            <a:avLst/>
          </a:prstGeom>
          <a:solidFill>
            <a:schemeClr val="accent1"/>
          </a:solidFill>
        </p:spPr>
      </p:pic>
      <p:cxnSp>
        <p:nvCxnSpPr>
          <p:cNvPr id="19" name="Straight Arrow Connector 18">
            <a:extLst>
              <a:ext uri="{FF2B5EF4-FFF2-40B4-BE49-F238E27FC236}">
                <a16:creationId xmlns:a16="http://schemas.microsoft.com/office/drawing/2014/main" id="{A72D90FB-A1A8-49DA-96BA-47C698F08218}"/>
              </a:ext>
            </a:extLst>
          </p:cNvPr>
          <p:cNvCxnSpPr>
            <a:cxnSpLocks/>
          </p:cNvCxnSpPr>
          <p:nvPr/>
        </p:nvCxnSpPr>
        <p:spPr>
          <a:xfrm>
            <a:off x="10654625" y="3215271"/>
            <a:ext cx="0" cy="1098444"/>
          </a:xfrm>
          <a:prstGeom prst="straightConnector1">
            <a:avLst/>
          </a:prstGeom>
          <a:ln w="28575">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B3BD05A-63BB-41D1-87D0-BB9E0E5EF7F2}"/>
              </a:ext>
            </a:extLst>
          </p:cNvPr>
          <p:cNvSpPr txBox="1"/>
          <p:nvPr/>
        </p:nvSpPr>
        <p:spPr>
          <a:xfrm>
            <a:off x="10734821" y="3530224"/>
            <a:ext cx="1145337" cy="369332"/>
          </a:xfrm>
          <a:prstGeom prst="rect">
            <a:avLst/>
          </a:prstGeom>
          <a:noFill/>
        </p:spPr>
        <p:txBody>
          <a:bodyPr wrap="square" rtlCol="0">
            <a:spAutoFit/>
          </a:bodyPr>
          <a:lstStyle/>
          <a:p>
            <a:r>
              <a:rPr lang="en-US">
                <a:solidFill>
                  <a:srgbClr val="00B0F0"/>
                </a:solidFill>
              </a:rPr>
              <a:t>3 RU</a:t>
            </a:r>
            <a:endParaRPr lang="en-CA">
              <a:solidFill>
                <a:srgbClr val="00B0F0"/>
              </a:solidFill>
            </a:endParaRPr>
          </a:p>
        </p:txBody>
      </p:sp>
      <p:sp>
        <p:nvSpPr>
          <p:cNvPr id="21" name="TextBox 20">
            <a:extLst>
              <a:ext uri="{FF2B5EF4-FFF2-40B4-BE49-F238E27FC236}">
                <a16:creationId xmlns:a16="http://schemas.microsoft.com/office/drawing/2014/main" id="{C692864F-510D-4EAA-9A68-3062A951B12D}"/>
              </a:ext>
            </a:extLst>
          </p:cNvPr>
          <p:cNvSpPr txBox="1"/>
          <p:nvPr/>
        </p:nvSpPr>
        <p:spPr>
          <a:xfrm>
            <a:off x="6542260" y="5076152"/>
            <a:ext cx="4304212" cy="1015663"/>
          </a:xfrm>
          <a:prstGeom prst="rect">
            <a:avLst/>
          </a:prstGeom>
          <a:noFill/>
        </p:spPr>
        <p:txBody>
          <a:bodyPr wrap="square" rtlCol="0">
            <a:spAutoFit/>
          </a:bodyPr>
          <a:lstStyle/>
          <a:p>
            <a:pPr algn="ctr"/>
            <a:r>
              <a:rPr lang="en-US" sz="6000" b="1">
                <a:ln>
                  <a:solidFill>
                    <a:schemeClr val="bg1"/>
                  </a:solidFill>
                </a:ln>
                <a:solidFill>
                  <a:srgbClr val="FF0600"/>
                </a:solidFill>
              </a:rPr>
              <a:t>$63K</a:t>
            </a:r>
          </a:p>
        </p:txBody>
      </p:sp>
      <p:pic>
        <p:nvPicPr>
          <p:cNvPr id="22" name="Picture 21">
            <a:extLst>
              <a:ext uri="{FF2B5EF4-FFF2-40B4-BE49-F238E27FC236}">
                <a16:creationId xmlns:a16="http://schemas.microsoft.com/office/drawing/2014/main" id="{83C6192C-B8FC-4AFC-8EA7-FA183F359CF7}"/>
              </a:ext>
            </a:extLst>
          </p:cNvPr>
          <p:cNvPicPr>
            <a:picLocks noChangeAspect="1"/>
          </p:cNvPicPr>
          <p:nvPr/>
        </p:nvPicPr>
        <p:blipFill>
          <a:blip r:embed="rId6"/>
          <a:stretch>
            <a:fillRect/>
          </a:stretch>
        </p:blipFill>
        <p:spPr>
          <a:xfrm>
            <a:off x="6725306" y="3203155"/>
            <a:ext cx="3710263" cy="327069"/>
          </a:xfrm>
          <a:prstGeom prst="rect">
            <a:avLst/>
          </a:prstGeom>
        </p:spPr>
      </p:pic>
      <p:pic>
        <p:nvPicPr>
          <p:cNvPr id="23" name="Picture 22" descr="A picture containing drawing&#10;&#10;Description automatically generated">
            <a:extLst>
              <a:ext uri="{FF2B5EF4-FFF2-40B4-BE49-F238E27FC236}">
                <a16:creationId xmlns:a16="http://schemas.microsoft.com/office/drawing/2014/main" id="{DFC98274-B232-419B-9F11-FE0A1A303FEE}"/>
              </a:ext>
            </a:extLst>
          </p:cNvPr>
          <p:cNvPicPr>
            <a:picLocks noChangeAspect="1"/>
          </p:cNvPicPr>
          <p:nvPr/>
        </p:nvPicPr>
        <p:blipFill>
          <a:blip r:embed="rId7"/>
          <a:stretch>
            <a:fillRect/>
          </a:stretch>
        </p:blipFill>
        <p:spPr>
          <a:xfrm>
            <a:off x="7602761" y="1078308"/>
            <a:ext cx="1949621" cy="678468"/>
          </a:xfrm>
          <a:prstGeom prst="rect">
            <a:avLst/>
          </a:prstGeom>
        </p:spPr>
      </p:pic>
      <p:pic>
        <p:nvPicPr>
          <p:cNvPr id="28" name="Picture 27">
            <a:extLst>
              <a:ext uri="{FF2B5EF4-FFF2-40B4-BE49-F238E27FC236}">
                <a16:creationId xmlns:a16="http://schemas.microsoft.com/office/drawing/2014/main" id="{F544A612-D5DC-4824-9887-FC0286DA2909}"/>
              </a:ext>
            </a:extLst>
          </p:cNvPr>
          <p:cNvPicPr>
            <a:picLocks noChangeAspect="1"/>
          </p:cNvPicPr>
          <p:nvPr/>
        </p:nvPicPr>
        <p:blipFill>
          <a:blip r:embed="rId3"/>
          <a:stretch>
            <a:fillRect/>
          </a:stretch>
        </p:blipFill>
        <p:spPr>
          <a:xfrm>
            <a:off x="1756432" y="3515389"/>
            <a:ext cx="4004505" cy="760679"/>
          </a:xfrm>
          <a:prstGeom prst="rect">
            <a:avLst/>
          </a:prstGeom>
        </p:spPr>
      </p:pic>
      <p:pic>
        <p:nvPicPr>
          <p:cNvPr id="29" name="Picture 28">
            <a:extLst>
              <a:ext uri="{FF2B5EF4-FFF2-40B4-BE49-F238E27FC236}">
                <a16:creationId xmlns:a16="http://schemas.microsoft.com/office/drawing/2014/main" id="{33D8AEEF-822B-4BF6-96CA-C04639119058}"/>
              </a:ext>
            </a:extLst>
          </p:cNvPr>
          <p:cNvPicPr>
            <a:picLocks noChangeAspect="1"/>
          </p:cNvPicPr>
          <p:nvPr/>
        </p:nvPicPr>
        <p:blipFill>
          <a:blip r:embed="rId3"/>
          <a:stretch>
            <a:fillRect/>
          </a:stretch>
        </p:blipFill>
        <p:spPr>
          <a:xfrm>
            <a:off x="1756432" y="2764833"/>
            <a:ext cx="4004505" cy="760679"/>
          </a:xfrm>
          <a:prstGeom prst="rect">
            <a:avLst/>
          </a:prstGeom>
        </p:spPr>
      </p:pic>
      <p:pic>
        <p:nvPicPr>
          <p:cNvPr id="30" name="Picture 29">
            <a:extLst>
              <a:ext uri="{FF2B5EF4-FFF2-40B4-BE49-F238E27FC236}">
                <a16:creationId xmlns:a16="http://schemas.microsoft.com/office/drawing/2014/main" id="{5FD84DD0-B4A0-4F77-9E8A-E4B3AD500D0C}"/>
              </a:ext>
            </a:extLst>
          </p:cNvPr>
          <p:cNvPicPr>
            <a:picLocks noChangeAspect="1"/>
          </p:cNvPicPr>
          <p:nvPr/>
        </p:nvPicPr>
        <p:blipFill>
          <a:blip r:embed="rId3"/>
          <a:stretch>
            <a:fillRect/>
          </a:stretch>
        </p:blipFill>
        <p:spPr>
          <a:xfrm>
            <a:off x="1756432" y="2014277"/>
            <a:ext cx="4004505" cy="760679"/>
          </a:xfrm>
          <a:prstGeom prst="rect">
            <a:avLst/>
          </a:prstGeom>
        </p:spPr>
      </p:pic>
      <p:pic>
        <p:nvPicPr>
          <p:cNvPr id="24" name="Picture 23">
            <a:extLst>
              <a:ext uri="{FF2B5EF4-FFF2-40B4-BE49-F238E27FC236}">
                <a16:creationId xmlns:a16="http://schemas.microsoft.com/office/drawing/2014/main" id="{C060BBD1-996C-4907-ABF6-1EBDFBC3E16B}"/>
              </a:ext>
            </a:extLst>
          </p:cNvPr>
          <p:cNvPicPr>
            <a:picLocks noChangeAspect="1"/>
          </p:cNvPicPr>
          <p:nvPr/>
        </p:nvPicPr>
        <p:blipFill>
          <a:blip r:embed="rId8"/>
          <a:stretch>
            <a:fillRect/>
          </a:stretch>
        </p:blipFill>
        <p:spPr>
          <a:xfrm>
            <a:off x="525295" y="427544"/>
            <a:ext cx="2073612" cy="539529"/>
          </a:xfrm>
          <a:prstGeom prst="rect">
            <a:avLst/>
          </a:prstGeom>
        </p:spPr>
      </p:pic>
    </p:spTree>
    <p:extLst>
      <p:ext uri="{BB962C8B-B14F-4D97-AF65-F5344CB8AC3E}">
        <p14:creationId xmlns:p14="http://schemas.microsoft.com/office/powerpoint/2010/main" val="55424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28EB9B-1F68-4043-A9F4-0F3020AF5BD6}"/>
              </a:ext>
            </a:extLst>
          </p:cNvPr>
          <p:cNvSpPr>
            <a:spLocks noGrp="1"/>
          </p:cNvSpPr>
          <p:nvPr>
            <p:ph type="sldNum" sz="quarter" idx="12"/>
          </p:nvPr>
        </p:nvSpPr>
        <p:spPr/>
        <p:txBody>
          <a:bodyPr/>
          <a:lstStyle/>
          <a:p>
            <a:fld id="{67E52358-FED6-D246-9C6E-AEC4ABAAD0D9}" type="slidenum">
              <a:rPr lang="en-US" smtClean="0"/>
              <a:t>18</a:t>
            </a:fld>
            <a:endParaRPr lang="en-US"/>
          </a:p>
        </p:txBody>
      </p:sp>
      <p:sp>
        <p:nvSpPr>
          <p:cNvPr id="3" name="Title 2">
            <a:extLst>
              <a:ext uri="{FF2B5EF4-FFF2-40B4-BE49-F238E27FC236}">
                <a16:creationId xmlns:a16="http://schemas.microsoft.com/office/drawing/2014/main" id="{141764C3-CD50-472C-A947-74B99F122A7C}"/>
              </a:ext>
            </a:extLst>
          </p:cNvPr>
          <p:cNvSpPr>
            <a:spLocks noGrp="1"/>
          </p:cNvSpPr>
          <p:nvPr>
            <p:ph type="title"/>
          </p:nvPr>
        </p:nvSpPr>
        <p:spPr>
          <a:xfrm>
            <a:off x="2921876" y="250031"/>
            <a:ext cx="8821351" cy="894557"/>
          </a:xfrm>
        </p:spPr>
        <p:txBody>
          <a:bodyPr/>
          <a:lstStyle/>
          <a:p>
            <a:r>
              <a:rPr lang="en-US"/>
              <a:t>Roadmap Q&amp;A</a:t>
            </a:r>
          </a:p>
        </p:txBody>
      </p:sp>
      <p:sp>
        <p:nvSpPr>
          <p:cNvPr id="4" name="Content Placeholder 3">
            <a:extLst>
              <a:ext uri="{FF2B5EF4-FFF2-40B4-BE49-F238E27FC236}">
                <a16:creationId xmlns:a16="http://schemas.microsoft.com/office/drawing/2014/main" id="{F80C3AE1-FAF8-4F2D-BBB7-F2901BCEC14E}"/>
              </a:ext>
            </a:extLst>
          </p:cNvPr>
          <p:cNvSpPr>
            <a:spLocks noGrp="1"/>
          </p:cNvSpPr>
          <p:nvPr>
            <p:ph idx="1"/>
          </p:nvPr>
        </p:nvSpPr>
        <p:spPr>
          <a:xfrm>
            <a:off x="430426" y="1488986"/>
            <a:ext cx="11312801" cy="4941469"/>
          </a:xfrm>
        </p:spPr>
        <p:txBody>
          <a:bodyPr>
            <a:normAutofit/>
          </a:bodyPr>
          <a:lstStyle/>
          <a:p>
            <a:pPr marL="0" indent="0">
              <a:buNone/>
            </a:pPr>
            <a:r>
              <a:rPr lang="en-US"/>
              <a:t>When will MC1-UHD match MC1 Classic feature set?</a:t>
            </a:r>
          </a:p>
          <a:p>
            <a:pPr marL="0" indent="0">
              <a:buNone/>
            </a:pPr>
            <a:endParaRPr lang="en-US"/>
          </a:p>
          <a:p>
            <a:pPr marL="0" indent="0">
              <a:buNone/>
            </a:pPr>
            <a:r>
              <a:rPr lang="en-US"/>
              <a:t>Will it include DVE?</a:t>
            </a:r>
          </a:p>
          <a:p>
            <a:pPr marL="457200" lvl="1" indent="0">
              <a:buNone/>
            </a:pPr>
            <a:endParaRPr lang="en-US" sz="2200"/>
          </a:p>
          <a:p>
            <a:pPr marL="0" indent="0">
              <a:buNone/>
            </a:pPr>
            <a:r>
              <a:rPr lang="en-US"/>
              <a:t>Will it support hard control panel?</a:t>
            </a:r>
          </a:p>
          <a:p>
            <a:pPr marL="0" indent="0">
              <a:buNone/>
            </a:pPr>
            <a:endParaRPr lang="en-US" sz="2200"/>
          </a:p>
          <a:p>
            <a:pPr marL="0" indent="0">
              <a:buNone/>
            </a:pPr>
            <a:endParaRPr lang="en-US"/>
          </a:p>
          <a:p>
            <a:pPr marL="0" indent="0">
              <a:buNone/>
            </a:pPr>
            <a:r>
              <a:rPr lang="en-US" u="sng"/>
              <a:t>Please don’t make commitments </a:t>
            </a:r>
            <a:r>
              <a:rPr lang="en-US"/>
              <a:t>on unreleased features, </a:t>
            </a:r>
            <a:br>
              <a:rPr lang="en-US"/>
            </a:br>
            <a:r>
              <a:rPr lang="en-US"/>
              <a:t>	…but you may use this information in your opportunities.</a:t>
            </a:r>
          </a:p>
        </p:txBody>
      </p:sp>
      <p:pic>
        <p:nvPicPr>
          <p:cNvPr id="6" name="Picture 5">
            <a:extLst>
              <a:ext uri="{FF2B5EF4-FFF2-40B4-BE49-F238E27FC236}">
                <a16:creationId xmlns:a16="http://schemas.microsoft.com/office/drawing/2014/main" id="{7133BF1A-2EF9-4164-B0C9-1F5442F1BC09}"/>
              </a:ext>
            </a:extLst>
          </p:cNvPr>
          <p:cNvPicPr>
            <a:picLocks noChangeAspect="1"/>
          </p:cNvPicPr>
          <p:nvPr/>
        </p:nvPicPr>
        <p:blipFill>
          <a:blip r:embed="rId3"/>
          <a:stretch>
            <a:fillRect/>
          </a:stretch>
        </p:blipFill>
        <p:spPr>
          <a:xfrm>
            <a:off x="525295" y="427544"/>
            <a:ext cx="2073612" cy="539529"/>
          </a:xfrm>
          <a:prstGeom prst="rect">
            <a:avLst/>
          </a:prstGeom>
        </p:spPr>
      </p:pic>
    </p:spTree>
    <p:extLst>
      <p:ext uri="{BB962C8B-B14F-4D97-AF65-F5344CB8AC3E}">
        <p14:creationId xmlns:p14="http://schemas.microsoft.com/office/powerpoint/2010/main" val="407311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216BEFF-0A66-41AC-AC38-67E703BB9B0D}"/>
              </a:ext>
            </a:extLst>
          </p:cNvPr>
          <p:cNvSpPr>
            <a:spLocks noGrp="1"/>
          </p:cNvSpPr>
          <p:nvPr>
            <p:ph idx="1"/>
          </p:nvPr>
        </p:nvSpPr>
        <p:spPr>
          <a:xfrm>
            <a:off x="1634235" y="1488987"/>
            <a:ext cx="4218434" cy="4458318"/>
          </a:xfrm>
        </p:spPr>
        <p:txBody>
          <a:bodyPr>
            <a:normAutofit lnSpcReduction="10000"/>
          </a:bodyPr>
          <a:lstStyle/>
          <a:p>
            <a:pPr marL="0" indent="0">
              <a:buNone/>
            </a:pPr>
            <a:r>
              <a:rPr lang="en-US"/>
              <a:t>Distribution</a:t>
            </a:r>
          </a:p>
          <a:p>
            <a:pPr marL="0" indent="0">
              <a:buNone/>
            </a:pPr>
            <a:endParaRPr lang="en-US"/>
          </a:p>
          <a:p>
            <a:pPr marL="0" indent="0">
              <a:buNone/>
            </a:pPr>
            <a:r>
              <a:rPr lang="en-US"/>
              <a:t>Fiber</a:t>
            </a:r>
          </a:p>
          <a:p>
            <a:pPr marL="0" indent="0">
              <a:buNone/>
            </a:pPr>
            <a:endParaRPr lang="en-US"/>
          </a:p>
          <a:p>
            <a:pPr marL="0" indent="0">
              <a:buNone/>
            </a:pPr>
            <a:r>
              <a:rPr lang="en-US"/>
              <a:t>Frame sync</a:t>
            </a:r>
          </a:p>
          <a:p>
            <a:pPr marL="0" indent="0">
              <a:buNone/>
            </a:pPr>
            <a:endParaRPr lang="en-US"/>
          </a:p>
          <a:p>
            <a:pPr marL="0" indent="0">
              <a:buNone/>
            </a:pPr>
            <a:r>
              <a:rPr lang="en-US"/>
              <a:t>Format Conversion</a:t>
            </a:r>
          </a:p>
          <a:p>
            <a:pPr marL="0" indent="0">
              <a:buNone/>
            </a:pPr>
            <a:endParaRPr lang="en-US"/>
          </a:p>
          <a:p>
            <a:pPr marL="0" indent="0">
              <a:buNone/>
            </a:pPr>
            <a:r>
              <a:rPr lang="en-US"/>
              <a:t>Standards Conversion</a:t>
            </a:r>
          </a:p>
        </p:txBody>
      </p:sp>
      <p:pic>
        <p:nvPicPr>
          <p:cNvPr id="10" name="Picture 9" descr="A picture containing object, drawing, clock, light&#10;&#10;Description automatically generated">
            <a:extLst>
              <a:ext uri="{FF2B5EF4-FFF2-40B4-BE49-F238E27FC236}">
                <a16:creationId xmlns:a16="http://schemas.microsoft.com/office/drawing/2014/main" id="{ECF897E6-93C9-486D-A21D-665B1BA21484}"/>
              </a:ext>
            </a:extLst>
          </p:cNvPr>
          <p:cNvPicPr>
            <a:picLocks noChangeAspect="1"/>
          </p:cNvPicPr>
          <p:nvPr/>
        </p:nvPicPr>
        <p:blipFill>
          <a:blip r:embed="rId3"/>
          <a:stretch>
            <a:fillRect/>
          </a:stretch>
        </p:blipFill>
        <p:spPr>
          <a:xfrm>
            <a:off x="376720" y="138618"/>
            <a:ext cx="2549396" cy="888390"/>
          </a:xfrm>
          <a:prstGeom prst="rect">
            <a:avLst/>
          </a:prstGeom>
        </p:spPr>
      </p:pic>
      <p:sp>
        <p:nvSpPr>
          <p:cNvPr id="11" name="Content Placeholder 3">
            <a:extLst>
              <a:ext uri="{FF2B5EF4-FFF2-40B4-BE49-F238E27FC236}">
                <a16:creationId xmlns:a16="http://schemas.microsoft.com/office/drawing/2014/main" id="{109269F6-8542-4914-8376-C9D9B41E29C3}"/>
              </a:ext>
            </a:extLst>
          </p:cNvPr>
          <p:cNvSpPr txBox="1">
            <a:spLocks/>
          </p:cNvSpPr>
          <p:nvPr/>
        </p:nvSpPr>
        <p:spPr>
          <a:xfrm>
            <a:off x="7091323" y="1488987"/>
            <a:ext cx="5028542" cy="445831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HDR</a:t>
            </a:r>
          </a:p>
          <a:p>
            <a:pPr marL="0" indent="0">
              <a:buNone/>
            </a:pPr>
            <a:endParaRPr lang="en-US"/>
          </a:p>
          <a:p>
            <a:pPr marL="0" indent="0">
              <a:buNone/>
            </a:pPr>
            <a:r>
              <a:rPr lang="en-US"/>
              <a:t>Gearbox</a:t>
            </a:r>
          </a:p>
          <a:p>
            <a:pPr marL="0" indent="0">
              <a:buNone/>
            </a:pPr>
            <a:endParaRPr lang="en-US"/>
          </a:p>
          <a:p>
            <a:pPr marL="0" indent="0">
              <a:buNone/>
            </a:pPr>
            <a:r>
              <a:rPr lang="en-US"/>
              <a:t>Keying</a:t>
            </a:r>
          </a:p>
          <a:p>
            <a:pPr marL="0" indent="0">
              <a:buNone/>
            </a:pPr>
            <a:endParaRPr lang="en-US"/>
          </a:p>
          <a:p>
            <a:pPr marL="0" indent="0">
              <a:buNone/>
            </a:pPr>
            <a:r>
              <a:rPr lang="en-US"/>
              <a:t>Master Control</a:t>
            </a:r>
          </a:p>
          <a:p>
            <a:pPr marL="0" indent="0">
              <a:buNone/>
            </a:pPr>
            <a:endParaRPr lang="en-US"/>
          </a:p>
          <a:p>
            <a:pPr marL="0" indent="0">
              <a:buNone/>
            </a:pPr>
            <a:r>
              <a:rPr lang="en-US"/>
              <a:t>Audio Mux / </a:t>
            </a:r>
            <a:r>
              <a:rPr lang="en-US" err="1"/>
              <a:t>DeMux</a:t>
            </a:r>
            <a:endParaRPr lang="en-US"/>
          </a:p>
        </p:txBody>
      </p:sp>
      <p:sp>
        <p:nvSpPr>
          <p:cNvPr id="12" name="Rectangle: Rounded Corners 11">
            <a:extLst>
              <a:ext uri="{FF2B5EF4-FFF2-40B4-BE49-F238E27FC236}">
                <a16:creationId xmlns:a16="http://schemas.microsoft.com/office/drawing/2014/main" id="{E2EA9F51-E12E-4B47-BED5-228843A283E9}"/>
              </a:ext>
            </a:extLst>
          </p:cNvPr>
          <p:cNvSpPr/>
          <p:nvPr/>
        </p:nvSpPr>
        <p:spPr>
          <a:xfrm>
            <a:off x="906619" y="1374600"/>
            <a:ext cx="578123" cy="608129"/>
          </a:xfrm>
          <a:prstGeom prst="roundRect">
            <a:avLst>
              <a:gd name="adj" fmla="val 11823"/>
            </a:avLst>
          </a:prstGeom>
          <a:noFill/>
          <a:ln w="50800">
            <a:solidFill>
              <a:srgbClr val="1998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F04BD4ED-D04E-427D-BD5F-BD74280CF9BA}"/>
              </a:ext>
            </a:extLst>
          </p:cNvPr>
          <p:cNvSpPr/>
          <p:nvPr/>
        </p:nvSpPr>
        <p:spPr>
          <a:xfrm>
            <a:off x="906618" y="2325784"/>
            <a:ext cx="578123" cy="608129"/>
          </a:xfrm>
          <a:prstGeom prst="roundRect">
            <a:avLst>
              <a:gd name="adj" fmla="val 11823"/>
            </a:avLst>
          </a:prstGeom>
          <a:noFill/>
          <a:ln w="50800">
            <a:solidFill>
              <a:srgbClr val="1998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BF8E9F2-102D-4763-853A-D2F7080C176C}"/>
              </a:ext>
            </a:extLst>
          </p:cNvPr>
          <p:cNvSpPr/>
          <p:nvPr/>
        </p:nvSpPr>
        <p:spPr>
          <a:xfrm>
            <a:off x="906617" y="3276968"/>
            <a:ext cx="578123" cy="608129"/>
          </a:xfrm>
          <a:prstGeom prst="roundRect">
            <a:avLst>
              <a:gd name="adj" fmla="val 11823"/>
            </a:avLst>
          </a:prstGeom>
          <a:noFill/>
          <a:ln w="50800">
            <a:solidFill>
              <a:srgbClr val="1998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96953621-CE3C-4CF9-8D52-D93DC8015059}"/>
              </a:ext>
            </a:extLst>
          </p:cNvPr>
          <p:cNvSpPr/>
          <p:nvPr/>
        </p:nvSpPr>
        <p:spPr>
          <a:xfrm>
            <a:off x="906616" y="4228152"/>
            <a:ext cx="578123" cy="608129"/>
          </a:xfrm>
          <a:prstGeom prst="roundRect">
            <a:avLst>
              <a:gd name="adj" fmla="val 11823"/>
            </a:avLst>
          </a:prstGeom>
          <a:noFill/>
          <a:ln w="50800">
            <a:solidFill>
              <a:srgbClr val="1998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6AF00ABC-299B-444F-AA53-4D6C771D8372}"/>
              </a:ext>
            </a:extLst>
          </p:cNvPr>
          <p:cNvSpPr/>
          <p:nvPr/>
        </p:nvSpPr>
        <p:spPr>
          <a:xfrm>
            <a:off x="906619" y="5179335"/>
            <a:ext cx="578123" cy="608129"/>
          </a:xfrm>
          <a:prstGeom prst="roundRect">
            <a:avLst>
              <a:gd name="adj" fmla="val 11823"/>
            </a:avLst>
          </a:prstGeom>
          <a:noFill/>
          <a:ln w="50800">
            <a:solidFill>
              <a:srgbClr val="1998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CA26C356-6C71-42BD-B72A-09696ACDD5CF}"/>
              </a:ext>
            </a:extLst>
          </p:cNvPr>
          <p:cNvSpPr/>
          <p:nvPr/>
        </p:nvSpPr>
        <p:spPr>
          <a:xfrm>
            <a:off x="6363709" y="1372925"/>
            <a:ext cx="578123" cy="608129"/>
          </a:xfrm>
          <a:prstGeom prst="roundRect">
            <a:avLst>
              <a:gd name="adj" fmla="val 11823"/>
            </a:avLst>
          </a:prstGeom>
          <a:noFill/>
          <a:ln w="50800">
            <a:solidFill>
              <a:srgbClr val="1998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45A0BC65-2804-47D4-9EEE-D42D4CE2E16D}"/>
              </a:ext>
            </a:extLst>
          </p:cNvPr>
          <p:cNvSpPr/>
          <p:nvPr/>
        </p:nvSpPr>
        <p:spPr>
          <a:xfrm>
            <a:off x="6363708" y="2324109"/>
            <a:ext cx="578123" cy="608129"/>
          </a:xfrm>
          <a:prstGeom prst="roundRect">
            <a:avLst>
              <a:gd name="adj" fmla="val 11823"/>
            </a:avLst>
          </a:prstGeom>
          <a:noFill/>
          <a:ln w="50800">
            <a:solidFill>
              <a:srgbClr val="1998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9CF18459-ACAB-48AF-B906-7C03EF848FCF}"/>
              </a:ext>
            </a:extLst>
          </p:cNvPr>
          <p:cNvSpPr/>
          <p:nvPr/>
        </p:nvSpPr>
        <p:spPr>
          <a:xfrm>
            <a:off x="6363707" y="3275293"/>
            <a:ext cx="578123" cy="608129"/>
          </a:xfrm>
          <a:prstGeom prst="roundRect">
            <a:avLst>
              <a:gd name="adj" fmla="val 11823"/>
            </a:avLst>
          </a:prstGeom>
          <a:noFill/>
          <a:ln w="50800">
            <a:solidFill>
              <a:srgbClr val="1998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0FD115AE-F06E-4A76-A258-D6721C3E0DD3}"/>
              </a:ext>
            </a:extLst>
          </p:cNvPr>
          <p:cNvSpPr/>
          <p:nvPr/>
        </p:nvSpPr>
        <p:spPr>
          <a:xfrm>
            <a:off x="6363706" y="4226477"/>
            <a:ext cx="578123" cy="608129"/>
          </a:xfrm>
          <a:prstGeom prst="roundRect">
            <a:avLst>
              <a:gd name="adj" fmla="val 11823"/>
            </a:avLst>
          </a:prstGeom>
          <a:noFill/>
          <a:ln w="50800">
            <a:solidFill>
              <a:srgbClr val="1998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49672315-77AE-4D3A-9E2F-22CFA195E05C}"/>
              </a:ext>
            </a:extLst>
          </p:cNvPr>
          <p:cNvSpPr/>
          <p:nvPr/>
        </p:nvSpPr>
        <p:spPr>
          <a:xfrm>
            <a:off x="6363709" y="5177660"/>
            <a:ext cx="578123" cy="608129"/>
          </a:xfrm>
          <a:prstGeom prst="roundRect">
            <a:avLst>
              <a:gd name="adj" fmla="val 11823"/>
            </a:avLst>
          </a:prstGeom>
          <a:noFill/>
          <a:ln w="50800">
            <a:solidFill>
              <a:srgbClr val="1998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descr="Free PNG Check Mark - Konfest">
            <a:extLst>
              <a:ext uri="{FF2B5EF4-FFF2-40B4-BE49-F238E27FC236}">
                <a16:creationId xmlns:a16="http://schemas.microsoft.com/office/drawing/2014/main" id="{7DB5C711-D9D3-4F0B-A7DE-12E2691A6A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958" y="1279706"/>
            <a:ext cx="1020698" cy="772092"/>
          </a:xfrm>
          <a:prstGeom prst="rect">
            <a:avLst/>
          </a:prstGeom>
          <a:solidFill>
            <a:schemeClr val="bg1"/>
          </a:solidFill>
        </p:spPr>
      </p:pic>
      <p:pic>
        <p:nvPicPr>
          <p:cNvPr id="26" name="Picture 2" descr="Free PNG Check Mark - Konfest">
            <a:extLst>
              <a:ext uri="{FF2B5EF4-FFF2-40B4-BE49-F238E27FC236}">
                <a16:creationId xmlns:a16="http://schemas.microsoft.com/office/drawing/2014/main" id="{99F9AAB8-DF2B-442C-803B-898177C430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958" y="2224505"/>
            <a:ext cx="1020698" cy="772092"/>
          </a:xfrm>
          <a:prstGeom prst="rect">
            <a:avLst/>
          </a:prstGeom>
          <a:solidFill>
            <a:schemeClr val="bg1"/>
          </a:solidFill>
        </p:spPr>
      </p:pic>
      <p:pic>
        <p:nvPicPr>
          <p:cNvPr id="27" name="Picture 2" descr="Free PNG Check Mark - Konfest">
            <a:extLst>
              <a:ext uri="{FF2B5EF4-FFF2-40B4-BE49-F238E27FC236}">
                <a16:creationId xmlns:a16="http://schemas.microsoft.com/office/drawing/2014/main" id="{EDC68105-6B34-44DA-BEC6-93B5C9C9F1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958" y="3169304"/>
            <a:ext cx="1020698" cy="772092"/>
          </a:xfrm>
          <a:prstGeom prst="rect">
            <a:avLst/>
          </a:prstGeom>
          <a:solidFill>
            <a:schemeClr val="bg1"/>
          </a:solidFill>
        </p:spPr>
      </p:pic>
      <p:pic>
        <p:nvPicPr>
          <p:cNvPr id="28" name="Picture 2" descr="Free PNG Check Mark - Konfest">
            <a:extLst>
              <a:ext uri="{FF2B5EF4-FFF2-40B4-BE49-F238E27FC236}">
                <a16:creationId xmlns:a16="http://schemas.microsoft.com/office/drawing/2014/main" id="{B6F674D9-E8F1-4428-A513-1D848231D4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958" y="4114103"/>
            <a:ext cx="1020698" cy="772092"/>
          </a:xfrm>
          <a:prstGeom prst="rect">
            <a:avLst/>
          </a:prstGeom>
          <a:solidFill>
            <a:schemeClr val="bg1"/>
          </a:solidFill>
        </p:spPr>
      </p:pic>
      <p:pic>
        <p:nvPicPr>
          <p:cNvPr id="29" name="Picture 2" descr="Free PNG Check Mark - Konfest">
            <a:extLst>
              <a:ext uri="{FF2B5EF4-FFF2-40B4-BE49-F238E27FC236}">
                <a16:creationId xmlns:a16="http://schemas.microsoft.com/office/drawing/2014/main" id="{D265C262-4F99-4A25-B1E3-6283675362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958" y="5058900"/>
            <a:ext cx="1020698" cy="772092"/>
          </a:xfrm>
          <a:prstGeom prst="rect">
            <a:avLst/>
          </a:prstGeom>
          <a:solidFill>
            <a:schemeClr val="bg1"/>
          </a:solidFill>
        </p:spPr>
      </p:pic>
      <p:pic>
        <p:nvPicPr>
          <p:cNvPr id="32" name="Picture 2" descr="Free PNG Check Mark - Konfest">
            <a:extLst>
              <a:ext uri="{FF2B5EF4-FFF2-40B4-BE49-F238E27FC236}">
                <a16:creationId xmlns:a16="http://schemas.microsoft.com/office/drawing/2014/main" id="{BC15084E-EBF6-405E-92F5-57A095E6D7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5186" y="1275598"/>
            <a:ext cx="1020698" cy="772092"/>
          </a:xfrm>
          <a:prstGeom prst="rect">
            <a:avLst/>
          </a:prstGeom>
          <a:solidFill>
            <a:schemeClr val="bg1"/>
          </a:solidFill>
        </p:spPr>
      </p:pic>
      <p:pic>
        <p:nvPicPr>
          <p:cNvPr id="33" name="Picture 2" descr="Free PNG Check Mark - Konfest">
            <a:extLst>
              <a:ext uri="{FF2B5EF4-FFF2-40B4-BE49-F238E27FC236}">
                <a16:creationId xmlns:a16="http://schemas.microsoft.com/office/drawing/2014/main" id="{FA8AAB52-8F99-4A49-917E-A3F073DC17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5186" y="2220397"/>
            <a:ext cx="1020698" cy="772092"/>
          </a:xfrm>
          <a:prstGeom prst="rect">
            <a:avLst/>
          </a:prstGeom>
          <a:solidFill>
            <a:schemeClr val="bg1"/>
          </a:solidFill>
        </p:spPr>
      </p:pic>
      <p:pic>
        <p:nvPicPr>
          <p:cNvPr id="34" name="Picture 2" descr="Free PNG Check Mark - Konfest">
            <a:extLst>
              <a:ext uri="{FF2B5EF4-FFF2-40B4-BE49-F238E27FC236}">
                <a16:creationId xmlns:a16="http://schemas.microsoft.com/office/drawing/2014/main" id="{9C2FB004-386A-48A6-B7DD-4F95213E90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5186" y="3165196"/>
            <a:ext cx="1020698" cy="772092"/>
          </a:xfrm>
          <a:prstGeom prst="rect">
            <a:avLst/>
          </a:prstGeom>
          <a:solidFill>
            <a:schemeClr val="bg1"/>
          </a:solidFill>
        </p:spPr>
      </p:pic>
      <p:pic>
        <p:nvPicPr>
          <p:cNvPr id="35" name="Picture 2" descr="Free PNG Check Mark - Konfest">
            <a:extLst>
              <a:ext uri="{FF2B5EF4-FFF2-40B4-BE49-F238E27FC236}">
                <a16:creationId xmlns:a16="http://schemas.microsoft.com/office/drawing/2014/main" id="{D2AC5091-FDE0-4F95-9804-9EE0C43BB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5186" y="4109995"/>
            <a:ext cx="1020698" cy="772092"/>
          </a:xfrm>
          <a:prstGeom prst="rect">
            <a:avLst/>
          </a:prstGeom>
          <a:solidFill>
            <a:schemeClr val="bg1"/>
          </a:solidFill>
        </p:spPr>
      </p:pic>
      <p:pic>
        <p:nvPicPr>
          <p:cNvPr id="36" name="Picture 2" descr="Free PNG Check Mark - Konfest">
            <a:extLst>
              <a:ext uri="{FF2B5EF4-FFF2-40B4-BE49-F238E27FC236}">
                <a16:creationId xmlns:a16="http://schemas.microsoft.com/office/drawing/2014/main" id="{64CC39CD-8A29-49EA-A69C-8DA91D4C5D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5186" y="5054792"/>
            <a:ext cx="1020698" cy="772092"/>
          </a:xfrm>
          <a:prstGeom prst="rect">
            <a:avLst/>
          </a:prstGeom>
          <a:solidFill>
            <a:schemeClr val="bg1"/>
          </a:solidFill>
        </p:spPr>
      </p:pic>
      <p:sp>
        <p:nvSpPr>
          <p:cNvPr id="37" name="Slide Number Placeholder 1">
            <a:extLst>
              <a:ext uri="{FF2B5EF4-FFF2-40B4-BE49-F238E27FC236}">
                <a16:creationId xmlns:a16="http://schemas.microsoft.com/office/drawing/2014/main" id="{CD379B4E-A314-417F-B7A3-7343625ECF0A}"/>
              </a:ext>
            </a:extLst>
          </p:cNvPr>
          <p:cNvSpPr>
            <a:spLocks noGrp="1"/>
          </p:cNvSpPr>
          <p:nvPr>
            <p:ph type="sldNum" sz="quarter" idx="12"/>
          </p:nvPr>
        </p:nvSpPr>
        <p:spPr>
          <a:xfrm>
            <a:off x="430427" y="6356350"/>
            <a:ext cx="976342" cy="365125"/>
          </a:xfrm>
        </p:spPr>
        <p:txBody>
          <a:bodyPr/>
          <a:lstStyle/>
          <a:p>
            <a:fld id="{67E52358-FED6-D246-9C6E-AEC4ABAAD0D9}" type="slidenum">
              <a:rPr lang="en-US" smtClean="0"/>
              <a:t>19</a:t>
            </a:fld>
            <a:endParaRPr lang="en-US"/>
          </a:p>
        </p:txBody>
      </p:sp>
      <p:pic>
        <p:nvPicPr>
          <p:cNvPr id="30" name="Picture 29">
            <a:extLst>
              <a:ext uri="{FF2B5EF4-FFF2-40B4-BE49-F238E27FC236}">
                <a16:creationId xmlns:a16="http://schemas.microsoft.com/office/drawing/2014/main" id="{B6ED9FD0-2B86-451C-8CE3-0EA61B5053E0}"/>
              </a:ext>
            </a:extLst>
          </p:cNvPr>
          <p:cNvPicPr>
            <a:picLocks noChangeAspect="1"/>
          </p:cNvPicPr>
          <p:nvPr/>
        </p:nvPicPr>
        <p:blipFill>
          <a:blip r:embed="rId5"/>
          <a:stretch>
            <a:fillRect/>
          </a:stretch>
        </p:blipFill>
        <p:spPr>
          <a:xfrm>
            <a:off x="3034846" y="222471"/>
            <a:ext cx="2658849" cy="449838"/>
          </a:xfrm>
          <a:prstGeom prst="rect">
            <a:avLst/>
          </a:prstGeom>
        </p:spPr>
      </p:pic>
      <p:sp>
        <p:nvSpPr>
          <p:cNvPr id="31" name="TextBox 30">
            <a:extLst>
              <a:ext uri="{FF2B5EF4-FFF2-40B4-BE49-F238E27FC236}">
                <a16:creationId xmlns:a16="http://schemas.microsoft.com/office/drawing/2014/main" id="{7D0454CE-6A2B-418F-B086-63EEC9A8F063}"/>
              </a:ext>
            </a:extLst>
          </p:cNvPr>
          <p:cNvSpPr txBox="1"/>
          <p:nvPr/>
        </p:nvSpPr>
        <p:spPr>
          <a:xfrm>
            <a:off x="5693695" y="69461"/>
            <a:ext cx="6121586" cy="616836"/>
          </a:xfrm>
          <a:prstGeom prst="rect">
            <a:avLst/>
          </a:prstGeom>
          <a:noFill/>
        </p:spPr>
        <p:txBody>
          <a:bodyPr wrap="square" rtlCol="0">
            <a:spAutoFit/>
          </a:bodyPr>
          <a:lstStyle/>
          <a:p>
            <a:pPr>
              <a:lnSpc>
                <a:spcPct val="150000"/>
              </a:lnSpc>
            </a:pPr>
            <a:r>
              <a:rPr lang="en-US" sz="1200">
                <a:solidFill>
                  <a:srgbClr val="414042"/>
                </a:solidFill>
                <a:latin typeface="Open Sans Light" panose="020B0306030504020204" pitchFamily="34" charset="0"/>
                <a:ea typeface="Open Sans Light" panose="020B0306030504020204" pitchFamily="34" charset="0"/>
                <a:cs typeface="Open Sans Light" panose="020B0306030504020204" pitchFamily="34" charset="0"/>
              </a:rPr>
              <a:t>Enabling the smooth transition to a UHD production environment.</a:t>
            </a:r>
          </a:p>
          <a:p>
            <a:pPr>
              <a:lnSpc>
                <a:spcPct val="150000"/>
              </a:lnSpc>
            </a:pPr>
            <a:r>
              <a:rPr lang="en-US" sz="1200">
                <a:solidFill>
                  <a:srgbClr val="414042"/>
                </a:solidFill>
                <a:latin typeface="Open Sans Light" panose="020B0306030504020204" pitchFamily="34" charset="0"/>
                <a:ea typeface="Open Sans Light" panose="020B0306030504020204" pitchFamily="34" charset="0"/>
                <a:cs typeface="Open Sans Light" panose="020B0306030504020204" pitchFamily="34" charset="0"/>
              </a:rPr>
              <a:t>Low </a:t>
            </a:r>
            <a:r>
              <a:rPr lang="en-US" sz="1200" err="1">
                <a:solidFill>
                  <a:srgbClr val="414042"/>
                </a:solidFill>
                <a:latin typeface="Open Sans Light" panose="020B0306030504020204" pitchFamily="34" charset="0"/>
                <a:ea typeface="Open Sans Light" panose="020B0306030504020204" pitchFamily="34" charset="0"/>
                <a:cs typeface="Open Sans Light" panose="020B0306030504020204" pitchFamily="34" charset="0"/>
              </a:rPr>
              <a:t>CapEx</a:t>
            </a:r>
            <a:r>
              <a:rPr lang="en-US" sz="1200">
                <a:solidFill>
                  <a:srgbClr val="414042"/>
                </a:solidFill>
                <a:latin typeface="Open Sans Light" panose="020B0306030504020204" pitchFamily="34" charset="0"/>
                <a:ea typeface="Open Sans Light" panose="020B0306030504020204" pitchFamily="34" charset="0"/>
                <a:cs typeface="Open Sans Light" panose="020B0306030504020204" pitchFamily="34" charset="0"/>
              </a:rPr>
              <a:t> / </a:t>
            </a:r>
            <a:r>
              <a:rPr lang="en-US" sz="1200" err="1">
                <a:solidFill>
                  <a:srgbClr val="414042"/>
                </a:solidFill>
                <a:latin typeface="Open Sans Light" panose="020B0306030504020204" pitchFamily="34" charset="0"/>
                <a:ea typeface="Open Sans Light" panose="020B0306030504020204" pitchFamily="34" charset="0"/>
                <a:cs typeface="Open Sans Light" panose="020B0306030504020204" pitchFamily="34" charset="0"/>
              </a:rPr>
              <a:t>OpEx</a:t>
            </a:r>
            <a:r>
              <a:rPr lang="en-US" sz="1200">
                <a:solidFill>
                  <a:srgbClr val="414042"/>
                </a:solidFill>
                <a:latin typeface="Open Sans Light" panose="020B0306030504020204" pitchFamily="34" charset="0"/>
                <a:ea typeface="Open Sans Light" panose="020B0306030504020204" pitchFamily="34" charset="0"/>
                <a:cs typeface="Open Sans Light" panose="020B0306030504020204" pitchFamily="34" charset="0"/>
              </a:rPr>
              <a:t> and TCO. Less disruptive than IP.</a:t>
            </a:r>
          </a:p>
        </p:txBody>
      </p:sp>
      <p:sp>
        <p:nvSpPr>
          <p:cNvPr id="38" name="Title 2">
            <a:extLst>
              <a:ext uri="{FF2B5EF4-FFF2-40B4-BE49-F238E27FC236}">
                <a16:creationId xmlns:a16="http://schemas.microsoft.com/office/drawing/2014/main" id="{EE428A7F-ECEA-41C4-90DE-EB99F1D2D577}"/>
              </a:ext>
            </a:extLst>
          </p:cNvPr>
          <p:cNvSpPr txBox="1">
            <a:spLocks/>
          </p:cNvSpPr>
          <p:nvPr/>
        </p:nvSpPr>
        <p:spPr>
          <a:xfrm>
            <a:off x="3034846" y="672309"/>
            <a:ext cx="8985917" cy="763782"/>
          </a:xfrm>
          <a:prstGeom prst="rect">
            <a:avLst/>
          </a:prstGeom>
        </p:spPr>
        <p:txBody>
          <a:bodyPr/>
          <a:lstStyle>
            <a:lvl1pPr algn="l" defTabSz="914400" rtl="0" eaLnBrk="1" latinLnBrk="0" hangingPunct="1">
              <a:lnSpc>
                <a:spcPct val="90000"/>
              </a:lnSpc>
              <a:spcBef>
                <a:spcPct val="0"/>
              </a:spcBef>
              <a:buNone/>
              <a:defRPr lang="en-US" sz="3200" b="1" i="0" kern="120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sz="2800"/>
              <a:t>12G-SDI / UHD Solutions</a:t>
            </a:r>
          </a:p>
        </p:txBody>
      </p:sp>
    </p:spTree>
    <p:extLst>
      <p:ext uri="{BB962C8B-B14F-4D97-AF65-F5344CB8AC3E}">
        <p14:creationId xmlns:p14="http://schemas.microsoft.com/office/powerpoint/2010/main" val="283103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nodeType="afterEffect">
                                  <p:stCondLst>
                                    <p:cond delay="200"/>
                                  </p:stCondLst>
                                  <p:childTnLst>
                                    <p:set>
                                      <p:cBhvr>
                                        <p:cTn id="12" dur="1" fill="hold">
                                          <p:stCondLst>
                                            <p:cond delay="0"/>
                                          </p:stCondLst>
                                        </p:cTn>
                                        <p:tgtEl>
                                          <p:spTgt spid="27"/>
                                        </p:tgtEl>
                                        <p:attrNameLst>
                                          <p:attrName>style.visibility</p:attrName>
                                        </p:attrNameLst>
                                      </p:cBhvr>
                                      <p:to>
                                        <p:strVal val="visible"/>
                                      </p:to>
                                    </p:set>
                                  </p:childTnLst>
                                </p:cTn>
                              </p:par>
                            </p:childTnLst>
                          </p:cTn>
                        </p:par>
                        <p:par>
                          <p:cTn id="13" fill="hold">
                            <p:stCondLst>
                              <p:cond delay="400"/>
                            </p:stCondLst>
                            <p:childTnLst>
                              <p:par>
                                <p:cTn id="14" presetID="1" presetClass="entr" presetSubtype="0" fill="hold" nodeType="afterEffect">
                                  <p:stCondLst>
                                    <p:cond delay="200"/>
                                  </p:stCondLst>
                                  <p:childTnLst>
                                    <p:set>
                                      <p:cBhvr>
                                        <p:cTn id="15" dur="1" fill="hold">
                                          <p:stCondLst>
                                            <p:cond delay="0"/>
                                          </p:stCondLst>
                                        </p:cTn>
                                        <p:tgtEl>
                                          <p:spTgt spid="28"/>
                                        </p:tgtEl>
                                        <p:attrNameLst>
                                          <p:attrName>style.visibility</p:attrName>
                                        </p:attrNameLst>
                                      </p:cBhvr>
                                      <p:to>
                                        <p:strVal val="visible"/>
                                      </p:to>
                                    </p:set>
                                  </p:childTnLst>
                                </p:cTn>
                              </p:par>
                            </p:childTnLst>
                          </p:cTn>
                        </p:par>
                        <p:par>
                          <p:cTn id="16" fill="hold">
                            <p:stCondLst>
                              <p:cond delay="600"/>
                            </p:stCondLst>
                            <p:childTnLst>
                              <p:par>
                                <p:cTn id="17" presetID="1" presetClass="entr" presetSubtype="0" fill="hold" nodeType="afterEffect">
                                  <p:stCondLst>
                                    <p:cond delay="200"/>
                                  </p:stCondLst>
                                  <p:childTnLst>
                                    <p:set>
                                      <p:cBhvr>
                                        <p:cTn id="18" dur="1" fill="hold">
                                          <p:stCondLst>
                                            <p:cond delay="0"/>
                                          </p:stCondLst>
                                        </p:cTn>
                                        <p:tgtEl>
                                          <p:spTgt spid="29"/>
                                        </p:tgtEl>
                                        <p:attrNameLst>
                                          <p:attrName>style.visibility</p:attrName>
                                        </p:attrNameLst>
                                      </p:cBhvr>
                                      <p:to>
                                        <p:strVal val="visible"/>
                                      </p:to>
                                    </p:set>
                                  </p:childTnLst>
                                </p:cTn>
                              </p:par>
                            </p:childTnLst>
                          </p:cTn>
                        </p:par>
                        <p:par>
                          <p:cTn id="19" fill="hold">
                            <p:stCondLst>
                              <p:cond delay="800"/>
                            </p:stCondLst>
                            <p:childTnLst>
                              <p:par>
                                <p:cTn id="20" presetID="1" presetClass="entr" presetSubtype="0" fill="hold" nodeType="afterEffect">
                                  <p:stCondLst>
                                    <p:cond delay="2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nodeType="afterEffect">
                                  <p:stCondLst>
                                    <p:cond delay="200"/>
                                  </p:stCondLst>
                                  <p:childTnLst>
                                    <p:set>
                                      <p:cBhvr>
                                        <p:cTn id="24" dur="1" fill="hold">
                                          <p:stCondLst>
                                            <p:cond delay="0"/>
                                          </p:stCondLst>
                                        </p:cTn>
                                        <p:tgtEl>
                                          <p:spTgt spid="33"/>
                                        </p:tgtEl>
                                        <p:attrNameLst>
                                          <p:attrName>style.visibility</p:attrName>
                                        </p:attrNameLst>
                                      </p:cBhvr>
                                      <p:to>
                                        <p:strVal val="visible"/>
                                      </p:to>
                                    </p:set>
                                  </p:childTnLst>
                                </p:cTn>
                              </p:par>
                            </p:childTnLst>
                          </p:cTn>
                        </p:par>
                        <p:par>
                          <p:cTn id="25" fill="hold">
                            <p:stCondLst>
                              <p:cond delay="1200"/>
                            </p:stCondLst>
                            <p:childTnLst>
                              <p:par>
                                <p:cTn id="26" presetID="1" presetClass="entr" presetSubtype="0" fill="hold" nodeType="afterEffect">
                                  <p:stCondLst>
                                    <p:cond delay="200"/>
                                  </p:stCondLst>
                                  <p:childTnLst>
                                    <p:set>
                                      <p:cBhvr>
                                        <p:cTn id="27" dur="1" fill="hold">
                                          <p:stCondLst>
                                            <p:cond delay="0"/>
                                          </p:stCondLst>
                                        </p:cTn>
                                        <p:tgtEl>
                                          <p:spTgt spid="34"/>
                                        </p:tgtEl>
                                        <p:attrNameLst>
                                          <p:attrName>style.visibility</p:attrName>
                                        </p:attrNameLst>
                                      </p:cBhvr>
                                      <p:to>
                                        <p:strVal val="visible"/>
                                      </p:to>
                                    </p:set>
                                  </p:childTnLst>
                                </p:cTn>
                              </p:par>
                            </p:childTnLst>
                          </p:cTn>
                        </p:par>
                        <p:par>
                          <p:cTn id="28" fill="hold">
                            <p:stCondLst>
                              <p:cond delay="1400"/>
                            </p:stCondLst>
                            <p:childTnLst>
                              <p:par>
                                <p:cTn id="29" presetID="1" presetClass="entr" presetSubtype="0" fill="hold" nodeType="afterEffect">
                                  <p:stCondLst>
                                    <p:cond delay="200"/>
                                  </p:stCondLst>
                                  <p:childTnLst>
                                    <p:set>
                                      <p:cBhvr>
                                        <p:cTn id="30" dur="1" fill="hold">
                                          <p:stCondLst>
                                            <p:cond delay="0"/>
                                          </p:stCondLst>
                                        </p:cTn>
                                        <p:tgtEl>
                                          <p:spTgt spid="35"/>
                                        </p:tgtEl>
                                        <p:attrNameLst>
                                          <p:attrName>style.visibility</p:attrName>
                                        </p:attrNameLst>
                                      </p:cBhvr>
                                      <p:to>
                                        <p:strVal val="visible"/>
                                      </p:to>
                                    </p:set>
                                  </p:childTnLst>
                                </p:cTn>
                              </p:par>
                            </p:childTnLst>
                          </p:cTn>
                        </p:par>
                        <p:par>
                          <p:cTn id="31" fill="hold">
                            <p:stCondLst>
                              <p:cond delay="1600"/>
                            </p:stCondLst>
                            <p:childTnLst>
                              <p:par>
                                <p:cTn id="32" presetID="1" presetClass="entr" presetSubtype="0" fill="hold" nodeType="afterEffect">
                                  <p:stCondLst>
                                    <p:cond delay="200"/>
                                  </p:stCondLst>
                                  <p:childTnLst>
                                    <p:set>
                                      <p:cBhvr>
                                        <p:cTn id="33"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192AE9-BF37-491E-AF1D-DCE7045F8BB1}"/>
              </a:ext>
            </a:extLst>
          </p:cNvPr>
          <p:cNvSpPr>
            <a:spLocks noGrp="1"/>
          </p:cNvSpPr>
          <p:nvPr>
            <p:ph type="sldNum" sz="quarter" idx="12"/>
          </p:nvPr>
        </p:nvSpPr>
        <p:spPr/>
        <p:txBody>
          <a:bodyPr/>
          <a:lstStyle/>
          <a:p>
            <a:fld id="{67E52358-FED6-D246-9C6E-AEC4ABAAD0D9}" type="slidenum">
              <a:rPr lang="en-US" smtClean="0"/>
              <a:t>2</a:t>
            </a:fld>
            <a:endParaRPr lang="en-US"/>
          </a:p>
        </p:txBody>
      </p:sp>
      <p:sp>
        <p:nvSpPr>
          <p:cNvPr id="3" name="Title 2">
            <a:extLst>
              <a:ext uri="{FF2B5EF4-FFF2-40B4-BE49-F238E27FC236}">
                <a16:creationId xmlns:a16="http://schemas.microsoft.com/office/drawing/2014/main" id="{B00820F1-69A1-4810-B88A-138794FCD27A}"/>
              </a:ext>
            </a:extLst>
          </p:cNvPr>
          <p:cNvSpPr>
            <a:spLocks noGrp="1"/>
          </p:cNvSpPr>
          <p:nvPr>
            <p:ph type="title"/>
          </p:nvPr>
        </p:nvSpPr>
        <p:spPr>
          <a:xfrm>
            <a:off x="2902998" y="618498"/>
            <a:ext cx="9117766" cy="894557"/>
          </a:xfrm>
        </p:spPr>
        <p:txBody>
          <a:bodyPr/>
          <a:lstStyle/>
          <a:p>
            <a:r>
              <a:rPr lang="en-US" sz="2800"/>
              <a:t>Compact AES67 / ST 2110 Audio-Over-IP Bridge</a:t>
            </a:r>
            <a:endParaRPr lang="en-CA" sz="2800"/>
          </a:p>
        </p:txBody>
      </p:sp>
      <p:sp>
        <p:nvSpPr>
          <p:cNvPr id="6" name="Rectangle 5">
            <a:extLst>
              <a:ext uri="{FF2B5EF4-FFF2-40B4-BE49-F238E27FC236}">
                <a16:creationId xmlns:a16="http://schemas.microsoft.com/office/drawing/2014/main" id="{6EDFCF6F-FD11-4566-BC5E-4C8416F95E7B}"/>
              </a:ext>
            </a:extLst>
          </p:cNvPr>
          <p:cNvSpPr/>
          <p:nvPr/>
        </p:nvSpPr>
        <p:spPr>
          <a:xfrm>
            <a:off x="257382" y="2258599"/>
            <a:ext cx="5717289" cy="3000821"/>
          </a:xfrm>
          <a:prstGeom prst="rect">
            <a:avLst/>
          </a:prstGeom>
        </p:spPr>
        <p:txBody>
          <a:bodyPr wrap="square" anchor="t">
            <a:spAutoFit/>
          </a:bodyPr>
          <a:lstStyle/>
          <a:p>
            <a:pPr fontAlgn="base"/>
            <a:r>
              <a:rPr lang="en-US" sz="2400" b="1">
                <a:latin typeface="Open Sans"/>
                <a:ea typeface="Open Sans" panose="020B0606030504020204" pitchFamily="34" charset="0"/>
                <a:cs typeface="Open Sans" panose="020B0606030504020204" pitchFamily="34" charset="0"/>
              </a:rPr>
              <a:t>AES 16.16</a:t>
            </a:r>
            <a:r>
              <a:rPr lang="en-US" sz="2400" b="1">
                <a:solidFill>
                  <a:srgbClr val="00A3E1"/>
                </a:solidFill>
                <a:latin typeface="Open Sans"/>
                <a:ea typeface="Open Sans" panose="020B0606030504020204" pitchFamily="34" charset="0"/>
                <a:cs typeface="Open Sans" panose="020B0606030504020204" pitchFamily="34" charset="0"/>
              </a:rPr>
              <a:t> Now Shipping !!!!</a:t>
            </a:r>
          </a:p>
          <a:p>
            <a:pPr fontAlgn="base"/>
            <a:endParaRPr lang="en-US" sz="1600" b="1">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600"/>
              </a:spcAft>
              <a:buFont typeface="Arial" panose="020B0604020202020204" pitchFamily="34" charset="0"/>
              <a:buChar char="•"/>
            </a:pPr>
            <a:r>
              <a:rPr lang="en-US" sz="2000">
                <a:latin typeface="Open Sans Light"/>
              </a:rPr>
              <a:t>IP Bridge that adapts to any environment</a:t>
            </a:r>
            <a:endParaRPr lang="en-US" sz="2000">
              <a:latin typeface="Open Sans Light"/>
              <a:ea typeface="Open Sans Light" panose="020B0306030504020204" pitchFamily="34" charset="0"/>
              <a:cs typeface="Open Sans Light" panose="020B0306030504020204" pitchFamily="34" charset="0"/>
            </a:endParaRPr>
          </a:p>
          <a:p>
            <a:pPr marL="285750" indent="-285750">
              <a:spcAft>
                <a:spcPts val="600"/>
              </a:spcAft>
              <a:buFont typeface="Arial" panose="020B0604020202020204" pitchFamily="34" charset="0"/>
              <a:buChar char="•"/>
            </a:pPr>
            <a:r>
              <a:rPr lang="en-US" sz="2000">
                <a:latin typeface="Open Sans Light"/>
                <a:ea typeface="Open Sans Light" panose="020B0306030504020204" pitchFamily="34" charset="0"/>
                <a:cs typeface="Open Sans Light" panose="020B0306030504020204" pitchFamily="34" charset="0"/>
              </a:rPr>
              <a:t>Unparalleled density</a:t>
            </a:r>
            <a:endParaRPr lang="en-US" sz="2400">
              <a:latin typeface="Open Sans Light"/>
            </a:endParaRPr>
          </a:p>
          <a:p>
            <a:pPr marL="285750" indent="-285750" fontAlgn="base">
              <a:spcAft>
                <a:spcPts val="600"/>
              </a:spcAft>
              <a:buFont typeface="Arial" panose="020B0604020202020204" pitchFamily="34" charset="0"/>
              <a:buChar char="•"/>
            </a:pPr>
            <a:r>
              <a:rPr lang="en-US" sz="2000">
                <a:latin typeface="Open Sans Light"/>
                <a:ea typeface="Open Sans Light" panose="020B0306030504020204" pitchFamily="34" charset="0"/>
                <a:cs typeface="Open Sans Light" panose="020B0306030504020204" pitchFamily="34" charset="0"/>
              </a:rPr>
              <a:t>Broad interoperability</a:t>
            </a:r>
          </a:p>
          <a:p>
            <a:pPr marL="285750" indent="-285750" fontAlgn="base">
              <a:spcAft>
                <a:spcPts val="600"/>
              </a:spcAft>
              <a:buFont typeface="Arial" panose="020B0604020202020204" pitchFamily="34" charset="0"/>
              <a:buChar char="•"/>
            </a:pPr>
            <a:r>
              <a:rPr lang="en-US" sz="2000">
                <a:latin typeface="Open Sans Light"/>
                <a:ea typeface="Open Sans Light" panose="020B0306030504020204" pitchFamily="34" charset="0"/>
                <a:cs typeface="Open Sans Light" panose="020B0306030504020204" pitchFamily="34" charset="0"/>
              </a:rPr>
              <a:t>Robust, w/ redundancy in its DNA</a:t>
            </a:r>
          </a:p>
          <a:p>
            <a:pPr>
              <a:spcAft>
                <a:spcPts val="600"/>
              </a:spcAft>
            </a:pPr>
            <a:endParaRPr lang="en-US" sz="2000" b="1">
              <a:solidFill>
                <a:srgbClr val="00B0F0"/>
              </a:solidFill>
              <a:latin typeface="Open Sans Light"/>
              <a:ea typeface="Open Sans Light" panose="020B0306030504020204" pitchFamily="34" charset="0"/>
              <a:cs typeface="Open Sans Light" panose="020B0306030504020204" pitchFamily="34" charset="0"/>
            </a:endParaRPr>
          </a:p>
          <a:p>
            <a:pPr>
              <a:spcAft>
                <a:spcPts val="600"/>
              </a:spcAft>
            </a:pPr>
            <a:r>
              <a:rPr lang="en-US" sz="2400" b="1">
                <a:solidFill>
                  <a:srgbClr val="00A3E1"/>
                </a:solidFill>
                <a:latin typeface="Open Sans"/>
                <a:ea typeface="Open Sans" panose="020B0606030504020204" pitchFamily="34" charset="0"/>
                <a:cs typeface="Open Sans" panose="020B0606030504020204" pitchFamily="34" charset="0"/>
              </a:rPr>
              <a:t>$1,895 USD</a:t>
            </a:r>
          </a:p>
        </p:txBody>
      </p:sp>
      <p:grpSp>
        <p:nvGrpSpPr>
          <p:cNvPr id="17" name="Group 16">
            <a:extLst>
              <a:ext uri="{FF2B5EF4-FFF2-40B4-BE49-F238E27FC236}">
                <a16:creationId xmlns:a16="http://schemas.microsoft.com/office/drawing/2014/main" id="{102070C7-A6F3-43DB-A788-C4C519C70A09}"/>
              </a:ext>
            </a:extLst>
          </p:cNvPr>
          <p:cNvGrpSpPr/>
          <p:nvPr/>
        </p:nvGrpSpPr>
        <p:grpSpPr>
          <a:xfrm>
            <a:off x="2775292" y="5206534"/>
            <a:ext cx="5836805" cy="1070748"/>
            <a:chOff x="6096000" y="5000513"/>
            <a:chExt cx="4257997" cy="781120"/>
          </a:xfrm>
        </p:grpSpPr>
        <p:pic>
          <p:nvPicPr>
            <p:cNvPr id="10" name="Picture 9">
              <a:extLst>
                <a:ext uri="{FF2B5EF4-FFF2-40B4-BE49-F238E27FC236}">
                  <a16:creationId xmlns:a16="http://schemas.microsoft.com/office/drawing/2014/main" id="{ACBF8BEF-DB16-44E1-AA73-52B48222ED3B}"/>
                </a:ext>
              </a:extLst>
            </p:cNvPr>
            <p:cNvPicPr/>
            <p:nvPr/>
          </p:nvPicPr>
          <p:blipFill>
            <a:blip r:embed="rId3">
              <a:extLst>
                <a:ext uri="{28A0092B-C50C-407E-A947-70E740481C1C}">
                  <a14:useLocalDpi xmlns:a14="http://schemas.microsoft.com/office/drawing/2010/main" val="0"/>
                </a:ext>
              </a:extLst>
            </a:blip>
            <a:stretch>
              <a:fillRect/>
            </a:stretch>
          </p:blipFill>
          <p:spPr>
            <a:xfrm>
              <a:off x="6096000" y="5086878"/>
              <a:ext cx="1222620" cy="279263"/>
            </a:xfrm>
            <a:prstGeom prst="rect">
              <a:avLst/>
            </a:prstGeom>
          </p:spPr>
        </p:pic>
        <p:pic>
          <p:nvPicPr>
            <p:cNvPr id="11" name="Picture 10">
              <a:extLst>
                <a:ext uri="{FF2B5EF4-FFF2-40B4-BE49-F238E27FC236}">
                  <a16:creationId xmlns:a16="http://schemas.microsoft.com/office/drawing/2014/main" id="{5AE1109E-1C24-4F97-B909-4186D2292905}"/>
                </a:ext>
              </a:extLst>
            </p:cNvPr>
            <p:cNvPicPr>
              <a:picLocks noChangeAspect="1"/>
            </p:cNvPicPr>
            <p:nvPr/>
          </p:nvPicPr>
          <p:blipFill>
            <a:blip r:embed="rId4"/>
            <a:stretch>
              <a:fillRect/>
            </a:stretch>
          </p:blipFill>
          <p:spPr>
            <a:xfrm>
              <a:off x="7380194" y="5088821"/>
              <a:ext cx="1238331" cy="277320"/>
            </a:xfrm>
            <a:prstGeom prst="rect">
              <a:avLst/>
            </a:prstGeom>
          </p:spPr>
        </p:pic>
        <p:pic>
          <p:nvPicPr>
            <p:cNvPr id="12" name="Picture 11">
              <a:extLst>
                <a:ext uri="{FF2B5EF4-FFF2-40B4-BE49-F238E27FC236}">
                  <a16:creationId xmlns:a16="http://schemas.microsoft.com/office/drawing/2014/main" id="{274F10CC-926D-4CF5-B80A-104866AB6D0E}"/>
                </a:ext>
              </a:extLst>
            </p:cNvPr>
            <p:cNvPicPr/>
            <p:nvPr/>
          </p:nvPicPr>
          <p:blipFill>
            <a:blip r:embed="rId5">
              <a:extLst>
                <a:ext uri="{28A0092B-C50C-407E-A947-70E740481C1C}">
                  <a14:useLocalDpi xmlns:a14="http://schemas.microsoft.com/office/drawing/2010/main" val="0"/>
                </a:ext>
              </a:extLst>
            </a:blip>
            <a:stretch>
              <a:fillRect/>
            </a:stretch>
          </p:blipFill>
          <p:spPr>
            <a:xfrm>
              <a:off x="8680099" y="5000513"/>
              <a:ext cx="914261" cy="428059"/>
            </a:xfrm>
            <a:prstGeom prst="rect">
              <a:avLst/>
            </a:prstGeom>
          </p:spPr>
        </p:pic>
        <p:pic>
          <p:nvPicPr>
            <p:cNvPr id="13" name="Picture 12" descr="A picture containing object&#10;&#10;Description automatically generated">
              <a:extLst>
                <a:ext uri="{FF2B5EF4-FFF2-40B4-BE49-F238E27FC236}">
                  <a16:creationId xmlns:a16="http://schemas.microsoft.com/office/drawing/2014/main" id="{25926618-B5AA-4E2E-8B1C-547D71D1F848}"/>
                </a:ext>
              </a:extLst>
            </p:cNvPr>
            <p:cNvPicPr>
              <a:picLocks noChangeAspect="1"/>
            </p:cNvPicPr>
            <p:nvPr/>
          </p:nvPicPr>
          <p:blipFill>
            <a:blip r:embed="rId6"/>
            <a:stretch>
              <a:fillRect/>
            </a:stretch>
          </p:blipFill>
          <p:spPr>
            <a:xfrm>
              <a:off x="6641685" y="5458124"/>
              <a:ext cx="1353869" cy="269291"/>
            </a:xfrm>
            <a:prstGeom prst="rect">
              <a:avLst/>
            </a:prstGeom>
          </p:spPr>
        </p:pic>
        <p:pic>
          <p:nvPicPr>
            <p:cNvPr id="14" name="Picture 13">
              <a:extLst>
                <a:ext uri="{FF2B5EF4-FFF2-40B4-BE49-F238E27FC236}">
                  <a16:creationId xmlns:a16="http://schemas.microsoft.com/office/drawing/2014/main" id="{E18A7930-4008-46A3-93AD-6AD61E10F71C}"/>
                </a:ext>
              </a:extLst>
            </p:cNvPr>
            <p:cNvPicPr/>
            <p:nvPr/>
          </p:nvPicPr>
          <p:blipFill>
            <a:blip r:embed="rId7">
              <a:extLst>
                <a:ext uri="{28A0092B-C50C-407E-A947-70E740481C1C}">
                  <a14:useLocalDpi xmlns:a14="http://schemas.microsoft.com/office/drawing/2010/main" val="0"/>
                </a:ext>
              </a:extLst>
            </a:blip>
            <a:stretch>
              <a:fillRect/>
            </a:stretch>
          </p:blipFill>
          <p:spPr bwMode="auto">
            <a:xfrm>
              <a:off x="9659307" y="5011022"/>
              <a:ext cx="694690" cy="405787"/>
            </a:xfrm>
            <a:prstGeom prst="rect">
              <a:avLst/>
            </a:prstGeom>
            <a:noFill/>
            <a:ln>
              <a:noFill/>
            </a:ln>
          </p:spPr>
        </p:pic>
        <p:pic>
          <p:nvPicPr>
            <p:cNvPr id="15" name="Picture 14" descr="A picture containing object, clock, meter&#10;&#10;Description automatically generated">
              <a:extLst>
                <a:ext uri="{FF2B5EF4-FFF2-40B4-BE49-F238E27FC236}">
                  <a16:creationId xmlns:a16="http://schemas.microsoft.com/office/drawing/2014/main" id="{9608072D-1111-4FC1-8B7D-EAD056E1EECD}"/>
                </a:ext>
              </a:extLst>
            </p:cNvPr>
            <p:cNvPicPr>
              <a:picLocks noChangeAspect="1"/>
            </p:cNvPicPr>
            <p:nvPr/>
          </p:nvPicPr>
          <p:blipFill>
            <a:blip r:embed="rId8"/>
            <a:stretch>
              <a:fillRect/>
            </a:stretch>
          </p:blipFill>
          <p:spPr>
            <a:xfrm>
              <a:off x="8192031" y="5468056"/>
              <a:ext cx="1105250" cy="313577"/>
            </a:xfrm>
            <a:prstGeom prst="rect">
              <a:avLst/>
            </a:prstGeom>
          </p:spPr>
        </p:pic>
      </p:grpSp>
      <p:pic>
        <p:nvPicPr>
          <p:cNvPr id="18" name="Picture 17">
            <a:extLst>
              <a:ext uri="{FF2B5EF4-FFF2-40B4-BE49-F238E27FC236}">
                <a16:creationId xmlns:a16="http://schemas.microsoft.com/office/drawing/2014/main" id="{94435199-CD2A-4BA0-A409-089AE37D5C28}"/>
              </a:ext>
            </a:extLst>
          </p:cNvPr>
          <p:cNvPicPr>
            <a:picLocks noChangeAspect="1"/>
          </p:cNvPicPr>
          <p:nvPr/>
        </p:nvPicPr>
        <p:blipFill>
          <a:blip r:embed="rId9"/>
          <a:stretch>
            <a:fillRect/>
          </a:stretch>
        </p:blipFill>
        <p:spPr>
          <a:xfrm>
            <a:off x="3034846" y="267864"/>
            <a:ext cx="2658849" cy="449838"/>
          </a:xfrm>
          <a:prstGeom prst="rect">
            <a:avLst/>
          </a:prstGeom>
        </p:spPr>
      </p:pic>
      <p:sp>
        <p:nvSpPr>
          <p:cNvPr id="19" name="TextBox 18">
            <a:extLst>
              <a:ext uri="{FF2B5EF4-FFF2-40B4-BE49-F238E27FC236}">
                <a16:creationId xmlns:a16="http://schemas.microsoft.com/office/drawing/2014/main" id="{768D342F-34F5-4D7B-91B5-449E0C562C8C}"/>
              </a:ext>
            </a:extLst>
          </p:cNvPr>
          <p:cNvSpPr txBox="1"/>
          <p:nvPr/>
        </p:nvSpPr>
        <p:spPr>
          <a:xfrm>
            <a:off x="5693695" y="197046"/>
            <a:ext cx="6078755" cy="524503"/>
          </a:xfrm>
          <a:prstGeom prst="rect">
            <a:avLst/>
          </a:prstGeom>
          <a:noFill/>
        </p:spPr>
        <p:txBody>
          <a:bodyPr wrap="square" rtlCol="0">
            <a:spAutoFit/>
          </a:bodyPr>
          <a:lstStyle/>
          <a:p>
            <a:r>
              <a:rPr lang="en-US" sz="1200">
                <a:solidFill>
                  <a:srgbClr val="414042"/>
                </a:solidFill>
                <a:latin typeface="Open Sans Light" panose="020B0306030504020204" pitchFamily="34" charset="0"/>
                <a:ea typeface="Open Sans Light" panose="020B0306030504020204" pitchFamily="34" charset="0"/>
                <a:cs typeface="Open Sans Light" panose="020B0306030504020204" pitchFamily="34" charset="0"/>
              </a:rPr>
              <a:t>Flexible AES audio-over-IP conversion wherever you want it     </a:t>
            </a:r>
          </a:p>
          <a:p>
            <a:pPr>
              <a:lnSpc>
                <a:spcPct val="150000"/>
              </a:lnSpc>
            </a:pPr>
            <a:r>
              <a:rPr lang="en-US" sz="1200">
                <a:solidFill>
                  <a:srgbClr val="414042"/>
                </a:solidFill>
                <a:latin typeface="Open Sans Light" panose="020B0306030504020204" pitchFamily="34" charset="0"/>
                <a:ea typeface="Open Sans Light" panose="020B0306030504020204" pitchFamily="34" charset="0"/>
                <a:cs typeface="Open Sans Light" panose="020B0306030504020204" pitchFamily="34" charset="0"/>
              </a:rPr>
              <a:t>Cost effectively and effortlessly satisfy your AES audio IP conversion needs</a:t>
            </a:r>
          </a:p>
        </p:txBody>
      </p:sp>
      <p:pic>
        <p:nvPicPr>
          <p:cNvPr id="22" name="Picture 21" descr="A picture containing food&#10;&#10;Description automatically generated">
            <a:extLst>
              <a:ext uri="{FF2B5EF4-FFF2-40B4-BE49-F238E27FC236}">
                <a16:creationId xmlns:a16="http://schemas.microsoft.com/office/drawing/2014/main" id="{57B3341E-376B-41CC-B966-A8B7A5D04460}"/>
              </a:ext>
            </a:extLst>
          </p:cNvPr>
          <p:cNvPicPr>
            <a:picLocks noChangeAspect="1"/>
          </p:cNvPicPr>
          <p:nvPr/>
        </p:nvPicPr>
        <p:blipFill>
          <a:blip r:embed="rId10"/>
          <a:stretch>
            <a:fillRect/>
          </a:stretch>
        </p:blipFill>
        <p:spPr>
          <a:xfrm>
            <a:off x="391282" y="123782"/>
            <a:ext cx="2012871" cy="2003360"/>
          </a:xfrm>
          <a:prstGeom prst="rect">
            <a:avLst/>
          </a:prstGeom>
        </p:spPr>
      </p:pic>
      <p:grpSp>
        <p:nvGrpSpPr>
          <p:cNvPr id="26" name="Group 25">
            <a:extLst>
              <a:ext uri="{FF2B5EF4-FFF2-40B4-BE49-F238E27FC236}">
                <a16:creationId xmlns:a16="http://schemas.microsoft.com/office/drawing/2014/main" id="{DEBA06A3-BD56-4F0E-B257-DDD506D412E8}"/>
              </a:ext>
            </a:extLst>
          </p:cNvPr>
          <p:cNvGrpSpPr/>
          <p:nvPr/>
        </p:nvGrpSpPr>
        <p:grpSpPr>
          <a:xfrm>
            <a:off x="5414481" y="1228054"/>
            <a:ext cx="5836805" cy="3945085"/>
            <a:chOff x="5414481" y="1228054"/>
            <a:chExt cx="5836805" cy="3945085"/>
          </a:xfrm>
        </p:grpSpPr>
        <p:pic>
          <p:nvPicPr>
            <p:cNvPr id="7" name="Picture 6">
              <a:extLst>
                <a:ext uri="{FF2B5EF4-FFF2-40B4-BE49-F238E27FC236}">
                  <a16:creationId xmlns:a16="http://schemas.microsoft.com/office/drawing/2014/main" id="{808245AF-971C-43AD-BC66-B4AA83EF385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460" r="11397"/>
            <a:stretch/>
          </p:blipFill>
          <p:spPr bwMode="auto">
            <a:xfrm>
              <a:off x="5414481" y="1228054"/>
              <a:ext cx="5836805" cy="394508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775ECE55-1B33-455B-B3B3-47C85A197C27}"/>
                </a:ext>
              </a:extLst>
            </p:cNvPr>
            <p:cNvSpPr/>
            <p:nvPr/>
          </p:nvSpPr>
          <p:spPr>
            <a:xfrm>
              <a:off x="6886782" y="1996700"/>
              <a:ext cx="3030876" cy="2003800"/>
            </a:xfrm>
            <a:prstGeom prst="roundRect">
              <a:avLst/>
            </a:prstGeom>
            <a:solidFill>
              <a:srgbClr val="252526"/>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close up of a logo&#10;&#10;Description automatically generated">
              <a:extLst>
                <a:ext uri="{FF2B5EF4-FFF2-40B4-BE49-F238E27FC236}">
                  <a16:creationId xmlns:a16="http://schemas.microsoft.com/office/drawing/2014/main" id="{AC4A0A18-6304-4605-86A7-729C25A0B6C9}"/>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20000"/>
                      </a14:imgEffect>
                    </a14:imgLayer>
                  </a14:imgProps>
                </a:ext>
              </a:extLst>
            </a:blip>
            <a:stretch>
              <a:fillRect/>
            </a:stretch>
          </p:blipFill>
          <p:spPr>
            <a:xfrm>
              <a:off x="7479315" y="1863689"/>
              <a:ext cx="1845810" cy="1837090"/>
            </a:xfrm>
            <a:prstGeom prst="rect">
              <a:avLst/>
            </a:prstGeom>
          </p:spPr>
        </p:pic>
      </p:grpSp>
    </p:spTree>
    <p:extLst>
      <p:ext uri="{BB962C8B-B14F-4D97-AF65-F5344CB8AC3E}">
        <p14:creationId xmlns:p14="http://schemas.microsoft.com/office/powerpoint/2010/main" val="2851046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216BEFF-0A66-41AC-AC38-67E703BB9B0D}"/>
              </a:ext>
            </a:extLst>
          </p:cNvPr>
          <p:cNvSpPr>
            <a:spLocks noGrp="1"/>
          </p:cNvSpPr>
          <p:nvPr>
            <p:ph idx="1"/>
          </p:nvPr>
        </p:nvSpPr>
        <p:spPr>
          <a:xfrm>
            <a:off x="4899949" y="1471034"/>
            <a:ext cx="4218434" cy="4458318"/>
          </a:xfrm>
        </p:spPr>
        <p:txBody>
          <a:bodyPr vert="horz" lIns="91440" tIns="45720" rIns="91440" bIns="45720" rtlCol="0" anchor="t">
            <a:normAutofit lnSpcReduction="10000"/>
          </a:bodyPr>
          <a:lstStyle/>
          <a:p>
            <a:pPr marL="0" indent="0">
              <a:buNone/>
            </a:pPr>
            <a:r>
              <a:rPr lang="en-US">
                <a:latin typeface="Open Sans Light"/>
              </a:rPr>
              <a:t>SDI Gateway</a:t>
            </a:r>
          </a:p>
          <a:p>
            <a:pPr marL="0" indent="0">
              <a:buNone/>
            </a:pPr>
            <a:endParaRPr lang="en-US"/>
          </a:p>
          <a:p>
            <a:pPr marL="0" indent="0">
              <a:buNone/>
            </a:pPr>
            <a:r>
              <a:rPr lang="en-US">
                <a:latin typeface="Open Sans Light"/>
              </a:rPr>
              <a:t>AES/EBU Gateway</a:t>
            </a:r>
          </a:p>
          <a:p>
            <a:pPr marL="0" indent="0">
              <a:buNone/>
            </a:pPr>
            <a:endParaRPr lang="en-US"/>
          </a:p>
          <a:p>
            <a:pPr marL="0" indent="0">
              <a:buNone/>
            </a:pPr>
            <a:r>
              <a:rPr lang="en-US">
                <a:latin typeface="Open Sans Light"/>
              </a:rPr>
              <a:t>MADI Gateway</a:t>
            </a:r>
          </a:p>
          <a:p>
            <a:pPr marL="0" indent="0">
              <a:buNone/>
            </a:pPr>
            <a:endParaRPr lang="en-US"/>
          </a:p>
          <a:p>
            <a:pPr marL="0" indent="0">
              <a:buNone/>
            </a:pPr>
            <a:r>
              <a:rPr lang="en-US">
                <a:latin typeface="Open Sans Light"/>
              </a:rPr>
              <a:t>ST 2110 Monitoring</a:t>
            </a:r>
          </a:p>
          <a:p>
            <a:pPr marL="0" indent="0">
              <a:buNone/>
            </a:pPr>
            <a:endParaRPr lang="en-US"/>
          </a:p>
          <a:p>
            <a:pPr marL="0" indent="0">
              <a:buNone/>
            </a:pPr>
            <a:r>
              <a:rPr lang="en-US">
                <a:latin typeface="Open Sans Light"/>
              </a:rPr>
              <a:t>Hybrid Routing</a:t>
            </a:r>
          </a:p>
        </p:txBody>
      </p:sp>
      <p:sp>
        <p:nvSpPr>
          <p:cNvPr id="12" name="Rectangle: Rounded Corners 11">
            <a:extLst>
              <a:ext uri="{FF2B5EF4-FFF2-40B4-BE49-F238E27FC236}">
                <a16:creationId xmlns:a16="http://schemas.microsoft.com/office/drawing/2014/main" id="{E2EA9F51-E12E-4B47-BED5-228843A283E9}"/>
              </a:ext>
            </a:extLst>
          </p:cNvPr>
          <p:cNvSpPr/>
          <p:nvPr/>
        </p:nvSpPr>
        <p:spPr>
          <a:xfrm>
            <a:off x="4172333" y="1356647"/>
            <a:ext cx="578123" cy="608129"/>
          </a:xfrm>
          <a:prstGeom prst="roundRect">
            <a:avLst>
              <a:gd name="adj" fmla="val 11823"/>
            </a:avLst>
          </a:prstGeom>
          <a:noFill/>
          <a:ln w="50800">
            <a:solidFill>
              <a:srgbClr val="1998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F04BD4ED-D04E-427D-BD5F-BD74280CF9BA}"/>
              </a:ext>
            </a:extLst>
          </p:cNvPr>
          <p:cNvSpPr/>
          <p:nvPr/>
        </p:nvSpPr>
        <p:spPr>
          <a:xfrm>
            <a:off x="4172332" y="2307831"/>
            <a:ext cx="578123" cy="608129"/>
          </a:xfrm>
          <a:prstGeom prst="roundRect">
            <a:avLst>
              <a:gd name="adj" fmla="val 11823"/>
            </a:avLst>
          </a:prstGeom>
          <a:noFill/>
          <a:ln w="50800">
            <a:solidFill>
              <a:srgbClr val="1998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BF8E9F2-102D-4763-853A-D2F7080C176C}"/>
              </a:ext>
            </a:extLst>
          </p:cNvPr>
          <p:cNvSpPr/>
          <p:nvPr/>
        </p:nvSpPr>
        <p:spPr>
          <a:xfrm>
            <a:off x="4172331" y="3259015"/>
            <a:ext cx="578123" cy="608129"/>
          </a:xfrm>
          <a:prstGeom prst="roundRect">
            <a:avLst>
              <a:gd name="adj" fmla="val 11823"/>
            </a:avLst>
          </a:prstGeom>
          <a:noFill/>
          <a:ln w="50800">
            <a:solidFill>
              <a:srgbClr val="1998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96953621-CE3C-4CF9-8D52-D93DC8015059}"/>
              </a:ext>
            </a:extLst>
          </p:cNvPr>
          <p:cNvSpPr/>
          <p:nvPr/>
        </p:nvSpPr>
        <p:spPr>
          <a:xfrm>
            <a:off x="4172330" y="4210199"/>
            <a:ext cx="578123" cy="608129"/>
          </a:xfrm>
          <a:prstGeom prst="roundRect">
            <a:avLst>
              <a:gd name="adj" fmla="val 11823"/>
            </a:avLst>
          </a:prstGeom>
          <a:noFill/>
          <a:ln w="50800">
            <a:solidFill>
              <a:srgbClr val="1998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6AF00ABC-299B-444F-AA53-4D6C771D8372}"/>
              </a:ext>
            </a:extLst>
          </p:cNvPr>
          <p:cNvSpPr/>
          <p:nvPr/>
        </p:nvSpPr>
        <p:spPr>
          <a:xfrm>
            <a:off x="4172333" y="5161382"/>
            <a:ext cx="578123" cy="608129"/>
          </a:xfrm>
          <a:prstGeom prst="roundRect">
            <a:avLst>
              <a:gd name="adj" fmla="val 11823"/>
            </a:avLst>
          </a:prstGeom>
          <a:noFill/>
          <a:ln w="50800">
            <a:solidFill>
              <a:srgbClr val="1998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descr="Free PNG Check Mark - Konfest">
            <a:extLst>
              <a:ext uri="{FF2B5EF4-FFF2-40B4-BE49-F238E27FC236}">
                <a16:creationId xmlns:a16="http://schemas.microsoft.com/office/drawing/2014/main" id="{7DB5C711-D9D3-4F0B-A7DE-12E2691A6A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672" y="1261753"/>
            <a:ext cx="1020698" cy="772092"/>
          </a:xfrm>
          <a:prstGeom prst="rect">
            <a:avLst/>
          </a:prstGeom>
          <a:solidFill>
            <a:schemeClr val="bg1"/>
          </a:solidFill>
        </p:spPr>
      </p:pic>
      <p:pic>
        <p:nvPicPr>
          <p:cNvPr id="26" name="Picture 2" descr="Free PNG Check Mark - Konfest">
            <a:extLst>
              <a:ext uri="{FF2B5EF4-FFF2-40B4-BE49-F238E27FC236}">
                <a16:creationId xmlns:a16="http://schemas.microsoft.com/office/drawing/2014/main" id="{99F9AAB8-DF2B-442C-803B-898177C430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672" y="2206552"/>
            <a:ext cx="1020698" cy="772092"/>
          </a:xfrm>
          <a:prstGeom prst="rect">
            <a:avLst/>
          </a:prstGeom>
          <a:solidFill>
            <a:schemeClr val="bg1"/>
          </a:solidFill>
        </p:spPr>
      </p:pic>
      <p:pic>
        <p:nvPicPr>
          <p:cNvPr id="27" name="Picture 2" descr="Free PNG Check Mark - Konfest">
            <a:extLst>
              <a:ext uri="{FF2B5EF4-FFF2-40B4-BE49-F238E27FC236}">
                <a16:creationId xmlns:a16="http://schemas.microsoft.com/office/drawing/2014/main" id="{EDC68105-6B34-44DA-BEC6-93B5C9C9F1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672" y="3151351"/>
            <a:ext cx="1020698" cy="772092"/>
          </a:xfrm>
          <a:prstGeom prst="rect">
            <a:avLst/>
          </a:prstGeom>
          <a:solidFill>
            <a:schemeClr val="bg1"/>
          </a:solidFill>
        </p:spPr>
      </p:pic>
      <p:pic>
        <p:nvPicPr>
          <p:cNvPr id="28" name="Picture 2" descr="Free PNG Check Mark - Konfest">
            <a:extLst>
              <a:ext uri="{FF2B5EF4-FFF2-40B4-BE49-F238E27FC236}">
                <a16:creationId xmlns:a16="http://schemas.microsoft.com/office/drawing/2014/main" id="{B6F674D9-E8F1-4428-A513-1D848231D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672" y="4096150"/>
            <a:ext cx="1020698" cy="772092"/>
          </a:xfrm>
          <a:prstGeom prst="rect">
            <a:avLst/>
          </a:prstGeom>
          <a:solidFill>
            <a:schemeClr val="bg1"/>
          </a:solidFill>
        </p:spPr>
      </p:pic>
      <p:pic>
        <p:nvPicPr>
          <p:cNvPr id="29" name="Picture 2" descr="Free PNG Check Mark - Konfest">
            <a:extLst>
              <a:ext uri="{FF2B5EF4-FFF2-40B4-BE49-F238E27FC236}">
                <a16:creationId xmlns:a16="http://schemas.microsoft.com/office/drawing/2014/main" id="{D265C262-4F99-4A25-B1E3-6283675362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672" y="5040947"/>
            <a:ext cx="1020698" cy="772092"/>
          </a:xfrm>
          <a:prstGeom prst="rect">
            <a:avLst/>
          </a:prstGeom>
          <a:solidFill>
            <a:schemeClr val="bg1"/>
          </a:solidFill>
        </p:spPr>
      </p:pic>
      <p:sp>
        <p:nvSpPr>
          <p:cNvPr id="37" name="Slide Number Placeholder 1">
            <a:extLst>
              <a:ext uri="{FF2B5EF4-FFF2-40B4-BE49-F238E27FC236}">
                <a16:creationId xmlns:a16="http://schemas.microsoft.com/office/drawing/2014/main" id="{CD379B4E-A314-417F-B7A3-7343625ECF0A}"/>
              </a:ext>
            </a:extLst>
          </p:cNvPr>
          <p:cNvSpPr>
            <a:spLocks noGrp="1"/>
          </p:cNvSpPr>
          <p:nvPr>
            <p:ph type="sldNum" sz="quarter" idx="12"/>
          </p:nvPr>
        </p:nvSpPr>
        <p:spPr>
          <a:xfrm>
            <a:off x="430427" y="6356350"/>
            <a:ext cx="976342" cy="365125"/>
          </a:xfrm>
        </p:spPr>
        <p:txBody>
          <a:bodyPr/>
          <a:lstStyle/>
          <a:p>
            <a:fld id="{67E52358-FED6-D246-9C6E-AEC4ABAAD0D9}" type="slidenum">
              <a:rPr lang="en-US" smtClean="0"/>
              <a:t>20</a:t>
            </a:fld>
            <a:endParaRPr lang="en-US"/>
          </a:p>
        </p:txBody>
      </p:sp>
      <p:pic>
        <p:nvPicPr>
          <p:cNvPr id="31" name="Picture 30" descr="A picture containing drawing&#10;&#10;Description automatically generated">
            <a:extLst>
              <a:ext uri="{FF2B5EF4-FFF2-40B4-BE49-F238E27FC236}">
                <a16:creationId xmlns:a16="http://schemas.microsoft.com/office/drawing/2014/main" id="{A090B9BF-6799-45F2-A3CF-7C59BEA4D6A7}"/>
              </a:ext>
            </a:extLst>
          </p:cNvPr>
          <p:cNvPicPr>
            <a:picLocks noChangeAspect="1"/>
          </p:cNvPicPr>
          <p:nvPr/>
        </p:nvPicPr>
        <p:blipFill>
          <a:blip r:embed="rId4"/>
          <a:stretch>
            <a:fillRect/>
          </a:stretch>
        </p:blipFill>
        <p:spPr>
          <a:xfrm>
            <a:off x="1262765" y="375833"/>
            <a:ext cx="1218108" cy="695609"/>
          </a:xfrm>
          <a:prstGeom prst="rect">
            <a:avLst/>
          </a:prstGeom>
        </p:spPr>
      </p:pic>
      <p:pic>
        <p:nvPicPr>
          <p:cNvPr id="38" name="Picture 37" descr="A drawing of a face&#10;&#10;Description automatically generated">
            <a:extLst>
              <a:ext uri="{FF2B5EF4-FFF2-40B4-BE49-F238E27FC236}">
                <a16:creationId xmlns:a16="http://schemas.microsoft.com/office/drawing/2014/main" id="{AE831EB3-B496-4329-8FBD-6E18437EF677}"/>
              </a:ext>
            </a:extLst>
          </p:cNvPr>
          <p:cNvPicPr>
            <a:picLocks noChangeAspect="1"/>
          </p:cNvPicPr>
          <p:nvPr/>
        </p:nvPicPr>
        <p:blipFill>
          <a:blip r:embed="rId5"/>
          <a:stretch>
            <a:fillRect/>
          </a:stretch>
        </p:blipFill>
        <p:spPr>
          <a:xfrm>
            <a:off x="249898" y="533685"/>
            <a:ext cx="877393" cy="537757"/>
          </a:xfrm>
          <a:prstGeom prst="rect">
            <a:avLst/>
          </a:prstGeom>
        </p:spPr>
      </p:pic>
      <p:pic>
        <p:nvPicPr>
          <p:cNvPr id="39" name="Picture 38" descr="A picture containing food&#10;&#10;Description automatically generated">
            <a:extLst>
              <a:ext uri="{FF2B5EF4-FFF2-40B4-BE49-F238E27FC236}">
                <a16:creationId xmlns:a16="http://schemas.microsoft.com/office/drawing/2014/main" id="{2C1FC5A8-0820-4BBA-BA59-3833FB200112}"/>
              </a:ext>
            </a:extLst>
          </p:cNvPr>
          <p:cNvPicPr>
            <a:picLocks noChangeAspect="1"/>
          </p:cNvPicPr>
          <p:nvPr/>
        </p:nvPicPr>
        <p:blipFill>
          <a:blip r:embed="rId6"/>
          <a:stretch>
            <a:fillRect/>
          </a:stretch>
        </p:blipFill>
        <p:spPr>
          <a:xfrm>
            <a:off x="2611095" y="328530"/>
            <a:ext cx="753615" cy="750055"/>
          </a:xfrm>
          <a:prstGeom prst="rect">
            <a:avLst/>
          </a:prstGeom>
        </p:spPr>
      </p:pic>
      <p:sp>
        <p:nvSpPr>
          <p:cNvPr id="40" name="Title 2">
            <a:extLst>
              <a:ext uri="{FF2B5EF4-FFF2-40B4-BE49-F238E27FC236}">
                <a16:creationId xmlns:a16="http://schemas.microsoft.com/office/drawing/2014/main" id="{7102F083-A9E1-4D6B-8276-09C47EDFCD3D}"/>
              </a:ext>
            </a:extLst>
          </p:cNvPr>
          <p:cNvSpPr txBox="1">
            <a:spLocks/>
          </p:cNvSpPr>
          <p:nvPr/>
        </p:nvSpPr>
        <p:spPr>
          <a:xfrm>
            <a:off x="3386027" y="455511"/>
            <a:ext cx="8357200" cy="8945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3200" b="1" i="0" kern="120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a:t>IP EDGE solutions</a:t>
            </a:r>
          </a:p>
        </p:txBody>
      </p:sp>
    </p:spTree>
    <p:extLst>
      <p:ext uri="{BB962C8B-B14F-4D97-AF65-F5344CB8AC3E}">
        <p14:creationId xmlns:p14="http://schemas.microsoft.com/office/powerpoint/2010/main" val="204550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nodeType="afterEffect">
                                  <p:stCondLst>
                                    <p:cond delay="200"/>
                                  </p:stCondLst>
                                  <p:childTnLst>
                                    <p:set>
                                      <p:cBhvr>
                                        <p:cTn id="12" dur="1" fill="hold">
                                          <p:stCondLst>
                                            <p:cond delay="0"/>
                                          </p:stCondLst>
                                        </p:cTn>
                                        <p:tgtEl>
                                          <p:spTgt spid="27"/>
                                        </p:tgtEl>
                                        <p:attrNameLst>
                                          <p:attrName>style.visibility</p:attrName>
                                        </p:attrNameLst>
                                      </p:cBhvr>
                                      <p:to>
                                        <p:strVal val="visible"/>
                                      </p:to>
                                    </p:set>
                                  </p:childTnLst>
                                </p:cTn>
                              </p:par>
                            </p:childTnLst>
                          </p:cTn>
                        </p:par>
                        <p:par>
                          <p:cTn id="13" fill="hold">
                            <p:stCondLst>
                              <p:cond delay="400"/>
                            </p:stCondLst>
                            <p:childTnLst>
                              <p:par>
                                <p:cTn id="14" presetID="1" presetClass="entr" presetSubtype="0" fill="hold" nodeType="afterEffect">
                                  <p:stCondLst>
                                    <p:cond delay="200"/>
                                  </p:stCondLst>
                                  <p:childTnLst>
                                    <p:set>
                                      <p:cBhvr>
                                        <p:cTn id="15" dur="1" fill="hold">
                                          <p:stCondLst>
                                            <p:cond delay="0"/>
                                          </p:stCondLst>
                                        </p:cTn>
                                        <p:tgtEl>
                                          <p:spTgt spid="28"/>
                                        </p:tgtEl>
                                        <p:attrNameLst>
                                          <p:attrName>style.visibility</p:attrName>
                                        </p:attrNameLst>
                                      </p:cBhvr>
                                      <p:to>
                                        <p:strVal val="visible"/>
                                      </p:to>
                                    </p:set>
                                  </p:childTnLst>
                                </p:cTn>
                              </p:par>
                            </p:childTnLst>
                          </p:cTn>
                        </p:par>
                        <p:par>
                          <p:cTn id="16" fill="hold">
                            <p:stCondLst>
                              <p:cond delay="600"/>
                            </p:stCondLst>
                            <p:childTnLst>
                              <p:par>
                                <p:cTn id="17" presetID="1" presetClass="entr" presetSubtype="0" fill="hold" nodeType="afterEffect">
                                  <p:stCondLst>
                                    <p:cond delay="20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058A2B-D6FF-A340-AB7E-1E1646E9513E}"/>
              </a:ext>
            </a:extLst>
          </p:cNvPr>
          <p:cNvSpPr>
            <a:spLocks noGrp="1"/>
          </p:cNvSpPr>
          <p:nvPr>
            <p:ph type="sldNum" sz="quarter" idx="12"/>
          </p:nvPr>
        </p:nvSpPr>
        <p:spPr/>
        <p:txBody>
          <a:bodyPr/>
          <a:lstStyle/>
          <a:p>
            <a:fld id="{67E52358-FED6-D246-9C6E-AEC4ABAAD0D9}" type="slidenum">
              <a:rPr lang="en-US" smtClean="0"/>
              <a:t>21</a:t>
            </a:fld>
            <a:endParaRPr lang="en-US"/>
          </a:p>
        </p:txBody>
      </p:sp>
    </p:spTree>
    <p:extLst>
      <p:ext uri="{BB962C8B-B14F-4D97-AF65-F5344CB8AC3E}">
        <p14:creationId xmlns:p14="http://schemas.microsoft.com/office/powerpoint/2010/main" val="2428461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1EA55B-9334-49AD-AE94-A9F4C8EBB5A4}"/>
              </a:ext>
            </a:extLst>
          </p:cNvPr>
          <p:cNvSpPr>
            <a:spLocks noGrp="1"/>
          </p:cNvSpPr>
          <p:nvPr>
            <p:ph type="sldNum" sz="quarter" idx="12"/>
          </p:nvPr>
        </p:nvSpPr>
        <p:spPr/>
        <p:txBody>
          <a:bodyPr/>
          <a:lstStyle/>
          <a:p>
            <a:fld id="{67E52358-FED6-D246-9C6E-AEC4ABAAD0D9}" type="slidenum">
              <a:rPr lang="en-US" smtClean="0"/>
              <a:t>3</a:t>
            </a:fld>
            <a:endParaRPr lang="en-US"/>
          </a:p>
        </p:txBody>
      </p:sp>
      <p:sp>
        <p:nvSpPr>
          <p:cNvPr id="3" name="Title 2">
            <a:extLst>
              <a:ext uri="{FF2B5EF4-FFF2-40B4-BE49-F238E27FC236}">
                <a16:creationId xmlns:a16="http://schemas.microsoft.com/office/drawing/2014/main" id="{C9A275CA-7CBE-4D86-B886-E3805FE42C11}"/>
              </a:ext>
            </a:extLst>
          </p:cNvPr>
          <p:cNvSpPr>
            <a:spLocks noGrp="1"/>
          </p:cNvSpPr>
          <p:nvPr>
            <p:ph type="title"/>
          </p:nvPr>
        </p:nvSpPr>
        <p:spPr>
          <a:xfrm>
            <a:off x="1807913" y="250031"/>
            <a:ext cx="9935314" cy="894557"/>
          </a:xfrm>
        </p:spPr>
        <p:txBody>
          <a:bodyPr/>
          <a:lstStyle/>
          <a:p>
            <a:r>
              <a:rPr lang="en-US"/>
              <a:t>connect your IP audio production</a:t>
            </a:r>
          </a:p>
        </p:txBody>
      </p:sp>
      <p:pic>
        <p:nvPicPr>
          <p:cNvPr id="5" name="Picture 4">
            <a:extLst>
              <a:ext uri="{FF2B5EF4-FFF2-40B4-BE49-F238E27FC236}">
                <a16:creationId xmlns:a16="http://schemas.microsoft.com/office/drawing/2014/main" id="{0A142192-9A79-41BB-A9E0-6184E23900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984" y="2293379"/>
            <a:ext cx="3164359" cy="647821"/>
          </a:xfrm>
          <a:prstGeom prst="rect">
            <a:avLst/>
          </a:prstGeom>
        </p:spPr>
      </p:pic>
      <p:pic>
        <p:nvPicPr>
          <p:cNvPr id="7" name="Picture 6">
            <a:extLst>
              <a:ext uri="{FF2B5EF4-FFF2-40B4-BE49-F238E27FC236}">
                <a16:creationId xmlns:a16="http://schemas.microsoft.com/office/drawing/2014/main" id="{C9D30E41-BCBB-42F6-AFF1-C7665867EC95}"/>
              </a:ext>
            </a:extLst>
          </p:cNvPr>
          <p:cNvPicPr>
            <a:picLocks noChangeAspect="1"/>
          </p:cNvPicPr>
          <p:nvPr/>
        </p:nvPicPr>
        <p:blipFill>
          <a:blip r:embed="rId4"/>
          <a:stretch>
            <a:fillRect/>
          </a:stretch>
        </p:blipFill>
        <p:spPr>
          <a:xfrm>
            <a:off x="7929637" y="2781897"/>
            <a:ext cx="3651717" cy="1521155"/>
          </a:xfrm>
          <a:prstGeom prst="rect">
            <a:avLst/>
          </a:prstGeom>
        </p:spPr>
      </p:pic>
      <p:sp>
        <p:nvSpPr>
          <p:cNvPr id="8" name="TextBox 7">
            <a:extLst>
              <a:ext uri="{FF2B5EF4-FFF2-40B4-BE49-F238E27FC236}">
                <a16:creationId xmlns:a16="http://schemas.microsoft.com/office/drawing/2014/main" id="{E3A66722-9A5F-491A-B925-6198B9AB88F3}"/>
              </a:ext>
            </a:extLst>
          </p:cNvPr>
          <p:cNvSpPr txBox="1"/>
          <p:nvPr/>
        </p:nvSpPr>
        <p:spPr>
          <a:xfrm>
            <a:off x="9126120" y="4131602"/>
            <a:ext cx="1535998"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Audio Console</a:t>
            </a:r>
          </a:p>
        </p:txBody>
      </p:sp>
      <p:pic>
        <p:nvPicPr>
          <p:cNvPr id="9" name="Picture 8">
            <a:extLst>
              <a:ext uri="{FF2B5EF4-FFF2-40B4-BE49-F238E27FC236}">
                <a16:creationId xmlns:a16="http://schemas.microsoft.com/office/drawing/2014/main" id="{A9966C01-93D5-4EA6-BFF6-E1A563B0394D}"/>
              </a:ext>
            </a:extLst>
          </p:cNvPr>
          <p:cNvPicPr>
            <a:picLocks noChangeAspect="1"/>
          </p:cNvPicPr>
          <p:nvPr/>
        </p:nvPicPr>
        <p:blipFill>
          <a:blip r:embed="rId5"/>
          <a:stretch>
            <a:fillRect/>
          </a:stretch>
        </p:blipFill>
        <p:spPr>
          <a:xfrm>
            <a:off x="2701893" y="4856112"/>
            <a:ext cx="1587500" cy="1270000"/>
          </a:xfrm>
          <a:prstGeom prst="rect">
            <a:avLst/>
          </a:prstGeom>
        </p:spPr>
      </p:pic>
      <p:sp>
        <p:nvSpPr>
          <p:cNvPr id="10" name="Rectangle 9">
            <a:extLst>
              <a:ext uri="{FF2B5EF4-FFF2-40B4-BE49-F238E27FC236}">
                <a16:creationId xmlns:a16="http://schemas.microsoft.com/office/drawing/2014/main" id="{52400A3F-72E8-4C9D-8D8F-078425144CA0}"/>
              </a:ext>
            </a:extLst>
          </p:cNvPr>
          <p:cNvSpPr/>
          <p:nvPr/>
        </p:nvSpPr>
        <p:spPr>
          <a:xfrm rot="16200000">
            <a:off x="3473893" y="3575035"/>
            <a:ext cx="5284187" cy="3693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IP Network</a:t>
            </a:r>
          </a:p>
        </p:txBody>
      </p:sp>
      <p:sp>
        <p:nvSpPr>
          <p:cNvPr id="11" name="TextBox 10">
            <a:extLst>
              <a:ext uri="{FF2B5EF4-FFF2-40B4-BE49-F238E27FC236}">
                <a16:creationId xmlns:a16="http://schemas.microsoft.com/office/drawing/2014/main" id="{8BEB9524-FE23-4519-9545-F3511D176E31}"/>
              </a:ext>
            </a:extLst>
          </p:cNvPr>
          <p:cNvSpPr txBox="1"/>
          <p:nvPr/>
        </p:nvSpPr>
        <p:spPr>
          <a:xfrm>
            <a:off x="6673493" y="3116696"/>
            <a:ext cx="767518" cy="369332"/>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AES67</a:t>
            </a:r>
            <a:endParaRPr kumimoji="0" lang="en-US" sz="1467" b="0" i="0" u="none" strike="noStrike" kern="1200" cap="none" spc="0" normalizeH="0" baseline="0" noProof="0">
              <a:ln>
                <a:noFill/>
              </a:ln>
              <a:solidFill>
                <a:prstClr val="black"/>
              </a:solidFill>
              <a:effectLst/>
              <a:uLnTx/>
              <a:uFillTx/>
              <a:latin typeface="Calibri"/>
              <a:ea typeface="+mn-ea"/>
              <a:cs typeface="+mn-cs"/>
            </a:endParaRPr>
          </a:p>
        </p:txBody>
      </p:sp>
      <p:cxnSp>
        <p:nvCxnSpPr>
          <p:cNvPr id="12" name="Straight Arrow Connector 16">
            <a:extLst>
              <a:ext uri="{FF2B5EF4-FFF2-40B4-BE49-F238E27FC236}">
                <a16:creationId xmlns:a16="http://schemas.microsoft.com/office/drawing/2014/main" id="{4D4EE348-0C11-459E-B659-3603A126AF4E}"/>
              </a:ext>
            </a:extLst>
          </p:cNvPr>
          <p:cNvCxnSpPr>
            <a:cxnSpLocks/>
          </p:cNvCxnSpPr>
          <p:nvPr/>
        </p:nvCxnSpPr>
        <p:spPr>
          <a:xfrm flipH="1">
            <a:off x="6330373" y="3518205"/>
            <a:ext cx="1746827" cy="0"/>
          </a:xfrm>
          <a:prstGeom prst="straightConnector1">
            <a:avLst/>
          </a:prstGeom>
          <a:ln>
            <a:solidFill>
              <a:srgbClr val="333333"/>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6">
            <a:extLst>
              <a:ext uri="{FF2B5EF4-FFF2-40B4-BE49-F238E27FC236}">
                <a16:creationId xmlns:a16="http://schemas.microsoft.com/office/drawing/2014/main" id="{1B373885-E844-46D4-BFBE-E8D44E933075}"/>
              </a:ext>
            </a:extLst>
          </p:cNvPr>
          <p:cNvCxnSpPr>
            <a:cxnSpLocks/>
            <a:stCxn id="6" idx="1"/>
            <a:endCxn id="5" idx="3"/>
          </p:cNvCxnSpPr>
          <p:nvPr/>
        </p:nvCxnSpPr>
        <p:spPr>
          <a:xfrm flipH="1" flipV="1">
            <a:off x="3355343" y="2617290"/>
            <a:ext cx="639032" cy="4202"/>
          </a:xfrm>
          <a:prstGeom prst="straightConnector1">
            <a:avLst/>
          </a:prstGeom>
          <a:ln>
            <a:solidFill>
              <a:srgbClr val="0070C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A1B8DBF1-8991-4808-B9BE-77C5575DA0F2}"/>
              </a:ext>
            </a:extLst>
          </p:cNvPr>
          <p:cNvSpPr txBox="1"/>
          <p:nvPr/>
        </p:nvSpPr>
        <p:spPr>
          <a:xfrm>
            <a:off x="3314288" y="2301205"/>
            <a:ext cx="709514"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MADI</a:t>
            </a:r>
          </a:p>
        </p:txBody>
      </p:sp>
      <p:grpSp>
        <p:nvGrpSpPr>
          <p:cNvPr id="15" name="Group 14">
            <a:extLst>
              <a:ext uri="{FF2B5EF4-FFF2-40B4-BE49-F238E27FC236}">
                <a16:creationId xmlns:a16="http://schemas.microsoft.com/office/drawing/2014/main" id="{3F377726-10F3-45A9-820A-E2A9DBDAC70D}"/>
              </a:ext>
            </a:extLst>
          </p:cNvPr>
          <p:cNvGrpSpPr/>
          <p:nvPr/>
        </p:nvGrpSpPr>
        <p:grpSpPr>
          <a:xfrm>
            <a:off x="8106920" y="2008591"/>
            <a:ext cx="3250760" cy="749112"/>
            <a:chOff x="6194406" y="3890149"/>
            <a:chExt cx="2561490" cy="685072"/>
          </a:xfrm>
        </p:grpSpPr>
        <p:sp>
          <p:nvSpPr>
            <p:cNvPr id="16" name="Rectangle 15">
              <a:extLst>
                <a:ext uri="{FF2B5EF4-FFF2-40B4-BE49-F238E27FC236}">
                  <a16:creationId xmlns:a16="http://schemas.microsoft.com/office/drawing/2014/main" id="{D1D22ABB-615B-466A-A890-A2136C33FE98}"/>
                </a:ext>
              </a:extLst>
            </p:cNvPr>
            <p:cNvSpPr/>
            <p:nvPr/>
          </p:nvSpPr>
          <p:spPr>
            <a:xfrm>
              <a:off x="6194406" y="3890149"/>
              <a:ext cx="2561490" cy="347313"/>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Rounded Corners 16">
              <a:extLst>
                <a:ext uri="{FF2B5EF4-FFF2-40B4-BE49-F238E27FC236}">
                  <a16:creationId xmlns:a16="http://schemas.microsoft.com/office/drawing/2014/main" id="{B48B15EA-C191-4AE5-B2A6-5BD8D7CEE05C}"/>
                </a:ext>
              </a:extLst>
            </p:cNvPr>
            <p:cNvSpPr/>
            <p:nvPr/>
          </p:nvSpPr>
          <p:spPr>
            <a:xfrm>
              <a:off x="7999141" y="3967598"/>
              <a:ext cx="631903" cy="192965"/>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30EA798E-A0C4-4F9A-88EB-B64BD98AFD15}"/>
                </a:ext>
              </a:extLst>
            </p:cNvPr>
            <p:cNvSpPr txBox="1"/>
            <p:nvPr/>
          </p:nvSpPr>
          <p:spPr>
            <a:xfrm>
              <a:off x="6888808" y="4237462"/>
              <a:ext cx="1340011" cy="337759"/>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Audio Processor</a:t>
              </a:r>
            </a:p>
          </p:txBody>
        </p:sp>
      </p:grpSp>
      <p:cxnSp>
        <p:nvCxnSpPr>
          <p:cNvPr id="19" name="Straight Arrow Connector 16">
            <a:extLst>
              <a:ext uri="{FF2B5EF4-FFF2-40B4-BE49-F238E27FC236}">
                <a16:creationId xmlns:a16="http://schemas.microsoft.com/office/drawing/2014/main" id="{434C574A-A959-427F-A021-D01CC03877C9}"/>
              </a:ext>
            </a:extLst>
          </p:cNvPr>
          <p:cNvCxnSpPr>
            <a:cxnSpLocks/>
          </p:cNvCxnSpPr>
          <p:nvPr/>
        </p:nvCxnSpPr>
        <p:spPr>
          <a:xfrm flipH="1">
            <a:off x="6330373" y="2184709"/>
            <a:ext cx="1746827" cy="0"/>
          </a:xfrm>
          <a:prstGeom prst="straightConnector1">
            <a:avLst/>
          </a:prstGeom>
          <a:ln>
            <a:solidFill>
              <a:srgbClr val="333333"/>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61F446FE-A401-4A18-B0D6-F55DB985F932}"/>
              </a:ext>
            </a:extLst>
          </p:cNvPr>
          <p:cNvSpPr txBox="1"/>
          <p:nvPr/>
        </p:nvSpPr>
        <p:spPr>
          <a:xfrm>
            <a:off x="6589429" y="1875761"/>
            <a:ext cx="767518" cy="369332"/>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AES67</a:t>
            </a:r>
            <a:endParaRPr kumimoji="0" lang="en-US" sz="1467" b="0" i="0" u="none" strike="noStrike" kern="1200" cap="none" spc="0" normalizeH="0" baseline="0" noProof="0">
              <a:ln>
                <a:noFill/>
              </a:ln>
              <a:solidFill>
                <a:prstClr val="black"/>
              </a:solidFill>
              <a:effectLst/>
              <a:uLnTx/>
              <a:uFillTx/>
              <a:latin typeface="Calibri"/>
              <a:ea typeface="+mn-ea"/>
              <a:cs typeface="+mn-cs"/>
            </a:endParaRPr>
          </a:p>
        </p:txBody>
      </p:sp>
      <p:cxnSp>
        <p:nvCxnSpPr>
          <p:cNvPr id="21" name="Straight Arrow Connector 16">
            <a:extLst>
              <a:ext uri="{FF2B5EF4-FFF2-40B4-BE49-F238E27FC236}">
                <a16:creationId xmlns:a16="http://schemas.microsoft.com/office/drawing/2014/main" id="{3AA8AC35-6A3A-4EA5-8878-8512D59E5EA5}"/>
              </a:ext>
            </a:extLst>
          </p:cNvPr>
          <p:cNvCxnSpPr>
            <a:cxnSpLocks/>
          </p:cNvCxnSpPr>
          <p:nvPr/>
        </p:nvCxnSpPr>
        <p:spPr>
          <a:xfrm flipH="1">
            <a:off x="6276510" y="4848789"/>
            <a:ext cx="1746827" cy="0"/>
          </a:xfrm>
          <a:prstGeom prst="straightConnector1">
            <a:avLst/>
          </a:prstGeom>
          <a:ln>
            <a:solidFill>
              <a:srgbClr val="333333"/>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64FADCD8-1F1A-4BF6-9CD7-D4FAC33B8DDF}"/>
              </a:ext>
            </a:extLst>
          </p:cNvPr>
          <p:cNvSpPr txBox="1"/>
          <p:nvPr/>
        </p:nvSpPr>
        <p:spPr>
          <a:xfrm>
            <a:off x="6535566" y="4539841"/>
            <a:ext cx="767518" cy="369332"/>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AES67</a:t>
            </a:r>
            <a:endParaRPr kumimoji="0" lang="en-US" sz="1467"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E2D22E8B-0A9C-4F7F-8167-ED387D1DCF33}"/>
              </a:ext>
            </a:extLst>
          </p:cNvPr>
          <p:cNvGrpSpPr/>
          <p:nvPr/>
        </p:nvGrpSpPr>
        <p:grpSpPr>
          <a:xfrm>
            <a:off x="8023337" y="4658880"/>
            <a:ext cx="3250760" cy="738665"/>
            <a:chOff x="6194406" y="3890149"/>
            <a:chExt cx="2561490" cy="675518"/>
          </a:xfrm>
        </p:grpSpPr>
        <p:sp>
          <p:nvSpPr>
            <p:cNvPr id="24" name="Rectangle 23">
              <a:extLst>
                <a:ext uri="{FF2B5EF4-FFF2-40B4-BE49-F238E27FC236}">
                  <a16:creationId xmlns:a16="http://schemas.microsoft.com/office/drawing/2014/main" id="{D1C69280-06D8-443E-BC48-DDED11032AA7}"/>
                </a:ext>
              </a:extLst>
            </p:cNvPr>
            <p:cNvSpPr/>
            <p:nvPr/>
          </p:nvSpPr>
          <p:spPr>
            <a:xfrm>
              <a:off x="6194406" y="3890149"/>
              <a:ext cx="2561490" cy="347313"/>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Rounded Corners 24">
              <a:extLst>
                <a:ext uri="{FF2B5EF4-FFF2-40B4-BE49-F238E27FC236}">
                  <a16:creationId xmlns:a16="http://schemas.microsoft.com/office/drawing/2014/main" id="{E5EB83BD-86B9-41CA-AE85-405765351E33}"/>
                </a:ext>
              </a:extLst>
            </p:cNvPr>
            <p:cNvSpPr/>
            <p:nvPr/>
          </p:nvSpPr>
          <p:spPr>
            <a:xfrm>
              <a:off x="7999141" y="3967598"/>
              <a:ext cx="631903" cy="192965"/>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951D8FFE-1251-4B67-869E-264F6129642F}"/>
                </a:ext>
              </a:extLst>
            </p:cNvPr>
            <p:cNvSpPr txBox="1"/>
            <p:nvPr/>
          </p:nvSpPr>
          <p:spPr>
            <a:xfrm>
              <a:off x="6978748" y="4227908"/>
              <a:ext cx="992806" cy="337759"/>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IP Intercom</a:t>
              </a:r>
            </a:p>
          </p:txBody>
        </p:sp>
      </p:grpSp>
      <p:sp>
        <p:nvSpPr>
          <p:cNvPr id="34" name="TextBox 33">
            <a:extLst>
              <a:ext uri="{FF2B5EF4-FFF2-40B4-BE49-F238E27FC236}">
                <a16:creationId xmlns:a16="http://schemas.microsoft.com/office/drawing/2014/main" id="{C167FE05-2A0B-4098-99CB-BC13BED6E6B5}"/>
              </a:ext>
            </a:extLst>
          </p:cNvPr>
          <p:cNvSpPr txBox="1"/>
          <p:nvPr/>
        </p:nvSpPr>
        <p:spPr>
          <a:xfrm>
            <a:off x="1807913" y="1085044"/>
            <a:ext cx="4030514" cy="46166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Baseband Infrastructure</a:t>
            </a:r>
          </a:p>
        </p:txBody>
      </p:sp>
      <p:sp>
        <p:nvSpPr>
          <p:cNvPr id="35" name="TextBox 34">
            <a:extLst>
              <a:ext uri="{FF2B5EF4-FFF2-40B4-BE49-F238E27FC236}">
                <a16:creationId xmlns:a16="http://schemas.microsoft.com/office/drawing/2014/main" id="{CAFC3EE6-50F9-4304-BD3D-AC7CB033B558}"/>
              </a:ext>
            </a:extLst>
          </p:cNvPr>
          <p:cNvSpPr txBox="1"/>
          <p:nvPr/>
        </p:nvSpPr>
        <p:spPr>
          <a:xfrm>
            <a:off x="7764376" y="1085044"/>
            <a:ext cx="2847220" cy="46166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IP Audio Production</a:t>
            </a:r>
          </a:p>
        </p:txBody>
      </p:sp>
      <p:sp>
        <p:nvSpPr>
          <p:cNvPr id="37" name="TextBox 36">
            <a:extLst>
              <a:ext uri="{FF2B5EF4-FFF2-40B4-BE49-F238E27FC236}">
                <a16:creationId xmlns:a16="http://schemas.microsoft.com/office/drawing/2014/main" id="{660174E3-6C3B-4037-9C15-F3800DDB5835}"/>
              </a:ext>
            </a:extLst>
          </p:cNvPr>
          <p:cNvSpPr txBox="1"/>
          <p:nvPr/>
        </p:nvSpPr>
        <p:spPr>
          <a:xfrm>
            <a:off x="3446113" y="6023826"/>
            <a:ext cx="659155"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GPIO</a:t>
            </a:r>
          </a:p>
        </p:txBody>
      </p:sp>
      <p:sp>
        <p:nvSpPr>
          <p:cNvPr id="38" name="Title 1">
            <a:extLst>
              <a:ext uri="{FF2B5EF4-FFF2-40B4-BE49-F238E27FC236}">
                <a16:creationId xmlns:a16="http://schemas.microsoft.com/office/drawing/2014/main" id="{9EA3E6C6-AE7C-4C3E-9AC2-0119EBADF12C}"/>
              </a:ext>
            </a:extLst>
          </p:cNvPr>
          <p:cNvSpPr txBox="1">
            <a:spLocks/>
          </p:cNvSpPr>
          <p:nvPr/>
        </p:nvSpPr>
        <p:spPr>
          <a:xfrm>
            <a:off x="1550467" y="321553"/>
            <a:ext cx="7979613" cy="8945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a:solidFill>
                <a:schemeClr val="bg1"/>
              </a:solidFill>
            </a:endParaRPr>
          </a:p>
        </p:txBody>
      </p:sp>
      <p:sp>
        <p:nvSpPr>
          <p:cNvPr id="41" name="TextBox 40">
            <a:extLst>
              <a:ext uri="{FF2B5EF4-FFF2-40B4-BE49-F238E27FC236}">
                <a16:creationId xmlns:a16="http://schemas.microsoft.com/office/drawing/2014/main" id="{F86935E0-BE64-4A6A-ABA6-BD9887579152}"/>
              </a:ext>
            </a:extLst>
          </p:cNvPr>
          <p:cNvSpPr txBox="1"/>
          <p:nvPr/>
        </p:nvSpPr>
        <p:spPr>
          <a:xfrm>
            <a:off x="4108300" y="3050161"/>
            <a:ext cx="1096965"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IGGY-MADI</a:t>
            </a:r>
          </a:p>
        </p:txBody>
      </p:sp>
      <p:grpSp>
        <p:nvGrpSpPr>
          <p:cNvPr id="4" name="Group 3">
            <a:extLst>
              <a:ext uri="{FF2B5EF4-FFF2-40B4-BE49-F238E27FC236}">
                <a16:creationId xmlns:a16="http://schemas.microsoft.com/office/drawing/2014/main" id="{6C03F4B9-6E21-406D-9B93-76BEEB79486E}"/>
              </a:ext>
            </a:extLst>
          </p:cNvPr>
          <p:cNvGrpSpPr/>
          <p:nvPr/>
        </p:nvGrpSpPr>
        <p:grpSpPr>
          <a:xfrm>
            <a:off x="3994375" y="2101763"/>
            <a:ext cx="1324816" cy="1039457"/>
            <a:chOff x="2002562" y="3635507"/>
            <a:chExt cx="2180096" cy="1710514"/>
          </a:xfrm>
        </p:grpSpPr>
        <p:pic>
          <p:nvPicPr>
            <p:cNvPr id="6" name="Picture 5">
              <a:extLst>
                <a:ext uri="{FF2B5EF4-FFF2-40B4-BE49-F238E27FC236}">
                  <a16:creationId xmlns:a16="http://schemas.microsoft.com/office/drawing/2014/main" id="{F44DF9B9-01D3-4346-937A-BE5408C6FB30}"/>
                </a:ext>
              </a:extLst>
            </p:cNvPr>
            <p:cNvPicPr>
              <a:picLocks noChangeAspect="1"/>
            </p:cNvPicPr>
            <p:nvPr/>
          </p:nvPicPr>
          <p:blipFill rotWithShape="1">
            <a:blip r:embed="rId6"/>
            <a:srcRect l="22635" t="12106" r="21468" b="9948"/>
            <a:stretch/>
          </p:blipFill>
          <p:spPr>
            <a:xfrm>
              <a:off x="2002562" y="3635507"/>
              <a:ext cx="2180096" cy="1710514"/>
            </a:xfrm>
            <a:prstGeom prst="rect">
              <a:avLst/>
            </a:prstGeom>
          </p:spPr>
        </p:pic>
        <p:grpSp>
          <p:nvGrpSpPr>
            <p:cNvPr id="46" name="Group 45">
              <a:extLst>
                <a:ext uri="{FF2B5EF4-FFF2-40B4-BE49-F238E27FC236}">
                  <a16:creationId xmlns:a16="http://schemas.microsoft.com/office/drawing/2014/main" id="{5018ED18-DE26-475E-A1BC-3776E13A1843}"/>
                </a:ext>
              </a:extLst>
            </p:cNvPr>
            <p:cNvGrpSpPr/>
            <p:nvPr/>
          </p:nvGrpSpPr>
          <p:grpSpPr>
            <a:xfrm>
              <a:off x="2637847" y="3933432"/>
              <a:ext cx="844030" cy="821597"/>
              <a:chOff x="4125053" y="3859551"/>
              <a:chExt cx="915133" cy="890810"/>
            </a:xfrm>
          </p:grpSpPr>
          <p:sp>
            <p:nvSpPr>
              <p:cNvPr id="44" name="Rectangle: Rounded Corners 43">
                <a:extLst>
                  <a:ext uri="{FF2B5EF4-FFF2-40B4-BE49-F238E27FC236}">
                    <a16:creationId xmlns:a16="http://schemas.microsoft.com/office/drawing/2014/main" id="{08A305BD-26CB-42EE-837F-484FECF3A1C2}"/>
                  </a:ext>
                </a:extLst>
              </p:cNvPr>
              <p:cNvSpPr/>
              <p:nvPr/>
            </p:nvSpPr>
            <p:spPr>
              <a:xfrm>
                <a:off x="4125053" y="3859551"/>
                <a:ext cx="915133" cy="890810"/>
              </a:xfrm>
              <a:prstGeom prst="roundRect">
                <a:avLst/>
              </a:prstGeom>
              <a:solidFill>
                <a:srgbClr val="222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descr="A close up of a logo&#10;&#10;Description automatically generated">
                <a:extLst>
                  <a:ext uri="{FF2B5EF4-FFF2-40B4-BE49-F238E27FC236}">
                    <a16:creationId xmlns:a16="http://schemas.microsoft.com/office/drawing/2014/main" id="{13BF44D3-3ACA-4C85-B7A4-15E9805BDD51}"/>
                  </a:ext>
                </a:extLst>
              </p:cNvPr>
              <p:cNvPicPr>
                <a:picLocks noChangeAspect="1"/>
              </p:cNvPicPr>
              <p:nvPr/>
            </p:nvPicPr>
            <p:blipFill>
              <a:blip r:embed="rId7"/>
              <a:stretch>
                <a:fillRect/>
              </a:stretch>
            </p:blipFill>
            <p:spPr>
              <a:xfrm>
                <a:off x="4189464" y="3905419"/>
                <a:ext cx="779619" cy="781696"/>
              </a:xfrm>
              <a:prstGeom prst="rect">
                <a:avLst/>
              </a:prstGeom>
            </p:spPr>
          </p:pic>
        </p:grpSp>
      </p:grpSp>
      <p:cxnSp>
        <p:nvCxnSpPr>
          <p:cNvPr id="48" name="Straight Arrow Connector 16">
            <a:extLst>
              <a:ext uri="{FF2B5EF4-FFF2-40B4-BE49-F238E27FC236}">
                <a16:creationId xmlns:a16="http://schemas.microsoft.com/office/drawing/2014/main" id="{D8B9A938-CA5A-43D4-BBC1-7D208D6921AF}"/>
              </a:ext>
            </a:extLst>
          </p:cNvPr>
          <p:cNvCxnSpPr>
            <a:cxnSpLocks/>
          </p:cNvCxnSpPr>
          <p:nvPr/>
        </p:nvCxnSpPr>
        <p:spPr>
          <a:xfrm flipH="1">
            <a:off x="5211632" y="2840951"/>
            <a:ext cx="727634" cy="0"/>
          </a:xfrm>
          <a:prstGeom prst="straightConnector1">
            <a:avLst/>
          </a:prstGeom>
          <a:ln>
            <a:solidFill>
              <a:srgbClr val="333333"/>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63EAF5C6-BFE3-4AD6-AEFF-EBF3926E4312}"/>
              </a:ext>
            </a:extLst>
          </p:cNvPr>
          <p:cNvSpPr txBox="1"/>
          <p:nvPr/>
        </p:nvSpPr>
        <p:spPr>
          <a:xfrm>
            <a:off x="5225329" y="2511218"/>
            <a:ext cx="767518" cy="369332"/>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AES67</a:t>
            </a:r>
            <a:endParaRPr kumimoji="0" lang="en-US" sz="1467"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descr="JBL EON610 10in Two-Way Powered Loudspeaker">
            <a:extLst>
              <a:ext uri="{FF2B5EF4-FFF2-40B4-BE49-F238E27FC236}">
                <a16:creationId xmlns:a16="http://schemas.microsoft.com/office/drawing/2014/main" id="{CC626E17-E29F-45BC-BDCA-56D10AEF2CD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693" t="23268" r="22986" b="22313"/>
          <a:stretch/>
        </p:blipFill>
        <p:spPr bwMode="auto">
          <a:xfrm>
            <a:off x="747836" y="3170870"/>
            <a:ext cx="1440272" cy="1416775"/>
          </a:xfrm>
          <a:prstGeom prst="rect">
            <a:avLst/>
          </a:prstGeom>
          <a:noFill/>
          <a:extLst>
            <a:ext uri="{909E8E84-426E-40DD-AFC4-6F175D3DCCD1}">
              <a14:hiddenFill xmlns:a14="http://schemas.microsoft.com/office/drawing/2010/main">
                <a:solidFill>
                  <a:srgbClr val="FFFFFF"/>
                </a:solidFill>
              </a14:hiddenFill>
            </a:ext>
          </a:extLst>
        </p:spPr>
      </p:pic>
      <p:grpSp>
        <p:nvGrpSpPr>
          <p:cNvPr id="53" name="Group 52">
            <a:extLst>
              <a:ext uri="{FF2B5EF4-FFF2-40B4-BE49-F238E27FC236}">
                <a16:creationId xmlns:a16="http://schemas.microsoft.com/office/drawing/2014/main" id="{8203F9AA-6D0D-4F3E-92E4-BA6A012FC513}"/>
              </a:ext>
            </a:extLst>
          </p:cNvPr>
          <p:cNvGrpSpPr/>
          <p:nvPr/>
        </p:nvGrpSpPr>
        <p:grpSpPr>
          <a:xfrm>
            <a:off x="3994375" y="3472241"/>
            <a:ext cx="1324816" cy="1039457"/>
            <a:chOff x="2002562" y="3635507"/>
            <a:chExt cx="2180096" cy="1710514"/>
          </a:xfrm>
        </p:grpSpPr>
        <p:pic>
          <p:nvPicPr>
            <p:cNvPr id="54" name="Picture 53">
              <a:extLst>
                <a:ext uri="{FF2B5EF4-FFF2-40B4-BE49-F238E27FC236}">
                  <a16:creationId xmlns:a16="http://schemas.microsoft.com/office/drawing/2014/main" id="{FC405472-872A-4846-997B-6838662C8166}"/>
                </a:ext>
              </a:extLst>
            </p:cNvPr>
            <p:cNvPicPr>
              <a:picLocks noChangeAspect="1"/>
            </p:cNvPicPr>
            <p:nvPr/>
          </p:nvPicPr>
          <p:blipFill rotWithShape="1">
            <a:blip r:embed="rId6"/>
            <a:srcRect l="22635" t="12106" r="21468" b="9948"/>
            <a:stretch/>
          </p:blipFill>
          <p:spPr>
            <a:xfrm>
              <a:off x="2002562" y="3635507"/>
              <a:ext cx="2180096" cy="1710514"/>
            </a:xfrm>
            <a:prstGeom prst="rect">
              <a:avLst/>
            </a:prstGeom>
          </p:spPr>
        </p:pic>
        <p:grpSp>
          <p:nvGrpSpPr>
            <p:cNvPr id="55" name="Group 54">
              <a:extLst>
                <a:ext uri="{FF2B5EF4-FFF2-40B4-BE49-F238E27FC236}">
                  <a16:creationId xmlns:a16="http://schemas.microsoft.com/office/drawing/2014/main" id="{F6A7DF63-61A3-4961-865D-92A4F00C2A22}"/>
                </a:ext>
              </a:extLst>
            </p:cNvPr>
            <p:cNvGrpSpPr/>
            <p:nvPr/>
          </p:nvGrpSpPr>
          <p:grpSpPr>
            <a:xfrm>
              <a:off x="2637847" y="3933432"/>
              <a:ext cx="844030" cy="821597"/>
              <a:chOff x="4125053" y="3859551"/>
              <a:chExt cx="915133" cy="890810"/>
            </a:xfrm>
          </p:grpSpPr>
          <p:sp>
            <p:nvSpPr>
              <p:cNvPr id="56" name="Rectangle: Rounded Corners 55">
                <a:extLst>
                  <a:ext uri="{FF2B5EF4-FFF2-40B4-BE49-F238E27FC236}">
                    <a16:creationId xmlns:a16="http://schemas.microsoft.com/office/drawing/2014/main" id="{E8FFE0EC-16F7-430C-99A3-912E30395FBC}"/>
                  </a:ext>
                </a:extLst>
              </p:cNvPr>
              <p:cNvSpPr/>
              <p:nvPr/>
            </p:nvSpPr>
            <p:spPr>
              <a:xfrm>
                <a:off x="4125053" y="3859551"/>
                <a:ext cx="915133" cy="890810"/>
              </a:xfrm>
              <a:prstGeom prst="roundRect">
                <a:avLst/>
              </a:prstGeom>
              <a:solidFill>
                <a:srgbClr val="222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descr="A close up of a logo&#10;&#10;Description automatically generated">
                <a:extLst>
                  <a:ext uri="{FF2B5EF4-FFF2-40B4-BE49-F238E27FC236}">
                    <a16:creationId xmlns:a16="http://schemas.microsoft.com/office/drawing/2014/main" id="{BA9FB93B-CC4A-4B1E-A57B-576350E52E71}"/>
                  </a:ext>
                </a:extLst>
              </p:cNvPr>
              <p:cNvPicPr>
                <a:picLocks noChangeAspect="1"/>
              </p:cNvPicPr>
              <p:nvPr/>
            </p:nvPicPr>
            <p:blipFill>
              <a:blip r:embed="rId7"/>
              <a:stretch>
                <a:fillRect/>
              </a:stretch>
            </p:blipFill>
            <p:spPr>
              <a:xfrm>
                <a:off x="4189464" y="3905419"/>
                <a:ext cx="779619" cy="781696"/>
              </a:xfrm>
              <a:prstGeom prst="rect">
                <a:avLst/>
              </a:prstGeom>
            </p:spPr>
          </p:pic>
        </p:grpSp>
      </p:grpSp>
      <p:cxnSp>
        <p:nvCxnSpPr>
          <p:cNvPr id="58" name="Straight Arrow Connector 16">
            <a:extLst>
              <a:ext uri="{FF2B5EF4-FFF2-40B4-BE49-F238E27FC236}">
                <a16:creationId xmlns:a16="http://schemas.microsoft.com/office/drawing/2014/main" id="{699182CE-C08D-4377-936F-654F9367A017}"/>
              </a:ext>
            </a:extLst>
          </p:cNvPr>
          <p:cNvCxnSpPr>
            <a:cxnSpLocks/>
          </p:cNvCxnSpPr>
          <p:nvPr/>
        </p:nvCxnSpPr>
        <p:spPr>
          <a:xfrm flipH="1">
            <a:off x="5205575" y="4211020"/>
            <a:ext cx="727634" cy="0"/>
          </a:xfrm>
          <a:prstGeom prst="straightConnector1">
            <a:avLst/>
          </a:prstGeom>
          <a:ln>
            <a:solidFill>
              <a:srgbClr val="333333"/>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EA58088F-E20E-44C0-9F29-CEB1E0A62802}"/>
              </a:ext>
            </a:extLst>
          </p:cNvPr>
          <p:cNvSpPr txBox="1"/>
          <p:nvPr/>
        </p:nvSpPr>
        <p:spPr>
          <a:xfrm>
            <a:off x="5219272" y="3881287"/>
            <a:ext cx="767518" cy="369332"/>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AES67</a:t>
            </a:r>
            <a:endParaRPr kumimoji="0" lang="en-US" sz="1467" b="0" i="0" u="none" strike="noStrike" kern="1200" cap="none" spc="0" normalizeH="0" baseline="0" noProof="0">
              <a:ln>
                <a:noFill/>
              </a:ln>
              <a:solidFill>
                <a:prstClr val="black"/>
              </a:solidFill>
              <a:effectLst/>
              <a:uLnTx/>
              <a:uFillTx/>
              <a:latin typeface="Calibri"/>
              <a:ea typeface="+mn-ea"/>
              <a:cs typeface="+mn-cs"/>
            </a:endParaRPr>
          </a:p>
        </p:txBody>
      </p:sp>
      <p:sp>
        <p:nvSpPr>
          <p:cNvPr id="60" name="TextBox 59">
            <a:extLst>
              <a:ext uri="{FF2B5EF4-FFF2-40B4-BE49-F238E27FC236}">
                <a16:creationId xmlns:a16="http://schemas.microsoft.com/office/drawing/2014/main" id="{B42374F3-8D3C-4B47-A7E8-8BFA359A3B3E}"/>
              </a:ext>
            </a:extLst>
          </p:cNvPr>
          <p:cNvSpPr txBox="1"/>
          <p:nvPr/>
        </p:nvSpPr>
        <p:spPr>
          <a:xfrm>
            <a:off x="3965800" y="4441760"/>
            <a:ext cx="1285649"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IGGY-AES16.16</a:t>
            </a:r>
          </a:p>
        </p:txBody>
      </p:sp>
      <p:cxnSp>
        <p:nvCxnSpPr>
          <p:cNvPr id="61" name="Straight Arrow Connector 16">
            <a:extLst>
              <a:ext uri="{FF2B5EF4-FFF2-40B4-BE49-F238E27FC236}">
                <a16:creationId xmlns:a16="http://schemas.microsoft.com/office/drawing/2014/main" id="{3FE393B4-B282-4C0A-B815-123A626B33CD}"/>
              </a:ext>
            </a:extLst>
          </p:cNvPr>
          <p:cNvCxnSpPr>
            <a:cxnSpLocks/>
            <a:endCxn id="1026" idx="3"/>
          </p:cNvCxnSpPr>
          <p:nvPr/>
        </p:nvCxnSpPr>
        <p:spPr>
          <a:xfrm flipH="1">
            <a:off x="2188108" y="3868442"/>
            <a:ext cx="1835694" cy="10816"/>
          </a:xfrm>
          <a:prstGeom prst="straightConnector1">
            <a:avLst/>
          </a:prstGeom>
          <a:ln>
            <a:solidFill>
              <a:srgbClr val="0070C0"/>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03C1DAF2-04A8-4C3A-9BBC-8ED7FCEEFFD5}"/>
              </a:ext>
            </a:extLst>
          </p:cNvPr>
          <p:cNvSpPr txBox="1"/>
          <p:nvPr/>
        </p:nvSpPr>
        <p:spPr>
          <a:xfrm>
            <a:off x="2751096" y="3898053"/>
            <a:ext cx="709514"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AES3</a:t>
            </a:r>
          </a:p>
        </p:txBody>
      </p:sp>
      <p:pic>
        <p:nvPicPr>
          <p:cNvPr id="1028" name="Picture 4" descr="HS-2 | OVERVIEW | TASCAM | International Website| | OVERVIEW ...">
            <a:extLst>
              <a:ext uri="{FF2B5EF4-FFF2-40B4-BE49-F238E27FC236}">
                <a16:creationId xmlns:a16="http://schemas.microsoft.com/office/drawing/2014/main" id="{73E89CE6-43BE-452F-8901-E4E6FB8C791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3380" b="18754"/>
          <a:stretch/>
        </p:blipFill>
        <p:spPr bwMode="auto">
          <a:xfrm>
            <a:off x="125641" y="4914371"/>
            <a:ext cx="2684662" cy="768988"/>
          </a:xfrm>
          <a:prstGeom prst="rect">
            <a:avLst/>
          </a:prstGeom>
          <a:noFill/>
          <a:extLst>
            <a:ext uri="{909E8E84-426E-40DD-AFC4-6F175D3DCCD1}">
              <a14:hiddenFill xmlns:a14="http://schemas.microsoft.com/office/drawing/2010/main">
                <a:solidFill>
                  <a:srgbClr val="FFFFFF"/>
                </a:solidFill>
              </a14:hiddenFill>
            </a:ext>
          </a:extLst>
        </p:spPr>
      </p:pic>
      <p:cxnSp>
        <p:nvCxnSpPr>
          <p:cNvPr id="1025" name="Connector: Elbow 1024">
            <a:extLst>
              <a:ext uri="{FF2B5EF4-FFF2-40B4-BE49-F238E27FC236}">
                <a16:creationId xmlns:a16="http://schemas.microsoft.com/office/drawing/2014/main" id="{67E6F209-A8B9-4F01-AD11-7EA97DB73527}"/>
              </a:ext>
            </a:extLst>
          </p:cNvPr>
          <p:cNvCxnSpPr>
            <a:stCxn id="1028" idx="3"/>
            <a:endCxn id="54" idx="1"/>
          </p:cNvCxnSpPr>
          <p:nvPr/>
        </p:nvCxnSpPr>
        <p:spPr>
          <a:xfrm flipV="1">
            <a:off x="2810303" y="3991970"/>
            <a:ext cx="1184072" cy="1306895"/>
          </a:xfrm>
          <a:prstGeom prst="bentConnector3">
            <a:avLst/>
          </a:prstGeom>
          <a:ln>
            <a:solidFill>
              <a:srgbClr val="0070C0"/>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029" name="Connector: Elbow 1028">
            <a:extLst>
              <a:ext uri="{FF2B5EF4-FFF2-40B4-BE49-F238E27FC236}">
                <a16:creationId xmlns:a16="http://schemas.microsoft.com/office/drawing/2014/main" id="{1A30D174-8AAF-4E8D-B2B6-BA10C5501B0E}"/>
              </a:ext>
            </a:extLst>
          </p:cNvPr>
          <p:cNvCxnSpPr/>
          <p:nvPr/>
        </p:nvCxnSpPr>
        <p:spPr>
          <a:xfrm rot="5400000" flipH="1" flipV="1">
            <a:off x="3158644" y="4662962"/>
            <a:ext cx="1346133" cy="325330"/>
          </a:xfrm>
          <a:prstGeom prst="bentConnector3">
            <a:avLst>
              <a:gd name="adj1" fmla="val 99885"/>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31" name="Picture 6" descr="PowerEdge R340 1U Rack Server for Small Business | Dell USA">
            <a:extLst>
              <a:ext uri="{FF2B5EF4-FFF2-40B4-BE49-F238E27FC236}">
                <a16:creationId xmlns:a16="http://schemas.microsoft.com/office/drawing/2014/main" id="{EBB123C8-6EC5-4226-BFE0-64870E63CF6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891" t="47685" r="12523" b="35283"/>
          <a:stretch/>
        </p:blipFill>
        <p:spPr bwMode="auto">
          <a:xfrm>
            <a:off x="7303084" y="5575062"/>
            <a:ext cx="3638548" cy="328399"/>
          </a:xfrm>
          <a:prstGeom prst="rect">
            <a:avLst/>
          </a:prstGeom>
          <a:noFill/>
          <a:extLst>
            <a:ext uri="{909E8E84-426E-40DD-AFC4-6F175D3DCCD1}">
              <a14:hiddenFill xmlns:a14="http://schemas.microsoft.com/office/drawing/2010/main">
                <a:solidFill>
                  <a:srgbClr val="FFFFFF"/>
                </a:solidFill>
              </a14:hiddenFill>
            </a:ext>
          </a:extLst>
        </p:spPr>
      </p:pic>
      <p:cxnSp>
        <p:nvCxnSpPr>
          <p:cNvPr id="72" name="Straight Arrow Connector 16">
            <a:extLst>
              <a:ext uri="{FF2B5EF4-FFF2-40B4-BE49-F238E27FC236}">
                <a16:creationId xmlns:a16="http://schemas.microsoft.com/office/drawing/2014/main" id="{456F185B-1780-4DAA-BE25-7FD7C6DFE936}"/>
              </a:ext>
            </a:extLst>
          </p:cNvPr>
          <p:cNvCxnSpPr>
            <a:cxnSpLocks/>
          </p:cNvCxnSpPr>
          <p:nvPr/>
        </p:nvCxnSpPr>
        <p:spPr>
          <a:xfrm flipH="1">
            <a:off x="6322350" y="5724201"/>
            <a:ext cx="929350" cy="0"/>
          </a:xfrm>
          <a:prstGeom prst="straightConnector1">
            <a:avLst/>
          </a:prstGeom>
          <a:ln>
            <a:solidFill>
              <a:srgbClr val="FF000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73" name="TextBox 72">
            <a:extLst>
              <a:ext uri="{FF2B5EF4-FFF2-40B4-BE49-F238E27FC236}">
                <a16:creationId xmlns:a16="http://schemas.microsoft.com/office/drawing/2014/main" id="{F6132BE1-0700-47F5-B1AE-9CA85FAB2A7B}"/>
              </a:ext>
            </a:extLst>
          </p:cNvPr>
          <p:cNvSpPr txBox="1"/>
          <p:nvPr/>
        </p:nvSpPr>
        <p:spPr>
          <a:xfrm>
            <a:off x="6322410" y="5425527"/>
            <a:ext cx="958917" cy="369332"/>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EmBER+</a:t>
            </a:r>
            <a:endParaRPr kumimoji="0" lang="en-US" sz="1467" b="0" i="0" u="none" strike="noStrike" kern="1200" cap="none" spc="0" normalizeH="0" baseline="0" noProof="0">
              <a:ln>
                <a:noFill/>
              </a:ln>
              <a:solidFill>
                <a:prstClr val="black"/>
              </a:solidFill>
              <a:effectLst/>
              <a:uLnTx/>
              <a:uFillTx/>
              <a:latin typeface="Calibri"/>
              <a:ea typeface="+mn-ea"/>
              <a:cs typeface="+mn-cs"/>
            </a:endParaRPr>
          </a:p>
        </p:txBody>
      </p:sp>
      <p:sp>
        <p:nvSpPr>
          <p:cNvPr id="75" name="TextBox 74">
            <a:extLst>
              <a:ext uri="{FF2B5EF4-FFF2-40B4-BE49-F238E27FC236}">
                <a16:creationId xmlns:a16="http://schemas.microsoft.com/office/drawing/2014/main" id="{1D2F64C8-2654-4476-A64C-1A4235B29AB2}"/>
              </a:ext>
            </a:extLst>
          </p:cNvPr>
          <p:cNvSpPr txBox="1"/>
          <p:nvPr/>
        </p:nvSpPr>
        <p:spPr>
          <a:xfrm>
            <a:off x="8192896" y="5890076"/>
            <a:ext cx="1597105" cy="369332"/>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Control System</a:t>
            </a:r>
            <a:endParaRPr kumimoji="0" lang="en-US" sz="1467" b="0" i="0" u="none" strike="noStrike" kern="1200" cap="none" spc="0" normalizeH="0" baseline="0" noProof="0">
              <a:ln>
                <a:noFill/>
              </a:ln>
              <a:solidFill>
                <a:prstClr val="black"/>
              </a:solidFill>
              <a:effectLst/>
              <a:uLnTx/>
              <a:uFillTx/>
              <a:latin typeface="Calibri"/>
              <a:ea typeface="+mn-ea"/>
              <a:cs typeface="+mn-cs"/>
            </a:endParaRPr>
          </a:p>
        </p:txBody>
      </p:sp>
      <p:pic>
        <p:nvPicPr>
          <p:cNvPr id="78" name="Picture 77" descr="A picture containing food&#10;&#10;Description automatically generated">
            <a:extLst>
              <a:ext uri="{FF2B5EF4-FFF2-40B4-BE49-F238E27FC236}">
                <a16:creationId xmlns:a16="http://schemas.microsoft.com/office/drawing/2014/main" id="{4D9A8212-65FF-4CE9-A1F2-D94FCCABFEA7}"/>
              </a:ext>
            </a:extLst>
          </p:cNvPr>
          <p:cNvPicPr>
            <a:picLocks noChangeAspect="1"/>
          </p:cNvPicPr>
          <p:nvPr/>
        </p:nvPicPr>
        <p:blipFill>
          <a:blip r:embed="rId11"/>
          <a:stretch>
            <a:fillRect/>
          </a:stretch>
        </p:blipFill>
        <p:spPr>
          <a:xfrm>
            <a:off x="391282" y="123782"/>
            <a:ext cx="1291213" cy="1285112"/>
          </a:xfrm>
          <a:prstGeom prst="rect">
            <a:avLst/>
          </a:prstGeom>
        </p:spPr>
      </p:pic>
    </p:spTree>
    <p:extLst>
      <p:ext uri="{BB962C8B-B14F-4D97-AF65-F5344CB8AC3E}">
        <p14:creationId xmlns:p14="http://schemas.microsoft.com/office/powerpoint/2010/main" val="2347676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964AFF-9E2C-4EFB-BFC1-6CE12F0895A3}"/>
              </a:ext>
            </a:extLst>
          </p:cNvPr>
          <p:cNvSpPr>
            <a:spLocks noGrp="1"/>
          </p:cNvSpPr>
          <p:nvPr>
            <p:ph type="sldNum" sz="quarter" idx="12"/>
          </p:nvPr>
        </p:nvSpPr>
        <p:spPr/>
        <p:txBody>
          <a:bodyPr/>
          <a:lstStyle/>
          <a:p>
            <a:fld id="{67E52358-FED6-D246-9C6E-AEC4ABAAD0D9}" type="slidenum">
              <a:rPr lang="en-US" smtClean="0"/>
              <a:t>4</a:t>
            </a:fld>
            <a:endParaRPr lang="en-US"/>
          </a:p>
        </p:txBody>
      </p:sp>
      <p:sp>
        <p:nvSpPr>
          <p:cNvPr id="5" name="TextBox 4">
            <a:extLst>
              <a:ext uri="{FF2B5EF4-FFF2-40B4-BE49-F238E27FC236}">
                <a16:creationId xmlns:a16="http://schemas.microsoft.com/office/drawing/2014/main" id="{B9B64B85-D145-4CBE-81B8-684ECC01F637}"/>
              </a:ext>
            </a:extLst>
          </p:cNvPr>
          <p:cNvSpPr txBox="1"/>
          <p:nvPr/>
        </p:nvSpPr>
        <p:spPr>
          <a:xfrm>
            <a:off x="6329582" y="4247361"/>
            <a:ext cx="767518" cy="369332"/>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AES67</a:t>
            </a:r>
            <a:endParaRPr kumimoji="0" lang="en-US" sz="1467"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78D5E85-5852-4B09-9243-BCDA4A58E4EC}"/>
              </a:ext>
            </a:extLst>
          </p:cNvPr>
          <p:cNvPicPr>
            <a:picLocks noChangeAspect="1"/>
          </p:cNvPicPr>
          <p:nvPr/>
        </p:nvPicPr>
        <p:blipFill rotWithShape="1">
          <a:blip r:embed="rId3"/>
          <a:srcRect l="30503" t="14647" r="32334" b="31532"/>
          <a:stretch/>
        </p:blipFill>
        <p:spPr>
          <a:xfrm>
            <a:off x="7069431" y="3982490"/>
            <a:ext cx="1610945" cy="1312738"/>
          </a:xfrm>
          <a:prstGeom prst="rect">
            <a:avLst/>
          </a:prstGeom>
        </p:spPr>
      </p:pic>
      <p:cxnSp>
        <p:nvCxnSpPr>
          <p:cNvPr id="7" name="Straight Arrow Connector 16">
            <a:extLst>
              <a:ext uri="{FF2B5EF4-FFF2-40B4-BE49-F238E27FC236}">
                <a16:creationId xmlns:a16="http://schemas.microsoft.com/office/drawing/2014/main" id="{A450B46F-660D-4028-A5A0-D8E55A00F5E4}"/>
              </a:ext>
            </a:extLst>
          </p:cNvPr>
          <p:cNvCxnSpPr>
            <a:cxnSpLocks/>
          </p:cNvCxnSpPr>
          <p:nvPr/>
        </p:nvCxnSpPr>
        <p:spPr>
          <a:xfrm flipH="1">
            <a:off x="8499177" y="4535728"/>
            <a:ext cx="1641783" cy="0"/>
          </a:xfrm>
          <a:prstGeom prst="straightConnector1">
            <a:avLst/>
          </a:prstGeom>
          <a:ln>
            <a:solidFill>
              <a:srgbClr val="0070C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4D929A6F-BFBB-4520-A75B-FD6DCEC7E283}"/>
              </a:ext>
            </a:extLst>
          </p:cNvPr>
          <p:cNvSpPr txBox="1"/>
          <p:nvPr/>
        </p:nvSpPr>
        <p:spPr>
          <a:xfrm>
            <a:off x="8647846" y="4218558"/>
            <a:ext cx="715260"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MADI</a:t>
            </a:r>
          </a:p>
        </p:txBody>
      </p:sp>
      <p:grpSp>
        <p:nvGrpSpPr>
          <p:cNvPr id="10" name="Group 9">
            <a:extLst>
              <a:ext uri="{FF2B5EF4-FFF2-40B4-BE49-F238E27FC236}">
                <a16:creationId xmlns:a16="http://schemas.microsoft.com/office/drawing/2014/main" id="{9687C926-43D1-42DC-A153-98B339D9B4CA}"/>
              </a:ext>
            </a:extLst>
          </p:cNvPr>
          <p:cNvGrpSpPr/>
          <p:nvPr/>
        </p:nvGrpSpPr>
        <p:grpSpPr>
          <a:xfrm>
            <a:off x="127355" y="3948910"/>
            <a:ext cx="3607035" cy="1685357"/>
            <a:chOff x="156697" y="4310949"/>
            <a:chExt cx="3607035" cy="1685357"/>
          </a:xfrm>
        </p:grpSpPr>
        <p:sp>
          <p:nvSpPr>
            <p:cNvPr id="11" name="Rectangle: Rounded Corners 10">
              <a:extLst>
                <a:ext uri="{FF2B5EF4-FFF2-40B4-BE49-F238E27FC236}">
                  <a16:creationId xmlns:a16="http://schemas.microsoft.com/office/drawing/2014/main" id="{47C18E09-20A7-490C-9F81-2853230C7393}"/>
                </a:ext>
              </a:extLst>
            </p:cNvPr>
            <p:cNvSpPr/>
            <p:nvPr/>
          </p:nvSpPr>
          <p:spPr>
            <a:xfrm>
              <a:off x="156697" y="4310949"/>
              <a:ext cx="3607035" cy="1685357"/>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7902DFA-482E-4B2B-A077-3C6565238344}"/>
                </a:ext>
              </a:extLst>
            </p:cNvPr>
            <p:cNvPicPr>
              <a:picLocks noChangeAspect="1"/>
            </p:cNvPicPr>
            <p:nvPr/>
          </p:nvPicPr>
          <p:blipFill rotWithShape="1">
            <a:blip r:embed="rId3"/>
            <a:srcRect l="30503" t="14647" r="32334" b="31532"/>
            <a:stretch/>
          </p:blipFill>
          <p:spPr>
            <a:xfrm>
              <a:off x="1873254" y="4429535"/>
              <a:ext cx="1828841" cy="1490299"/>
            </a:xfrm>
            <a:prstGeom prst="rect">
              <a:avLst/>
            </a:prstGeom>
          </p:spPr>
        </p:pic>
        <p:cxnSp>
          <p:nvCxnSpPr>
            <p:cNvPr id="13" name="Straight Arrow Connector 16">
              <a:extLst>
                <a:ext uri="{FF2B5EF4-FFF2-40B4-BE49-F238E27FC236}">
                  <a16:creationId xmlns:a16="http://schemas.microsoft.com/office/drawing/2014/main" id="{B0628488-EF1C-4E7A-8173-67B67313DCC2}"/>
                </a:ext>
              </a:extLst>
            </p:cNvPr>
            <p:cNvCxnSpPr>
              <a:cxnSpLocks/>
            </p:cNvCxnSpPr>
            <p:nvPr/>
          </p:nvCxnSpPr>
          <p:spPr>
            <a:xfrm flipH="1">
              <a:off x="1374520" y="5702735"/>
              <a:ext cx="508841" cy="0"/>
            </a:xfrm>
            <a:prstGeom prst="straightConnector1">
              <a:avLst/>
            </a:prstGeom>
            <a:ln>
              <a:solidFill>
                <a:srgbClr val="0070C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6">
              <a:extLst>
                <a:ext uri="{FF2B5EF4-FFF2-40B4-BE49-F238E27FC236}">
                  <a16:creationId xmlns:a16="http://schemas.microsoft.com/office/drawing/2014/main" id="{719E47C4-75EC-44FA-A78C-788A03EACAF8}"/>
                </a:ext>
              </a:extLst>
            </p:cNvPr>
            <p:cNvCxnSpPr>
              <a:cxnSpLocks/>
            </p:cNvCxnSpPr>
            <p:nvPr/>
          </p:nvCxnSpPr>
          <p:spPr>
            <a:xfrm flipH="1">
              <a:off x="1342020" y="5384055"/>
              <a:ext cx="508841" cy="0"/>
            </a:xfrm>
            <a:prstGeom prst="straightConnector1">
              <a:avLst/>
            </a:prstGeom>
            <a:ln>
              <a:solidFill>
                <a:srgbClr val="FF000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6">
              <a:extLst>
                <a:ext uri="{FF2B5EF4-FFF2-40B4-BE49-F238E27FC236}">
                  <a16:creationId xmlns:a16="http://schemas.microsoft.com/office/drawing/2014/main" id="{FFB8BE02-7BE0-4D1D-999B-1E26B78651B9}"/>
                </a:ext>
              </a:extLst>
            </p:cNvPr>
            <p:cNvCxnSpPr>
              <a:cxnSpLocks/>
            </p:cNvCxnSpPr>
            <p:nvPr/>
          </p:nvCxnSpPr>
          <p:spPr>
            <a:xfrm flipH="1">
              <a:off x="1334436" y="5072203"/>
              <a:ext cx="508841" cy="0"/>
            </a:xfrm>
            <a:prstGeom prst="straightConnector1">
              <a:avLst/>
            </a:prstGeom>
            <a:ln>
              <a:solidFill>
                <a:srgbClr val="FF0000"/>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14D5C9B8-EFA6-4B32-A493-52C14F70EC15}"/>
                </a:ext>
              </a:extLst>
            </p:cNvPr>
            <p:cNvSpPr txBox="1"/>
            <p:nvPr/>
          </p:nvSpPr>
          <p:spPr>
            <a:xfrm>
              <a:off x="725454" y="5492561"/>
              <a:ext cx="715260" cy="369332"/>
            </a:xfrm>
            <a:prstGeom prst="rect">
              <a:avLst/>
            </a:prstGeom>
            <a:noFill/>
          </p:spPr>
          <p:txBody>
            <a:bodyPr wrap="non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MADI</a:t>
              </a:r>
            </a:p>
          </p:txBody>
        </p:sp>
        <p:sp>
          <p:nvSpPr>
            <p:cNvPr id="17" name="TextBox 16">
              <a:extLst>
                <a:ext uri="{FF2B5EF4-FFF2-40B4-BE49-F238E27FC236}">
                  <a16:creationId xmlns:a16="http://schemas.microsoft.com/office/drawing/2014/main" id="{6FA1B62E-5D65-4AE3-8721-E95B1C2289F4}"/>
                </a:ext>
              </a:extLst>
            </p:cNvPr>
            <p:cNvSpPr txBox="1"/>
            <p:nvPr/>
          </p:nvSpPr>
          <p:spPr>
            <a:xfrm>
              <a:off x="592924" y="5198923"/>
              <a:ext cx="859530" cy="369332"/>
            </a:xfrm>
            <a:prstGeom prst="rect">
              <a:avLst/>
            </a:prstGeom>
            <a:noFill/>
          </p:spPr>
          <p:txBody>
            <a:bodyPr wrap="non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GPI I/O</a:t>
              </a:r>
            </a:p>
          </p:txBody>
        </p:sp>
        <p:sp>
          <p:nvSpPr>
            <p:cNvPr id="18" name="TextBox 17">
              <a:extLst>
                <a:ext uri="{FF2B5EF4-FFF2-40B4-BE49-F238E27FC236}">
                  <a16:creationId xmlns:a16="http://schemas.microsoft.com/office/drawing/2014/main" id="{E8B311A1-5045-4359-9F37-949801FFF8CC}"/>
                </a:ext>
              </a:extLst>
            </p:cNvPr>
            <p:cNvSpPr txBox="1"/>
            <p:nvPr/>
          </p:nvSpPr>
          <p:spPr>
            <a:xfrm>
              <a:off x="801173" y="4856954"/>
              <a:ext cx="599458" cy="369332"/>
            </a:xfrm>
            <a:prstGeom prst="rect">
              <a:avLst/>
            </a:prstGeom>
            <a:noFill/>
          </p:spPr>
          <p:txBody>
            <a:bodyPr wrap="non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Tally</a:t>
              </a:r>
            </a:p>
          </p:txBody>
        </p:sp>
        <p:cxnSp>
          <p:nvCxnSpPr>
            <p:cNvPr id="19" name="Straight Arrow Connector 16">
              <a:extLst>
                <a:ext uri="{FF2B5EF4-FFF2-40B4-BE49-F238E27FC236}">
                  <a16:creationId xmlns:a16="http://schemas.microsoft.com/office/drawing/2014/main" id="{EAF01D9C-6D4C-4617-8AAA-11A9BACFD1D4}"/>
                </a:ext>
              </a:extLst>
            </p:cNvPr>
            <p:cNvCxnSpPr>
              <a:cxnSpLocks/>
            </p:cNvCxnSpPr>
            <p:nvPr/>
          </p:nvCxnSpPr>
          <p:spPr>
            <a:xfrm flipH="1">
              <a:off x="1344372" y="4697745"/>
              <a:ext cx="508841" cy="0"/>
            </a:xfrm>
            <a:prstGeom prst="straightConnector1">
              <a:avLst/>
            </a:prstGeom>
            <a:ln>
              <a:solidFill>
                <a:srgbClr val="0070C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DAD0D5E4-1A93-49C0-9A20-0D249102D973}"/>
                </a:ext>
              </a:extLst>
            </p:cNvPr>
            <p:cNvSpPr txBox="1"/>
            <p:nvPr/>
          </p:nvSpPr>
          <p:spPr>
            <a:xfrm>
              <a:off x="156697" y="4487571"/>
              <a:ext cx="1253869" cy="369332"/>
            </a:xfrm>
            <a:prstGeom prst="rect">
              <a:avLst/>
            </a:prstGeom>
            <a:noFill/>
          </p:spPr>
          <p:txBody>
            <a:bodyPr wrap="non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Word Clock</a:t>
              </a:r>
            </a:p>
          </p:txBody>
        </p:sp>
      </p:grpSp>
      <p:pic>
        <p:nvPicPr>
          <p:cNvPr id="21" name="Picture 2" descr="Image result for carbonite ultra">
            <a:extLst>
              <a:ext uri="{FF2B5EF4-FFF2-40B4-BE49-F238E27FC236}">
                <a16:creationId xmlns:a16="http://schemas.microsoft.com/office/drawing/2014/main" id="{D05EC380-18E2-4EDE-B274-1010E76DF0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97" t="37236" r="6341" b="45688"/>
          <a:stretch/>
        </p:blipFill>
        <p:spPr bwMode="auto">
          <a:xfrm>
            <a:off x="8515581" y="3095133"/>
            <a:ext cx="3250759" cy="31698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2F773F65-DD37-415C-BDC5-881D10CF6088}"/>
              </a:ext>
            </a:extLst>
          </p:cNvPr>
          <p:cNvSpPr txBox="1"/>
          <p:nvPr/>
        </p:nvSpPr>
        <p:spPr>
          <a:xfrm>
            <a:off x="6799880" y="2197010"/>
            <a:ext cx="1343316"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black"/>
                </a:solidFill>
                <a:effectLst/>
                <a:uLnTx/>
                <a:uFillTx/>
                <a:latin typeface="Calibri"/>
                <a:ea typeface="+mn-ea"/>
                <a:cs typeface="+mn-cs"/>
              </a:rPr>
              <a:t>RossTalk</a:t>
            </a:r>
            <a:r>
              <a:rPr kumimoji="0" lang="en-US" sz="1800" b="0" i="0" u="none" strike="noStrike" kern="1200" cap="none" spc="0" normalizeH="0" baseline="0" noProof="0">
                <a:ln>
                  <a:noFill/>
                </a:ln>
                <a:solidFill>
                  <a:prstClr val="black"/>
                </a:solidFill>
                <a:effectLst/>
                <a:uLnTx/>
                <a:uFillTx/>
                <a:latin typeface="Calibri"/>
                <a:ea typeface="+mn-ea"/>
                <a:cs typeface="+mn-cs"/>
              </a:rPr>
              <a:t> GPI</a:t>
            </a:r>
          </a:p>
        </p:txBody>
      </p:sp>
      <p:grpSp>
        <p:nvGrpSpPr>
          <p:cNvPr id="23" name="Group 22">
            <a:extLst>
              <a:ext uri="{FF2B5EF4-FFF2-40B4-BE49-F238E27FC236}">
                <a16:creationId xmlns:a16="http://schemas.microsoft.com/office/drawing/2014/main" id="{E76590DD-3220-4156-BFE6-5EE30BA791E2}"/>
              </a:ext>
            </a:extLst>
          </p:cNvPr>
          <p:cNvGrpSpPr/>
          <p:nvPr/>
        </p:nvGrpSpPr>
        <p:grpSpPr>
          <a:xfrm>
            <a:off x="8518687" y="1273808"/>
            <a:ext cx="3250760" cy="682672"/>
            <a:chOff x="6194406" y="3890149"/>
            <a:chExt cx="2561490" cy="624312"/>
          </a:xfrm>
        </p:grpSpPr>
        <p:sp>
          <p:nvSpPr>
            <p:cNvPr id="24" name="Rectangle 23">
              <a:extLst>
                <a:ext uri="{FF2B5EF4-FFF2-40B4-BE49-F238E27FC236}">
                  <a16:creationId xmlns:a16="http://schemas.microsoft.com/office/drawing/2014/main" id="{42B7E4A4-87C0-46FA-865C-6DB36FC68416}"/>
                </a:ext>
              </a:extLst>
            </p:cNvPr>
            <p:cNvSpPr/>
            <p:nvPr/>
          </p:nvSpPr>
          <p:spPr>
            <a:xfrm>
              <a:off x="6194406" y="3890149"/>
              <a:ext cx="2561490" cy="347313"/>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Rounded Corners 24">
              <a:extLst>
                <a:ext uri="{FF2B5EF4-FFF2-40B4-BE49-F238E27FC236}">
                  <a16:creationId xmlns:a16="http://schemas.microsoft.com/office/drawing/2014/main" id="{1E83EDF8-3166-40B0-AEAB-31E84AF2084A}"/>
                </a:ext>
              </a:extLst>
            </p:cNvPr>
            <p:cNvSpPr/>
            <p:nvPr/>
          </p:nvSpPr>
          <p:spPr>
            <a:xfrm>
              <a:off x="7999141" y="3967598"/>
              <a:ext cx="631903" cy="192965"/>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4E4762D6-1008-4976-9EE9-B6C314B2E333}"/>
                </a:ext>
              </a:extLst>
            </p:cNvPr>
            <p:cNvSpPr txBox="1"/>
            <p:nvPr/>
          </p:nvSpPr>
          <p:spPr>
            <a:xfrm>
              <a:off x="6888808" y="4237462"/>
              <a:ext cx="1195424" cy="276999"/>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Tally Controller</a:t>
              </a:r>
            </a:p>
          </p:txBody>
        </p:sp>
      </p:grpSp>
      <p:sp>
        <p:nvSpPr>
          <p:cNvPr id="27" name="TextBox 26">
            <a:extLst>
              <a:ext uri="{FF2B5EF4-FFF2-40B4-BE49-F238E27FC236}">
                <a16:creationId xmlns:a16="http://schemas.microsoft.com/office/drawing/2014/main" id="{F2B86A41-ECB8-4C8E-9405-E78DF74496D7}"/>
              </a:ext>
            </a:extLst>
          </p:cNvPr>
          <p:cNvSpPr txBox="1"/>
          <p:nvPr/>
        </p:nvSpPr>
        <p:spPr>
          <a:xfrm>
            <a:off x="6780417" y="1112697"/>
            <a:ext cx="966996"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TSL Tally</a:t>
            </a:r>
          </a:p>
        </p:txBody>
      </p:sp>
      <p:sp>
        <p:nvSpPr>
          <p:cNvPr id="28" name="TextBox 27">
            <a:extLst>
              <a:ext uri="{FF2B5EF4-FFF2-40B4-BE49-F238E27FC236}">
                <a16:creationId xmlns:a16="http://schemas.microsoft.com/office/drawing/2014/main" id="{36931FBE-10B2-4E94-8807-D428F9665AC9}"/>
              </a:ext>
            </a:extLst>
          </p:cNvPr>
          <p:cNvSpPr txBox="1"/>
          <p:nvPr/>
        </p:nvSpPr>
        <p:spPr>
          <a:xfrm>
            <a:off x="8788089" y="5440277"/>
            <a:ext cx="1535998"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Audio Console</a:t>
            </a:r>
          </a:p>
        </p:txBody>
      </p:sp>
      <p:sp>
        <p:nvSpPr>
          <p:cNvPr id="29" name="TextBox 28">
            <a:extLst>
              <a:ext uri="{FF2B5EF4-FFF2-40B4-BE49-F238E27FC236}">
                <a16:creationId xmlns:a16="http://schemas.microsoft.com/office/drawing/2014/main" id="{F5461C92-7898-4927-AD10-54D1FF7FD623}"/>
              </a:ext>
            </a:extLst>
          </p:cNvPr>
          <p:cNvSpPr txBox="1"/>
          <p:nvPr/>
        </p:nvSpPr>
        <p:spPr>
          <a:xfrm>
            <a:off x="9019632" y="3378212"/>
            <a:ext cx="2277725"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Production Switcher</a:t>
            </a:r>
          </a:p>
        </p:txBody>
      </p:sp>
      <p:cxnSp>
        <p:nvCxnSpPr>
          <p:cNvPr id="31" name="Straight Arrow Connector 16">
            <a:extLst>
              <a:ext uri="{FF2B5EF4-FFF2-40B4-BE49-F238E27FC236}">
                <a16:creationId xmlns:a16="http://schemas.microsoft.com/office/drawing/2014/main" id="{D1CB8A47-2938-4639-A50E-A33F5E8FEFCA}"/>
              </a:ext>
            </a:extLst>
          </p:cNvPr>
          <p:cNvCxnSpPr>
            <a:cxnSpLocks/>
            <a:stCxn id="21" idx="1"/>
          </p:cNvCxnSpPr>
          <p:nvPr/>
        </p:nvCxnSpPr>
        <p:spPr>
          <a:xfrm flipH="1">
            <a:off x="6309283" y="3253628"/>
            <a:ext cx="2206298" cy="26172"/>
          </a:xfrm>
          <a:prstGeom prst="straightConnector1">
            <a:avLst/>
          </a:prstGeom>
          <a:ln>
            <a:solidFill>
              <a:srgbClr val="FF000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2" name="Straight Arrow Connector 16">
            <a:extLst>
              <a:ext uri="{FF2B5EF4-FFF2-40B4-BE49-F238E27FC236}">
                <a16:creationId xmlns:a16="http://schemas.microsoft.com/office/drawing/2014/main" id="{9745A2DC-44C4-4ED4-B0F9-9A246E71085B}"/>
              </a:ext>
            </a:extLst>
          </p:cNvPr>
          <p:cNvCxnSpPr>
            <a:cxnSpLocks/>
          </p:cNvCxnSpPr>
          <p:nvPr/>
        </p:nvCxnSpPr>
        <p:spPr>
          <a:xfrm flipH="1">
            <a:off x="6342503" y="2499601"/>
            <a:ext cx="3020604" cy="0"/>
          </a:xfrm>
          <a:prstGeom prst="straightConnector1">
            <a:avLst/>
          </a:prstGeom>
          <a:ln>
            <a:solidFill>
              <a:srgbClr val="FF000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5E4D2652-ECCC-46F9-B11D-E68E449C32AB}"/>
              </a:ext>
            </a:extLst>
          </p:cNvPr>
          <p:cNvSpPr txBox="1"/>
          <p:nvPr/>
        </p:nvSpPr>
        <p:spPr>
          <a:xfrm>
            <a:off x="6769926" y="2964746"/>
            <a:ext cx="1343316"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black"/>
                </a:solidFill>
                <a:effectLst/>
                <a:uLnTx/>
                <a:uFillTx/>
                <a:latin typeface="Calibri"/>
                <a:ea typeface="+mn-ea"/>
                <a:cs typeface="+mn-cs"/>
              </a:rPr>
              <a:t>RossTalk</a:t>
            </a:r>
            <a:r>
              <a:rPr kumimoji="0" lang="en-US" sz="1800" b="0" i="0" u="none" strike="noStrike" kern="1200" cap="none" spc="0" normalizeH="0" baseline="0" noProof="0">
                <a:ln>
                  <a:noFill/>
                </a:ln>
                <a:solidFill>
                  <a:prstClr val="black"/>
                </a:solidFill>
                <a:effectLst/>
                <a:uLnTx/>
                <a:uFillTx/>
                <a:latin typeface="Calibri"/>
                <a:ea typeface="+mn-ea"/>
                <a:cs typeface="+mn-cs"/>
              </a:rPr>
              <a:t> GPI</a:t>
            </a:r>
          </a:p>
        </p:txBody>
      </p:sp>
      <p:cxnSp>
        <p:nvCxnSpPr>
          <p:cNvPr id="34" name="Straight Arrow Connector 16">
            <a:extLst>
              <a:ext uri="{FF2B5EF4-FFF2-40B4-BE49-F238E27FC236}">
                <a16:creationId xmlns:a16="http://schemas.microsoft.com/office/drawing/2014/main" id="{5752BAC3-CAED-47AB-BECC-B26888AC379A}"/>
              </a:ext>
            </a:extLst>
          </p:cNvPr>
          <p:cNvCxnSpPr>
            <a:cxnSpLocks/>
            <a:stCxn id="24" idx="1"/>
          </p:cNvCxnSpPr>
          <p:nvPr/>
        </p:nvCxnSpPr>
        <p:spPr>
          <a:xfrm flipH="1" flipV="1">
            <a:off x="6300655" y="1462312"/>
            <a:ext cx="2218032" cy="1386"/>
          </a:xfrm>
          <a:prstGeom prst="straightConnector1">
            <a:avLst/>
          </a:prstGeom>
          <a:ln>
            <a:solidFill>
              <a:srgbClr val="FF000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5" name="Straight Arrow Connector 16">
            <a:extLst>
              <a:ext uri="{FF2B5EF4-FFF2-40B4-BE49-F238E27FC236}">
                <a16:creationId xmlns:a16="http://schemas.microsoft.com/office/drawing/2014/main" id="{29A7AF56-4D8E-48F9-823F-1F618FD04CC5}"/>
              </a:ext>
            </a:extLst>
          </p:cNvPr>
          <p:cNvCxnSpPr>
            <a:cxnSpLocks/>
            <a:stCxn id="6" idx="1"/>
          </p:cNvCxnSpPr>
          <p:nvPr/>
        </p:nvCxnSpPr>
        <p:spPr>
          <a:xfrm flipH="1">
            <a:off x="6280961" y="4638859"/>
            <a:ext cx="788470" cy="0"/>
          </a:xfrm>
          <a:prstGeom prst="straightConnector1">
            <a:avLst/>
          </a:prstGeom>
          <a:ln>
            <a:solidFill>
              <a:srgbClr val="333333"/>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16">
            <a:extLst>
              <a:ext uri="{FF2B5EF4-FFF2-40B4-BE49-F238E27FC236}">
                <a16:creationId xmlns:a16="http://schemas.microsoft.com/office/drawing/2014/main" id="{9F266C46-CFD1-4B76-B690-67F8F02011E6}"/>
              </a:ext>
            </a:extLst>
          </p:cNvPr>
          <p:cNvCxnSpPr>
            <a:cxnSpLocks/>
          </p:cNvCxnSpPr>
          <p:nvPr/>
        </p:nvCxnSpPr>
        <p:spPr>
          <a:xfrm flipH="1">
            <a:off x="3733194" y="5002097"/>
            <a:ext cx="2167589" cy="0"/>
          </a:xfrm>
          <a:prstGeom prst="straightConnector1">
            <a:avLst/>
          </a:prstGeom>
          <a:ln>
            <a:solidFill>
              <a:srgbClr val="333333"/>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16">
            <a:extLst>
              <a:ext uri="{FF2B5EF4-FFF2-40B4-BE49-F238E27FC236}">
                <a16:creationId xmlns:a16="http://schemas.microsoft.com/office/drawing/2014/main" id="{8E64D195-A823-4591-B209-249CE1C951E0}"/>
              </a:ext>
            </a:extLst>
          </p:cNvPr>
          <p:cNvCxnSpPr>
            <a:cxnSpLocks/>
          </p:cNvCxnSpPr>
          <p:nvPr/>
        </p:nvCxnSpPr>
        <p:spPr>
          <a:xfrm flipH="1">
            <a:off x="3763732" y="2319112"/>
            <a:ext cx="2167589" cy="0"/>
          </a:xfrm>
          <a:prstGeom prst="straightConnector1">
            <a:avLst/>
          </a:prstGeom>
          <a:ln>
            <a:solidFill>
              <a:srgbClr val="333333"/>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C5B484E4-892E-485D-B109-1AF4F3C31E6D}"/>
              </a:ext>
            </a:extLst>
          </p:cNvPr>
          <p:cNvSpPr txBox="1"/>
          <p:nvPr/>
        </p:nvSpPr>
        <p:spPr>
          <a:xfrm>
            <a:off x="3874073" y="3135833"/>
            <a:ext cx="2010214" cy="763636"/>
          </a:xfrm>
          <a:prstGeom prst="rect">
            <a:avLst/>
          </a:prstGeom>
          <a:ln w="3175"/>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Trunk AES67 Audio, Control, GPI and Tally over a single Gigabit Ethernet cable with optional PoE to remote locations</a:t>
            </a:r>
          </a:p>
        </p:txBody>
      </p:sp>
      <p:sp>
        <p:nvSpPr>
          <p:cNvPr id="39" name="Arc 38">
            <a:extLst>
              <a:ext uri="{FF2B5EF4-FFF2-40B4-BE49-F238E27FC236}">
                <a16:creationId xmlns:a16="http://schemas.microsoft.com/office/drawing/2014/main" id="{48D66C06-EE4B-4152-A8A3-5CDB1E46CD52}"/>
              </a:ext>
            </a:extLst>
          </p:cNvPr>
          <p:cNvSpPr/>
          <p:nvPr/>
        </p:nvSpPr>
        <p:spPr>
          <a:xfrm rot="786721">
            <a:off x="4193467" y="2296047"/>
            <a:ext cx="775746" cy="1543905"/>
          </a:xfrm>
          <a:prstGeom prst="arc">
            <a:avLst/>
          </a:prstGeom>
          <a:ln w="3175"/>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Arc 39">
            <a:extLst>
              <a:ext uri="{FF2B5EF4-FFF2-40B4-BE49-F238E27FC236}">
                <a16:creationId xmlns:a16="http://schemas.microsoft.com/office/drawing/2014/main" id="{364E6805-5766-45D1-84B7-8DB2A3CB710D}"/>
              </a:ext>
            </a:extLst>
          </p:cNvPr>
          <p:cNvSpPr/>
          <p:nvPr/>
        </p:nvSpPr>
        <p:spPr>
          <a:xfrm rot="11602096">
            <a:off x="4647435" y="2984154"/>
            <a:ext cx="994475" cy="2068504"/>
          </a:xfrm>
          <a:prstGeom prst="arc">
            <a:avLst/>
          </a:prstGeom>
          <a:ln w="3175"/>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41" name="Straight Arrow Connector 16">
            <a:extLst>
              <a:ext uri="{FF2B5EF4-FFF2-40B4-BE49-F238E27FC236}">
                <a16:creationId xmlns:a16="http://schemas.microsoft.com/office/drawing/2014/main" id="{4E03991A-2D19-4509-930C-698D8E1CA3C8}"/>
              </a:ext>
            </a:extLst>
          </p:cNvPr>
          <p:cNvCxnSpPr>
            <a:cxnSpLocks/>
          </p:cNvCxnSpPr>
          <p:nvPr/>
        </p:nvCxnSpPr>
        <p:spPr>
          <a:xfrm flipH="1">
            <a:off x="8515581" y="4993604"/>
            <a:ext cx="1115421" cy="0"/>
          </a:xfrm>
          <a:prstGeom prst="straightConnector1">
            <a:avLst/>
          </a:prstGeom>
          <a:ln>
            <a:solidFill>
              <a:srgbClr val="0070C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2A2C66BA-D473-48D0-AE7B-55A11A6317D4}"/>
              </a:ext>
            </a:extLst>
          </p:cNvPr>
          <p:cNvSpPr txBox="1"/>
          <p:nvPr/>
        </p:nvSpPr>
        <p:spPr>
          <a:xfrm>
            <a:off x="8658663" y="4649042"/>
            <a:ext cx="897425" cy="276999"/>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Word Clock</a:t>
            </a:r>
          </a:p>
        </p:txBody>
      </p:sp>
      <p:grpSp>
        <p:nvGrpSpPr>
          <p:cNvPr id="43" name="Group 42">
            <a:extLst>
              <a:ext uri="{FF2B5EF4-FFF2-40B4-BE49-F238E27FC236}">
                <a16:creationId xmlns:a16="http://schemas.microsoft.com/office/drawing/2014/main" id="{7EB20591-8897-4FA8-95F8-EAF850249A90}"/>
              </a:ext>
            </a:extLst>
          </p:cNvPr>
          <p:cNvGrpSpPr/>
          <p:nvPr/>
        </p:nvGrpSpPr>
        <p:grpSpPr>
          <a:xfrm>
            <a:off x="84457" y="1629946"/>
            <a:ext cx="3607035" cy="1685357"/>
            <a:chOff x="156697" y="4310949"/>
            <a:chExt cx="3607035" cy="1685357"/>
          </a:xfrm>
        </p:grpSpPr>
        <p:sp>
          <p:nvSpPr>
            <p:cNvPr id="44" name="Rectangle: Rounded Corners 43">
              <a:extLst>
                <a:ext uri="{FF2B5EF4-FFF2-40B4-BE49-F238E27FC236}">
                  <a16:creationId xmlns:a16="http://schemas.microsoft.com/office/drawing/2014/main" id="{A826429C-0818-417B-BB79-671A71AA03D5}"/>
                </a:ext>
              </a:extLst>
            </p:cNvPr>
            <p:cNvSpPr/>
            <p:nvPr/>
          </p:nvSpPr>
          <p:spPr>
            <a:xfrm>
              <a:off x="156697" y="4310949"/>
              <a:ext cx="3607035" cy="1685357"/>
            </a:xfrm>
            <a:prstGeom prst="round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45" name="Picture 44">
              <a:extLst>
                <a:ext uri="{FF2B5EF4-FFF2-40B4-BE49-F238E27FC236}">
                  <a16:creationId xmlns:a16="http://schemas.microsoft.com/office/drawing/2014/main" id="{3F29545A-B4C8-4F38-8679-BFECC4770929}"/>
                </a:ext>
              </a:extLst>
            </p:cNvPr>
            <p:cNvPicPr>
              <a:picLocks noChangeAspect="1"/>
            </p:cNvPicPr>
            <p:nvPr/>
          </p:nvPicPr>
          <p:blipFill rotWithShape="1">
            <a:blip r:embed="rId3"/>
            <a:srcRect l="30503" t="14647" r="32334" b="31532"/>
            <a:stretch/>
          </p:blipFill>
          <p:spPr>
            <a:xfrm>
              <a:off x="1873254" y="4429535"/>
              <a:ext cx="1828841" cy="1490299"/>
            </a:xfrm>
            <a:prstGeom prst="rect">
              <a:avLst/>
            </a:prstGeom>
          </p:spPr>
        </p:pic>
        <p:cxnSp>
          <p:nvCxnSpPr>
            <p:cNvPr id="46" name="Straight Arrow Connector 16">
              <a:extLst>
                <a:ext uri="{FF2B5EF4-FFF2-40B4-BE49-F238E27FC236}">
                  <a16:creationId xmlns:a16="http://schemas.microsoft.com/office/drawing/2014/main" id="{CDC682DC-A106-4F50-A21F-DAC13C5D072A}"/>
                </a:ext>
              </a:extLst>
            </p:cNvPr>
            <p:cNvCxnSpPr>
              <a:cxnSpLocks/>
            </p:cNvCxnSpPr>
            <p:nvPr/>
          </p:nvCxnSpPr>
          <p:spPr>
            <a:xfrm flipH="1">
              <a:off x="1374520" y="5702735"/>
              <a:ext cx="508841" cy="0"/>
            </a:xfrm>
            <a:prstGeom prst="straightConnector1">
              <a:avLst/>
            </a:prstGeom>
            <a:ln>
              <a:solidFill>
                <a:srgbClr val="0070C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16">
              <a:extLst>
                <a:ext uri="{FF2B5EF4-FFF2-40B4-BE49-F238E27FC236}">
                  <a16:creationId xmlns:a16="http://schemas.microsoft.com/office/drawing/2014/main" id="{E4ABDFEF-0BFB-47D9-9687-4CAADF1CFE84}"/>
                </a:ext>
              </a:extLst>
            </p:cNvPr>
            <p:cNvCxnSpPr>
              <a:cxnSpLocks/>
            </p:cNvCxnSpPr>
            <p:nvPr/>
          </p:nvCxnSpPr>
          <p:spPr>
            <a:xfrm flipH="1">
              <a:off x="1342020" y="5384055"/>
              <a:ext cx="508841" cy="0"/>
            </a:xfrm>
            <a:prstGeom prst="straightConnector1">
              <a:avLst/>
            </a:prstGeom>
            <a:ln>
              <a:solidFill>
                <a:srgbClr val="FF000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16">
              <a:extLst>
                <a:ext uri="{FF2B5EF4-FFF2-40B4-BE49-F238E27FC236}">
                  <a16:creationId xmlns:a16="http://schemas.microsoft.com/office/drawing/2014/main" id="{B12F28AA-A0A6-43CF-B8C8-5074CFA33108}"/>
                </a:ext>
              </a:extLst>
            </p:cNvPr>
            <p:cNvCxnSpPr>
              <a:cxnSpLocks/>
            </p:cNvCxnSpPr>
            <p:nvPr/>
          </p:nvCxnSpPr>
          <p:spPr>
            <a:xfrm flipH="1">
              <a:off x="1334436" y="5072203"/>
              <a:ext cx="508841" cy="0"/>
            </a:xfrm>
            <a:prstGeom prst="straightConnector1">
              <a:avLst/>
            </a:prstGeom>
            <a:ln>
              <a:solidFill>
                <a:srgbClr val="FF0000"/>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418DDE9D-B05D-42B6-A139-CA171FAA9FF6}"/>
                </a:ext>
              </a:extLst>
            </p:cNvPr>
            <p:cNvSpPr txBox="1"/>
            <p:nvPr/>
          </p:nvSpPr>
          <p:spPr>
            <a:xfrm>
              <a:off x="790215" y="5492561"/>
              <a:ext cx="650499" cy="369332"/>
            </a:xfrm>
            <a:prstGeom prst="rect">
              <a:avLst/>
            </a:prstGeom>
            <a:noFill/>
          </p:spPr>
          <p:txBody>
            <a:bodyPr wrap="non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AES3</a:t>
              </a:r>
            </a:p>
          </p:txBody>
        </p:sp>
        <p:sp>
          <p:nvSpPr>
            <p:cNvPr id="50" name="TextBox 49">
              <a:extLst>
                <a:ext uri="{FF2B5EF4-FFF2-40B4-BE49-F238E27FC236}">
                  <a16:creationId xmlns:a16="http://schemas.microsoft.com/office/drawing/2014/main" id="{D292912C-F816-4A8E-91E9-8560BA29484F}"/>
                </a:ext>
              </a:extLst>
            </p:cNvPr>
            <p:cNvSpPr txBox="1"/>
            <p:nvPr/>
          </p:nvSpPr>
          <p:spPr>
            <a:xfrm>
              <a:off x="592924" y="5198923"/>
              <a:ext cx="859530" cy="369332"/>
            </a:xfrm>
            <a:prstGeom prst="rect">
              <a:avLst/>
            </a:prstGeom>
            <a:noFill/>
          </p:spPr>
          <p:txBody>
            <a:bodyPr wrap="non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GPI I/O</a:t>
              </a:r>
            </a:p>
          </p:txBody>
        </p:sp>
        <p:sp>
          <p:nvSpPr>
            <p:cNvPr id="51" name="TextBox 50">
              <a:extLst>
                <a:ext uri="{FF2B5EF4-FFF2-40B4-BE49-F238E27FC236}">
                  <a16:creationId xmlns:a16="http://schemas.microsoft.com/office/drawing/2014/main" id="{B061DC9C-FB58-465C-9288-89481CA5A15A}"/>
                </a:ext>
              </a:extLst>
            </p:cNvPr>
            <p:cNvSpPr txBox="1"/>
            <p:nvPr/>
          </p:nvSpPr>
          <p:spPr>
            <a:xfrm>
              <a:off x="801173" y="4856954"/>
              <a:ext cx="599458" cy="369332"/>
            </a:xfrm>
            <a:prstGeom prst="rect">
              <a:avLst/>
            </a:prstGeom>
            <a:noFill/>
          </p:spPr>
          <p:txBody>
            <a:bodyPr wrap="non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Tally</a:t>
              </a:r>
            </a:p>
          </p:txBody>
        </p:sp>
        <p:cxnSp>
          <p:nvCxnSpPr>
            <p:cNvPr id="52" name="Straight Arrow Connector 16">
              <a:extLst>
                <a:ext uri="{FF2B5EF4-FFF2-40B4-BE49-F238E27FC236}">
                  <a16:creationId xmlns:a16="http://schemas.microsoft.com/office/drawing/2014/main" id="{FB8938BD-DDC4-407E-BCCE-15B268093D05}"/>
                </a:ext>
              </a:extLst>
            </p:cNvPr>
            <p:cNvCxnSpPr>
              <a:cxnSpLocks/>
            </p:cNvCxnSpPr>
            <p:nvPr/>
          </p:nvCxnSpPr>
          <p:spPr>
            <a:xfrm flipH="1">
              <a:off x="1344372" y="4697745"/>
              <a:ext cx="508841" cy="0"/>
            </a:xfrm>
            <a:prstGeom prst="straightConnector1">
              <a:avLst/>
            </a:prstGeom>
            <a:ln>
              <a:solidFill>
                <a:srgbClr val="0070C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159DB2EB-C9BE-4042-AD62-5198C9168256}"/>
                </a:ext>
              </a:extLst>
            </p:cNvPr>
            <p:cNvSpPr txBox="1"/>
            <p:nvPr/>
          </p:nvSpPr>
          <p:spPr>
            <a:xfrm>
              <a:off x="156697" y="4487571"/>
              <a:ext cx="1253869" cy="369332"/>
            </a:xfrm>
            <a:prstGeom prst="rect">
              <a:avLst/>
            </a:prstGeom>
            <a:noFill/>
          </p:spPr>
          <p:txBody>
            <a:bodyPr wrap="non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Word Clock</a:t>
              </a:r>
            </a:p>
          </p:txBody>
        </p:sp>
      </p:grpSp>
      <p:sp>
        <p:nvSpPr>
          <p:cNvPr id="54" name="TextBox 53">
            <a:extLst>
              <a:ext uri="{FF2B5EF4-FFF2-40B4-BE49-F238E27FC236}">
                <a16:creationId xmlns:a16="http://schemas.microsoft.com/office/drawing/2014/main" id="{D8052E0A-0FE4-4AED-9D39-BACE59CF0823}"/>
              </a:ext>
            </a:extLst>
          </p:cNvPr>
          <p:cNvSpPr txBox="1"/>
          <p:nvPr/>
        </p:nvSpPr>
        <p:spPr>
          <a:xfrm>
            <a:off x="1424610" y="3289439"/>
            <a:ext cx="881973"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black"/>
                </a:solidFill>
                <a:effectLst/>
                <a:uLnTx/>
                <a:uFillTx/>
                <a:latin typeface="Calibri"/>
                <a:ea typeface="+mn-ea"/>
                <a:cs typeface="+mn-cs"/>
              </a:rPr>
              <a:t>Flypack</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TextBox 54">
            <a:extLst>
              <a:ext uri="{FF2B5EF4-FFF2-40B4-BE49-F238E27FC236}">
                <a16:creationId xmlns:a16="http://schemas.microsoft.com/office/drawing/2014/main" id="{AC9C8852-38B2-47C0-A845-B5D9B22FC8A9}"/>
              </a:ext>
            </a:extLst>
          </p:cNvPr>
          <p:cNvSpPr txBox="1"/>
          <p:nvPr/>
        </p:nvSpPr>
        <p:spPr>
          <a:xfrm>
            <a:off x="1384697" y="5571687"/>
            <a:ext cx="1092350"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Stage Box</a:t>
            </a:r>
          </a:p>
        </p:txBody>
      </p:sp>
      <p:pic>
        <p:nvPicPr>
          <p:cNvPr id="56" name="Picture 55" descr="A close up of a computer&#10;&#10;Description automatically generated">
            <a:extLst>
              <a:ext uri="{FF2B5EF4-FFF2-40B4-BE49-F238E27FC236}">
                <a16:creationId xmlns:a16="http://schemas.microsoft.com/office/drawing/2014/main" id="{2F41876C-599C-4844-A6A5-5A6B9E36AB21}"/>
              </a:ext>
            </a:extLst>
          </p:cNvPr>
          <p:cNvPicPr>
            <a:picLocks noChangeAspect="1"/>
          </p:cNvPicPr>
          <p:nvPr/>
        </p:nvPicPr>
        <p:blipFill>
          <a:blip r:embed="rId5"/>
          <a:stretch>
            <a:fillRect/>
          </a:stretch>
        </p:blipFill>
        <p:spPr>
          <a:xfrm>
            <a:off x="9279772" y="4209066"/>
            <a:ext cx="3055062" cy="1833037"/>
          </a:xfrm>
          <a:prstGeom prst="rect">
            <a:avLst/>
          </a:prstGeom>
        </p:spPr>
      </p:pic>
      <p:sp>
        <p:nvSpPr>
          <p:cNvPr id="57" name="Rectangle 56">
            <a:extLst>
              <a:ext uri="{FF2B5EF4-FFF2-40B4-BE49-F238E27FC236}">
                <a16:creationId xmlns:a16="http://schemas.microsoft.com/office/drawing/2014/main" id="{29C54B1D-E053-4EE2-A979-3646E3375141}"/>
              </a:ext>
            </a:extLst>
          </p:cNvPr>
          <p:cNvSpPr/>
          <p:nvPr/>
        </p:nvSpPr>
        <p:spPr>
          <a:xfrm rot="16200000">
            <a:off x="3484052" y="3585194"/>
            <a:ext cx="5263869" cy="3693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IP Network</a:t>
            </a:r>
          </a:p>
        </p:txBody>
      </p:sp>
      <p:sp>
        <p:nvSpPr>
          <p:cNvPr id="58" name="Title 2">
            <a:extLst>
              <a:ext uri="{FF2B5EF4-FFF2-40B4-BE49-F238E27FC236}">
                <a16:creationId xmlns:a16="http://schemas.microsoft.com/office/drawing/2014/main" id="{EA2FAB9A-2444-4CEA-AA59-554537BD6330}"/>
              </a:ext>
            </a:extLst>
          </p:cNvPr>
          <p:cNvSpPr>
            <a:spLocks noGrp="1"/>
          </p:cNvSpPr>
          <p:nvPr>
            <p:ph type="title"/>
          </p:nvPr>
        </p:nvSpPr>
        <p:spPr>
          <a:xfrm>
            <a:off x="1807913" y="250031"/>
            <a:ext cx="9935314" cy="894557"/>
          </a:xfrm>
        </p:spPr>
        <p:txBody>
          <a:bodyPr/>
          <a:lstStyle/>
          <a:p>
            <a:r>
              <a:rPr lang="en-US"/>
              <a:t>Audio and Tally Trunking</a:t>
            </a:r>
          </a:p>
        </p:txBody>
      </p:sp>
      <p:grpSp>
        <p:nvGrpSpPr>
          <p:cNvPr id="61" name="Group 60">
            <a:extLst>
              <a:ext uri="{FF2B5EF4-FFF2-40B4-BE49-F238E27FC236}">
                <a16:creationId xmlns:a16="http://schemas.microsoft.com/office/drawing/2014/main" id="{7ACE1264-1C96-4BCC-A46A-EEF1A2316FAA}"/>
              </a:ext>
            </a:extLst>
          </p:cNvPr>
          <p:cNvGrpSpPr/>
          <p:nvPr/>
        </p:nvGrpSpPr>
        <p:grpSpPr>
          <a:xfrm>
            <a:off x="2291315" y="4407204"/>
            <a:ext cx="844030" cy="821597"/>
            <a:chOff x="4125053" y="3859551"/>
            <a:chExt cx="915133" cy="890810"/>
          </a:xfrm>
        </p:grpSpPr>
        <p:sp>
          <p:nvSpPr>
            <p:cNvPr id="62" name="Rectangle: Rounded Corners 61">
              <a:extLst>
                <a:ext uri="{FF2B5EF4-FFF2-40B4-BE49-F238E27FC236}">
                  <a16:creationId xmlns:a16="http://schemas.microsoft.com/office/drawing/2014/main" id="{8E485BD9-80A2-42BD-8C9F-274F9808365F}"/>
                </a:ext>
              </a:extLst>
            </p:cNvPr>
            <p:cNvSpPr/>
            <p:nvPr/>
          </p:nvSpPr>
          <p:spPr>
            <a:xfrm>
              <a:off x="4125053" y="3859551"/>
              <a:ext cx="915133" cy="890810"/>
            </a:xfrm>
            <a:prstGeom prst="roundRect">
              <a:avLst/>
            </a:prstGeom>
            <a:solidFill>
              <a:srgbClr val="222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descr="A close up of a logo&#10;&#10;Description automatically generated">
              <a:extLst>
                <a:ext uri="{FF2B5EF4-FFF2-40B4-BE49-F238E27FC236}">
                  <a16:creationId xmlns:a16="http://schemas.microsoft.com/office/drawing/2014/main" id="{14584D29-44B4-4C73-AD42-404EC1FF730A}"/>
                </a:ext>
              </a:extLst>
            </p:cNvPr>
            <p:cNvPicPr>
              <a:picLocks noChangeAspect="1"/>
            </p:cNvPicPr>
            <p:nvPr/>
          </p:nvPicPr>
          <p:blipFill>
            <a:blip r:embed="rId6"/>
            <a:stretch>
              <a:fillRect/>
            </a:stretch>
          </p:blipFill>
          <p:spPr>
            <a:xfrm>
              <a:off x="4189464" y="3905419"/>
              <a:ext cx="779619" cy="781696"/>
            </a:xfrm>
            <a:prstGeom prst="rect">
              <a:avLst/>
            </a:prstGeom>
          </p:spPr>
        </p:pic>
      </p:grpSp>
      <p:grpSp>
        <p:nvGrpSpPr>
          <p:cNvPr id="64" name="Group 63">
            <a:extLst>
              <a:ext uri="{FF2B5EF4-FFF2-40B4-BE49-F238E27FC236}">
                <a16:creationId xmlns:a16="http://schemas.microsoft.com/office/drawing/2014/main" id="{0FE9766C-C105-4D81-A404-D30E5E0D8753}"/>
              </a:ext>
            </a:extLst>
          </p:cNvPr>
          <p:cNvGrpSpPr/>
          <p:nvPr/>
        </p:nvGrpSpPr>
        <p:grpSpPr>
          <a:xfrm>
            <a:off x="2214761" y="2052966"/>
            <a:ext cx="844030" cy="821597"/>
            <a:chOff x="4125053" y="3859551"/>
            <a:chExt cx="915133" cy="890810"/>
          </a:xfrm>
        </p:grpSpPr>
        <p:sp>
          <p:nvSpPr>
            <p:cNvPr id="65" name="Rectangle: Rounded Corners 64">
              <a:extLst>
                <a:ext uri="{FF2B5EF4-FFF2-40B4-BE49-F238E27FC236}">
                  <a16:creationId xmlns:a16="http://schemas.microsoft.com/office/drawing/2014/main" id="{38B4F22D-3927-4339-8879-930D843FF629}"/>
                </a:ext>
              </a:extLst>
            </p:cNvPr>
            <p:cNvSpPr/>
            <p:nvPr/>
          </p:nvSpPr>
          <p:spPr>
            <a:xfrm>
              <a:off x="4125053" y="3859551"/>
              <a:ext cx="915133" cy="890810"/>
            </a:xfrm>
            <a:prstGeom prst="roundRect">
              <a:avLst/>
            </a:prstGeom>
            <a:solidFill>
              <a:srgbClr val="222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65" descr="A close up of a logo&#10;&#10;Description automatically generated">
              <a:extLst>
                <a:ext uri="{FF2B5EF4-FFF2-40B4-BE49-F238E27FC236}">
                  <a16:creationId xmlns:a16="http://schemas.microsoft.com/office/drawing/2014/main" id="{E77180E4-3B4B-4EFC-965E-0E887C0A28A1}"/>
                </a:ext>
              </a:extLst>
            </p:cNvPr>
            <p:cNvPicPr>
              <a:picLocks noChangeAspect="1"/>
            </p:cNvPicPr>
            <p:nvPr/>
          </p:nvPicPr>
          <p:blipFill>
            <a:blip r:embed="rId6"/>
            <a:stretch>
              <a:fillRect/>
            </a:stretch>
          </p:blipFill>
          <p:spPr>
            <a:xfrm>
              <a:off x="4189464" y="3905419"/>
              <a:ext cx="779619" cy="781696"/>
            </a:xfrm>
            <a:prstGeom prst="rect">
              <a:avLst/>
            </a:prstGeom>
          </p:spPr>
        </p:pic>
      </p:grpSp>
      <p:grpSp>
        <p:nvGrpSpPr>
          <p:cNvPr id="67" name="Group 66">
            <a:extLst>
              <a:ext uri="{FF2B5EF4-FFF2-40B4-BE49-F238E27FC236}">
                <a16:creationId xmlns:a16="http://schemas.microsoft.com/office/drawing/2014/main" id="{7D8E9188-6921-4A22-BD80-E63FC7A43377}"/>
              </a:ext>
            </a:extLst>
          </p:cNvPr>
          <p:cNvGrpSpPr/>
          <p:nvPr/>
        </p:nvGrpSpPr>
        <p:grpSpPr>
          <a:xfrm>
            <a:off x="7418789" y="4172007"/>
            <a:ext cx="844030" cy="821597"/>
            <a:chOff x="4125053" y="3859551"/>
            <a:chExt cx="915133" cy="890810"/>
          </a:xfrm>
        </p:grpSpPr>
        <p:sp>
          <p:nvSpPr>
            <p:cNvPr id="68" name="Rectangle: Rounded Corners 67">
              <a:extLst>
                <a:ext uri="{FF2B5EF4-FFF2-40B4-BE49-F238E27FC236}">
                  <a16:creationId xmlns:a16="http://schemas.microsoft.com/office/drawing/2014/main" id="{89439134-799E-4ADC-8600-F84CFA3A8ADC}"/>
                </a:ext>
              </a:extLst>
            </p:cNvPr>
            <p:cNvSpPr/>
            <p:nvPr/>
          </p:nvSpPr>
          <p:spPr>
            <a:xfrm>
              <a:off x="4125053" y="3859551"/>
              <a:ext cx="915133" cy="890810"/>
            </a:xfrm>
            <a:prstGeom prst="roundRect">
              <a:avLst/>
            </a:prstGeom>
            <a:solidFill>
              <a:srgbClr val="222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68" descr="A close up of a logo&#10;&#10;Description automatically generated">
              <a:extLst>
                <a:ext uri="{FF2B5EF4-FFF2-40B4-BE49-F238E27FC236}">
                  <a16:creationId xmlns:a16="http://schemas.microsoft.com/office/drawing/2014/main" id="{CD65461D-4399-4647-BDAB-209DBC980941}"/>
                </a:ext>
              </a:extLst>
            </p:cNvPr>
            <p:cNvPicPr>
              <a:picLocks noChangeAspect="1"/>
            </p:cNvPicPr>
            <p:nvPr/>
          </p:nvPicPr>
          <p:blipFill>
            <a:blip r:embed="rId6"/>
            <a:stretch>
              <a:fillRect/>
            </a:stretch>
          </p:blipFill>
          <p:spPr>
            <a:xfrm>
              <a:off x="4189464" y="3905419"/>
              <a:ext cx="779619" cy="781696"/>
            </a:xfrm>
            <a:prstGeom prst="rect">
              <a:avLst/>
            </a:prstGeom>
          </p:spPr>
        </p:pic>
      </p:grpSp>
      <p:sp>
        <p:nvSpPr>
          <p:cNvPr id="70" name="TextBox 69">
            <a:extLst>
              <a:ext uri="{FF2B5EF4-FFF2-40B4-BE49-F238E27FC236}">
                <a16:creationId xmlns:a16="http://schemas.microsoft.com/office/drawing/2014/main" id="{6061D654-47A0-4CA0-9C73-9D3D259CB145}"/>
              </a:ext>
            </a:extLst>
          </p:cNvPr>
          <p:cNvSpPr txBox="1"/>
          <p:nvPr/>
        </p:nvSpPr>
        <p:spPr>
          <a:xfrm>
            <a:off x="2088262" y="2825169"/>
            <a:ext cx="1059265" cy="369332"/>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Calibri"/>
                <a:ea typeface="+mn-ea"/>
                <a:cs typeface="+mn-cs"/>
              </a:rPr>
              <a:t>AES16.16</a:t>
            </a:r>
          </a:p>
        </p:txBody>
      </p:sp>
      <p:sp>
        <p:nvSpPr>
          <p:cNvPr id="71" name="TextBox 70">
            <a:extLst>
              <a:ext uri="{FF2B5EF4-FFF2-40B4-BE49-F238E27FC236}">
                <a16:creationId xmlns:a16="http://schemas.microsoft.com/office/drawing/2014/main" id="{8DE0ED71-C0AA-432A-B8E5-392BE4B505D1}"/>
              </a:ext>
            </a:extLst>
          </p:cNvPr>
          <p:cNvSpPr txBox="1"/>
          <p:nvPr/>
        </p:nvSpPr>
        <p:spPr>
          <a:xfrm>
            <a:off x="2279842" y="5143760"/>
            <a:ext cx="715260" cy="369332"/>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Calibri"/>
                <a:ea typeface="+mn-ea"/>
                <a:cs typeface="+mn-cs"/>
              </a:rPr>
              <a:t>MADI</a:t>
            </a:r>
          </a:p>
        </p:txBody>
      </p:sp>
      <p:sp>
        <p:nvSpPr>
          <p:cNvPr id="72" name="TextBox 71">
            <a:extLst>
              <a:ext uri="{FF2B5EF4-FFF2-40B4-BE49-F238E27FC236}">
                <a16:creationId xmlns:a16="http://schemas.microsoft.com/office/drawing/2014/main" id="{42782172-BA02-48C0-8E53-2EFEEFA42D6D}"/>
              </a:ext>
            </a:extLst>
          </p:cNvPr>
          <p:cNvSpPr txBox="1"/>
          <p:nvPr/>
        </p:nvSpPr>
        <p:spPr>
          <a:xfrm>
            <a:off x="7478195" y="4886279"/>
            <a:ext cx="715260"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Calibri"/>
                <a:ea typeface="+mn-ea"/>
                <a:cs typeface="+mn-cs"/>
              </a:rPr>
              <a:t>MADI</a:t>
            </a:r>
          </a:p>
        </p:txBody>
      </p:sp>
      <p:pic>
        <p:nvPicPr>
          <p:cNvPr id="73" name="Picture 72" descr="A picture containing clock, meter&#10;&#10;Description automatically generated">
            <a:extLst>
              <a:ext uri="{FF2B5EF4-FFF2-40B4-BE49-F238E27FC236}">
                <a16:creationId xmlns:a16="http://schemas.microsoft.com/office/drawing/2014/main" id="{81B7FEC1-4F32-4FFC-AE62-B04F3AF8A0F3}"/>
              </a:ext>
            </a:extLst>
          </p:cNvPr>
          <p:cNvPicPr>
            <a:picLocks noChangeAspect="1"/>
          </p:cNvPicPr>
          <p:nvPr/>
        </p:nvPicPr>
        <p:blipFill>
          <a:blip r:embed="rId7"/>
          <a:stretch>
            <a:fillRect/>
          </a:stretch>
        </p:blipFill>
        <p:spPr>
          <a:xfrm>
            <a:off x="9400300" y="2298339"/>
            <a:ext cx="1809727" cy="513449"/>
          </a:xfrm>
          <a:prstGeom prst="rect">
            <a:avLst/>
          </a:prstGeom>
        </p:spPr>
      </p:pic>
      <p:pic>
        <p:nvPicPr>
          <p:cNvPr id="74" name="Picture 73" descr="A picture containing food&#10;&#10;Description automatically generated">
            <a:extLst>
              <a:ext uri="{FF2B5EF4-FFF2-40B4-BE49-F238E27FC236}">
                <a16:creationId xmlns:a16="http://schemas.microsoft.com/office/drawing/2014/main" id="{AF641BA2-9E8B-4FB9-8B75-1600DC7A0F2E}"/>
              </a:ext>
            </a:extLst>
          </p:cNvPr>
          <p:cNvPicPr>
            <a:picLocks noChangeAspect="1"/>
          </p:cNvPicPr>
          <p:nvPr/>
        </p:nvPicPr>
        <p:blipFill>
          <a:blip r:embed="rId8"/>
          <a:stretch>
            <a:fillRect/>
          </a:stretch>
        </p:blipFill>
        <p:spPr>
          <a:xfrm>
            <a:off x="391282" y="123782"/>
            <a:ext cx="1291213" cy="1285112"/>
          </a:xfrm>
          <a:prstGeom prst="rect">
            <a:avLst/>
          </a:prstGeom>
        </p:spPr>
      </p:pic>
    </p:spTree>
    <p:extLst>
      <p:ext uri="{BB962C8B-B14F-4D97-AF65-F5344CB8AC3E}">
        <p14:creationId xmlns:p14="http://schemas.microsoft.com/office/powerpoint/2010/main" val="2517897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A058EC2F-CCCE-49B7-89D8-BCFBCCDF69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26521" r="-1" b="27261"/>
          <a:stretch/>
        </p:blipFill>
        <p:spPr bwMode="auto">
          <a:xfrm>
            <a:off x="-2171280" y="4947557"/>
            <a:ext cx="7142187" cy="165056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6A2B735E-E47F-4681-9D9A-080FF5F359AE}"/>
              </a:ext>
            </a:extLst>
          </p:cNvPr>
          <p:cNvSpPr>
            <a:spLocks noGrp="1"/>
          </p:cNvSpPr>
          <p:nvPr>
            <p:ph type="sldNum" sz="quarter" idx="12"/>
          </p:nvPr>
        </p:nvSpPr>
        <p:spPr/>
        <p:txBody>
          <a:bodyPr/>
          <a:lstStyle/>
          <a:p>
            <a:fld id="{67E52358-FED6-D246-9C6E-AEC4ABAAD0D9}" type="slidenum">
              <a:rPr lang="en-US" smtClean="0"/>
              <a:t>5</a:t>
            </a:fld>
            <a:endParaRPr lang="en-US"/>
          </a:p>
        </p:txBody>
      </p:sp>
      <p:sp>
        <p:nvSpPr>
          <p:cNvPr id="4" name="Content Placeholder 3">
            <a:extLst>
              <a:ext uri="{FF2B5EF4-FFF2-40B4-BE49-F238E27FC236}">
                <a16:creationId xmlns:a16="http://schemas.microsoft.com/office/drawing/2014/main" id="{E2301DE6-F9EA-4CA5-9DD9-E518CBEF0100}"/>
              </a:ext>
            </a:extLst>
          </p:cNvPr>
          <p:cNvSpPr>
            <a:spLocks noGrp="1"/>
          </p:cNvSpPr>
          <p:nvPr>
            <p:ph idx="1"/>
          </p:nvPr>
        </p:nvSpPr>
        <p:spPr>
          <a:xfrm>
            <a:off x="993633" y="2645229"/>
            <a:ext cx="5003065" cy="3305372"/>
          </a:xfrm>
        </p:spPr>
        <p:txBody>
          <a:bodyPr vert="horz" lIns="91440" tIns="45720" rIns="91440" bIns="45720" rtlCol="0" anchor="t">
            <a:normAutofit/>
          </a:bodyPr>
          <a:lstStyle/>
          <a:p>
            <a:pPr marL="0" indent="0">
              <a:buNone/>
            </a:pPr>
            <a:r>
              <a:rPr lang="en-US" sz="3200" b="1">
                <a:solidFill>
                  <a:srgbClr val="00A3E1"/>
                </a:solidFill>
                <a:latin typeface="Open Sans" panose="020B0606030504020204" pitchFamily="34" charset="0"/>
                <a:ea typeface="Open Sans" panose="020B0606030504020204" pitchFamily="34" charset="0"/>
                <a:cs typeface="Open Sans" panose="020B0606030504020204" pitchFamily="34" charset="0"/>
              </a:rPr>
              <a:t>New Production v3.1</a:t>
            </a:r>
          </a:p>
          <a:p>
            <a:r>
              <a:rPr lang="en-US">
                <a:latin typeface="Open Sans Light"/>
              </a:rPr>
              <a:t>Stable and reliable</a:t>
            </a:r>
          </a:p>
          <a:p>
            <a:r>
              <a:rPr lang="en-US">
                <a:latin typeface="Open Sans Light"/>
              </a:rPr>
              <a:t>Resilience with diagnostics</a:t>
            </a:r>
            <a:endParaRPr lang="en-US"/>
          </a:p>
          <a:p>
            <a:r>
              <a:rPr lang="en-US">
                <a:latin typeface="Open Sans Light"/>
              </a:rPr>
              <a:t>High density and low cost</a:t>
            </a:r>
          </a:p>
          <a:p>
            <a:r>
              <a:rPr lang="en-US">
                <a:latin typeface="Open Sans Light"/>
              </a:rPr>
              <a:t>Proven switcher gateway</a:t>
            </a:r>
          </a:p>
        </p:txBody>
      </p:sp>
      <p:sp>
        <p:nvSpPr>
          <p:cNvPr id="5" name="Content Placeholder 4">
            <a:extLst>
              <a:ext uri="{FF2B5EF4-FFF2-40B4-BE49-F238E27FC236}">
                <a16:creationId xmlns:a16="http://schemas.microsoft.com/office/drawing/2014/main" id="{A87B24F6-0CBA-4F0A-BCE5-2A42C0EA530F}"/>
              </a:ext>
            </a:extLst>
          </p:cNvPr>
          <p:cNvSpPr>
            <a:spLocks noGrp="1"/>
          </p:cNvSpPr>
          <p:nvPr>
            <p:ph idx="13"/>
          </p:nvPr>
        </p:nvSpPr>
        <p:spPr>
          <a:xfrm>
            <a:off x="7032395" y="2645229"/>
            <a:ext cx="4710833" cy="3305372"/>
          </a:xfrm>
        </p:spPr>
        <p:txBody>
          <a:bodyPr vert="horz" lIns="91440" tIns="45720" rIns="91440" bIns="45720" rtlCol="0" anchor="t">
            <a:normAutofit/>
          </a:bodyPr>
          <a:lstStyle/>
          <a:p>
            <a:pPr marL="0" indent="0">
              <a:buNone/>
            </a:pPr>
            <a:r>
              <a:rPr lang="en-US" sz="3200" b="1">
                <a:solidFill>
                  <a:srgbClr val="00A3E1"/>
                </a:solidFill>
                <a:latin typeface="Open Sans" panose="020B0606030504020204" pitchFamily="34" charset="0"/>
                <a:ea typeface="Open Sans" panose="020B0606030504020204" pitchFamily="34" charset="0"/>
                <a:cs typeface="Open Sans" panose="020B0606030504020204" pitchFamily="34" charset="0"/>
              </a:rPr>
              <a:t>Latest release v3.0</a:t>
            </a:r>
          </a:p>
          <a:p>
            <a:r>
              <a:rPr lang="en-US">
                <a:latin typeface="Open Sans Light"/>
              </a:rPr>
              <a:t>Quad Split</a:t>
            </a:r>
          </a:p>
          <a:p>
            <a:r>
              <a:rPr lang="en-US">
                <a:latin typeface="Open Sans Light"/>
              </a:rPr>
              <a:t>Advanced multicast</a:t>
            </a:r>
          </a:p>
          <a:p>
            <a:endParaRPr lang="en-US"/>
          </a:p>
        </p:txBody>
      </p:sp>
      <p:pic>
        <p:nvPicPr>
          <p:cNvPr id="7" name="Picture 6" descr="A picture containing drawing&#10;&#10;Description automatically generated">
            <a:extLst>
              <a:ext uri="{FF2B5EF4-FFF2-40B4-BE49-F238E27FC236}">
                <a16:creationId xmlns:a16="http://schemas.microsoft.com/office/drawing/2014/main" id="{6B0DE981-3267-4977-845E-C5EFE7EAFBD8}"/>
              </a:ext>
            </a:extLst>
          </p:cNvPr>
          <p:cNvPicPr>
            <a:picLocks noChangeAspect="1"/>
          </p:cNvPicPr>
          <p:nvPr/>
        </p:nvPicPr>
        <p:blipFill>
          <a:blip r:embed="rId4"/>
          <a:stretch>
            <a:fillRect/>
          </a:stretch>
        </p:blipFill>
        <p:spPr>
          <a:xfrm>
            <a:off x="1522476" y="308684"/>
            <a:ext cx="3517697" cy="2008806"/>
          </a:xfrm>
          <a:prstGeom prst="rect">
            <a:avLst/>
          </a:prstGeom>
        </p:spPr>
      </p:pic>
      <p:pic>
        <p:nvPicPr>
          <p:cNvPr id="11" name="Picture 10" descr="A drawing of a face&#10;&#10;Description automatically generated">
            <a:extLst>
              <a:ext uri="{FF2B5EF4-FFF2-40B4-BE49-F238E27FC236}">
                <a16:creationId xmlns:a16="http://schemas.microsoft.com/office/drawing/2014/main" id="{0B905638-0447-4DF5-B9D7-2AC68E55D1C6}"/>
              </a:ext>
            </a:extLst>
          </p:cNvPr>
          <p:cNvPicPr>
            <a:picLocks noChangeAspect="1"/>
          </p:cNvPicPr>
          <p:nvPr/>
        </p:nvPicPr>
        <p:blipFill>
          <a:blip r:embed="rId5"/>
          <a:stretch>
            <a:fillRect/>
          </a:stretch>
        </p:blipFill>
        <p:spPr>
          <a:xfrm>
            <a:off x="7547763" y="695813"/>
            <a:ext cx="2645893" cy="1621677"/>
          </a:xfrm>
          <a:prstGeom prst="rect">
            <a:avLst/>
          </a:prstGeom>
        </p:spPr>
      </p:pic>
      <p:grpSp>
        <p:nvGrpSpPr>
          <p:cNvPr id="12" name="Group 11">
            <a:extLst>
              <a:ext uri="{FF2B5EF4-FFF2-40B4-BE49-F238E27FC236}">
                <a16:creationId xmlns:a16="http://schemas.microsoft.com/office/drawing/2014/main" id="{3EA97720-FCF0-4C79-A64E-4909E112275B}"/>
              </a:ext>
            </a:extLst>
          </p:cNvPr>
          <p:cNvGrpSpPr/>
          <p:nvPr/>
        </p:nvGrpSpPr>
        <p:grpSpPr>
          <a:xfrm>
            <a:off x="8112642" y="4232217"/>
            <a:ext cx="4239303" cy="2450532"/>
            <a:chOff x="6690360" y="1144588"/>
            <a:chExt cx="5349240" cy="3092132"/>
          </a:xfrm>
          <a:effectLst>
            <a:outerShdw blurRad="50800" dist="38100" dir="5400000" algn="t" rotWithShape="0">
              <a:prstClr val="black">
                <a:alpha val="40000"/>
              </a:prstClr>
            </a:outerShdw>
          </a:effectLst>
          <a:scene3d>
            <a:camera prst="perspectiveHeroicExtremeLeftFacing"/>
            <a:lightRig rig="threePt" dir="t"/>
          </a:scene3d>
        </p:grpSpPr>
        <p:sp>
          <p:nvSpPr>
            <p:cNvPr id="13" name="Rectangle 12">
              <a:extLst>
                <a:ext uri="{FF2B5EF4-FFF2-40B4-BE49-F238E27FC236}">
                  <a16:creationId xmlns:a16="http://schemas.microsoft.com/office/drawing/2014/main" id="{F3665505-6728-46B6-A350-AAC2AAA243B3}"/>
                </a:ext>
              </a:extLst>
            </p:cNvPr>
            <p:cNvSpPr/>
            <p:nvPr/>
          </p:nvSpPr>
          <p:spPr>
            <a:xfrm>
              <a:off x="6690360" y="1144588"/>
              <a:ext cx="5349240" cy="3092132"/>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Image result for monaco f1 2019">
              <a:extLst>
                <a:ext uri="{FF2B5EF4-FFF2-40B4-BE49-F238E27FC236}">
                  <a16:creationId xmlns:a16="http://schemas.microsoft.com/office/drawing/2014/main" id="{5B473B72-D9D5-43CE-B9A4-33E5DB7C95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5284" y="1270000"/>
              <a:ext cx="2546773" cy="14325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monaco f1 2019">
              <a:extLst>
                <a:ext uri="{FF2B5EF4-FFF2-40B4-BE49-F238E27FC236}">
                  <a16:creationId xmlns:a16="http://schemas.microsoft.com/office/drawing/2014/main" id="{695C4DC8-C5F8-4874-92C3-08E9E1B8295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5625"/>
            <a:stretch/>
          </p:blipFill>
          <p:spPr bwMode="auto">
            <a:xfrm>
              <a:off x="9387839" y="1270001"/>
              <a:ext cx="2546773" cy="14325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Image result for monaco f1 2019">
              <a:extLst>
                <a:ext uri="{FF2B5EF4-FFF2-40B4-BE49-F238E27FC236}">
                  <a16:creationId xmlns:a16="http://schemas.microsoft.com/office/drawing/2014/main" id="{EAA3CC68-6F11-44CD-8224-1BFAB29DD81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5904"/>
            <a:stretch/>
          </p:blipFill>
          <p:spPr bwMode="auto">
            <a:xfrm>
              <a:off x="6841066" y="2697379"/>
              <a:ext cx="2555209" cy="14325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mage result for monaco f1 2019">
              <a:extLst>
                <a:ext uri="{FF2B5EF4-FFF2-40B4-BE49-F238E27FC236}">
                  <a16:creationId xmlns:a16="http://schemas.microsoft.com/office/drawing/2014/main" id="{46AB7440-AD5B-40D0-9436-6915E0ABBD1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32" t="7397" r="-332" b="-929"/>
            <a:stretch/>
          </p:blipFill>
          <p:spPr bwMode="auto">
            <a:xfrm>
              <a:off x="9396275" y="2702560"/>
              <a:ext cx="2538337" cy="142737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68308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0D0DE6-EFD8-214B-BA32-D7D1A74D85AD}"/>
              </a:ext>
            </a:extLst>
          </p:cNvPr>
          <p:cNvSpPr>
            <a:spLocks noGrp="1"/>
          </p:cNvSpPr>
          <p:nvPr>
            <p:ph type="sldNum" sz="quarter" idx="12"/>
          </p:nvPr>
        </p:nvSpPr>
        <p:spPr/>
        <p:txBody>
          <a:bodyPr/>
          <a:lstStyle/>
          <a:p>
            <a:fld id="{67E52358-FED6-D246-9C6E-AEC4ABAAD0D9}" type="slidenum">
              <a:rPr lang="en-US" smtClean="0"/>
              <a:t>6</a:t>
            </a:fld>
            <a:endParaRPr lang="en-US"/>
          </a:p>
        </p:txBody>
      </p:sp>
      <p:sp>
        <p:nvSpPr>
          <p:cNvPr id="6" name="Title 5">
            <a:extLst>
              <a:ext uri="{FF2B5EF4-FFF2-40B4-BE49-F238E27FC236}">
                <a16:creationId xmlns:a16="http://schemas.microsoft.com/office/drawing/2014/main" id="{20B57B41-AA27-114D-98DD-48AEAA356425}"/>
              </a:ext>
            </a:extLst>
          </p:cNvPr>
          <p:cNvSpPr>
            <a:spLocks noGrp="1"/>
          </p:cNvSpPr>
          <p:nvPr>
            <p:ph type="title"/>
          </p:nvPr>
        </p:nvSpPr>
        <p:spPr>
          <a:xfrm>
            <a:off x="2907587" y="250031"/>
            <a:ext cx="8835640" cy="894557"/>
          </a:xfrm>
        </p:spPr>
        <p:txBody>
          <a:bodyPr/>
          <a:lstStyle/>
          <a:p>
            <a:r>
              <a:rPr lang="en-US"/>
              <a:t>OEM AOIP Footprint</a:t>
            </a:r>
          </a:p>
        </p:txBody>
      </p:sp>
      <p:pic>
        <p:nvPicPr>
          <p:cNvPr id="8" name="Picture 7">
            <a:extLst>
              <a:ext uri="{FF2B5EF4-FFF2-40B4-BE49-F238E27FC236}">
                <a16:creationId xmlns:a16="http://schemas.microsoft.com/office/drawing/2014/main" id="{E9231474-BAE9-6747-9AA8-60CA375D455A}"/>
              </a:ext>
            </a:extLst>
          </p:cNvPr>
          <p:cNvPicPr>
            <a:picLocks noChangeAspect="1"/>
          </p:cNvPicPr>
          <p:nvPr/>
        </p:nvPicPr>
        <p:blipFill>
          <a:blip r:embed="rId3"/>
          <a:stretch>
            <a:fillRect/>
          </a:stretch>
        </p:blipFill>
        <p:spPr>
          <a:xfrm>
            <a:off x="209550" y="1606550"/>
            <a:ext cx="11772900" cy="3644900"/>
          </a:xfrm>
          <a:prstGeom prst="rect">
            <a:avLst/>
          </a:prstGeom>
        </p:spPr>
      </p:pic>
      <p:pic>
        <p:nvPicPr>
          <p:cNvPr id="4" name="Picture 3" descr="A picture containing clock, drawing&#10;&#10;Description automatically generated">
            <a:extLst>
              <a:ext uri="{FF2B5EF4-FFF2-40B4-BE49-F238E27FC236}">
                <a16:creationId xmlns:a16="http://schemas.microsoft.com/office/drawing/2014/main" id="{E134DC82-A83F-4FFA-9927-C3EC505C01BF}"/>
              </a:ext>
            </a:extLst>
          </p:cNvPr>
          <p:cNvPicPr>
            <a:picLocks noChangeAspect="1"/>
          </p:cNvPicPr>
          <p:nvPr/>
        </p:nvPicPr>
        <p:blipFill>
          <a:blip r:embed="rId4"/>
          <a:stretch>
            <a:fillRect/>
          </a:stretch>
        </p:blipFill>
        <p:spPr>
          <a:xfrm>
            <a:off x="430427" y="0"/>
            <a:ext cx="2297344" cy="1250567"/>
          </a:xfrm>
          <a:prstGeom prst="rect">
            <a:avLst/>
          </a:prstGeom>
        </p:spPr>
      </p:pic>
    </p:spTree>
    <p:extLst>
      <p:ext uri="{BB962C8B-B14F-4D97-AF65-F5344CB8AC3E}">
        <p14:creationId xmlns:p14="http://schemas.microsoft.com/office/powerpoint/2010/main" val="3126692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61ED716-DCEA-4B3E-B130-DCB664BEF7A1}"/>
              </a:ext>
            </a:extLst>
          </p:cNvPr>
          <p:cNvPicPr>
            <a:picLocks noChangeAspect="1"/>
          </p:cNvPicPr>
          <p:nvPr/>
        </p:nvPicPr>
        <p:blipFill>
          <a:blip r:embed="rId3"/>
          <a:stretch>
            <a:fillRect/>
          </a:stretch>
        </p:blipFill>
        <p:spPr>
          <a:xfrm>
            <a:off x="3034846" y="222471"/>
            <a:ext cx="2658849" cy="449838"/>
          </a:xfrm>
          <a:prstGeom prst="rect">
            <a:avLst/>
          </a:prstGeom>
        </p:spPr>
      </p:pic>
      <p:sp>
        <p:nvSpPr>
          <p:cNvPr id="2" name="Slide Number Placeholder 1">
            <a:extLst>
              <a:ext uri="{FF2B5EF4-FFF2-40B4-BE49-F238E27FC236}">
                <a16:creationId xmlns:a16="http://schemas.microsoft.com/office/drawing/2014/main" id="{3AD40829-F191-4710-9FF5-8E9A43A3DCE7}"/>
              </a:ext>
            </a:extLst>
          </p:cNvPr>
          <p:cNvSpPr>
            <a:spLocks noGrp="1"/>
          </p:cNvSpPr>
          <p:nvPr>
            <p:ph type="sldNum" sz="quarter" idx="12"/>
          </p:nvPr>
        </p:nvSpPr>
        <p:spPr/>
        <p:txBody>
          <a:bodyPr/>
          <a:lstStyle/>
          <a:p>
            <a:fld id="{67E52358-FED6-D246-9C6E-AEC4ABAAD0D9}" type="slidenum">
              <a:rPr lang="en-US" smtClean="0"/>
              <a:t>7</a:t>
            </a:fld>
            <a:endParaRPr lang="en-US"/>
          </a:p>
        </p:txBody>
      </p:sp>
      <p:pic>
        <p:nvPicPr>
          <p:cNvPr id="8" name="Picture 7" descr="A picture containing clock&#10;&#10;Description automatically generated">
            <a:extLst>
              <a:ext uri="{FF2B5EF4-FFF2-40B4-BE49-F238E27FC236}">
                <a16:creationId xmlns:a16="http://schemas.microsoft.com/office/drawing/2014/main" id="{408204DC-8A62-47D0-BA67-34307530F9A3}"/>
              </a:ext>
            </a:extLst>
          </p:cNvPr>
          <p:cNvPicPr>
            <a:picLocks noChangeAspect="1"/>
          </p:cNvPicPr>
          <p:nvPr/>
        </p:nvPicPr>
        <p:blipFill>
          <a:blip r:embed="rId4"/>
          <a:stretch>
            <a:fillRect/>
          </a:stretch>
        </p:blipFill>
        <p:spPr>
          <a:xfrm>
            <a:off x="606539" y="256023"/>
            <a:ext cx="2223651" cy="1027250"/>
          </a:xfrm>
          <a:prstGeom prst="rect">
            <a:avLst/>
          </a:prstGeom>
        </p:spPr>
      </p:pic>
      <p:sp>
        <p:nvSpPr>
          <p:cNvPr id="11" name="Title 2">
            <a:extLst>
              <a:ext uri="{FF2B5EF4-FFF2-40B4-BE49-F238E27FC236}">
                <a16:creationId xmlns:a16="http://schemas.microsoft.com/office/drawing/2014/main" id="{85D34C16-1EDB-4A50-9E61-A26B289C912D}"/>
              </a:ext>
            </a:extLst>
          </p:cNvPr>
          <p:cNvSpPr>
            <a:spLocks noGrp="1"/>
          </p:cNvSpPr>
          <p:nvPr>
            <p:ph type="title"/>
          </p:nvPr>
        </p:nvSpPr>
        <p:spPr>
          <a:xfrm>
            <a:off x="3034846" y="541534"/>
            <a:ext cx="8985917" cy="894557"/>
          </a:xfrm>
        </p:spPr>
        <p:txBody>
          <a:bodyPr/>
          <a:lstStyle/>
          <a:p>
            <a:r>
              <a:rPr lang="en-US" sz="2800"/>
              <a:t>GATOR TOOLBOX</a:t>
            </a:r>
            <a:endParaRPr lang="en-CA" sz="2800"/>
          </a:p>
        </p:txBody>
      </p:sp>
      <p:pic>
        <p:nvPicPr>
          <p:cNvPr id="14" name="Picture 13">
            <a:extLst>
              <a:ext uri="{FF2B5EF4-FFF2-40B4-BE49-F238E27FC236}">
                <a16:creationId xmlns:a16="http://schemas.microsoft.com/office/drawing/2014/main" id="{078F2182-7D52-4DF2-9789-83BCD13FDEB7}"/>
              </a:ext>
            </a:extLst>
          </p:cNvPr>
          <p:cNvPicPr>
            <a:picLocks noChangeAspect="1"/>
          </p:cNvPicPr>
          <p:nvPr/>
        </p:nvPicPr>
        <p:blipFill>
          <a:blip r:embed="rId5"/>
          <a:stretch>
            <a:fillRect/>
          </a:stretch>
        </p:blipFill>
        <p:spPr>
          <a:xfrm>
            <a:off x="1341120" y="1558999"/>
            <a:ext cx="8321040" cy="2221542"/>
          </a:xfrm>
          <a:prstGeom prst="rect">
            <a:avLst/>
          </a:prstGeom>
        </p:spPr>
      </p:pic>
      <p:sp>
        <p:nvSpPr>
          <p:cNvPr id="16" name="Rectangle 15">
            <a:extLst>
              <a:ext uri="{FF2B5EF4-FFF2-40B4-BE49-F238E27FC236}">
                <a16:creationId xmlns:a16="http://schemas.microsoft.com/office/drawing/2014/main" id="{121F906C-B4BF-449E-8136-97604A67206E}"/>
              </a:ext>
            </a:extLst>
          </p:cNvPr>
          <p:cNvSpPr/>
          <p:nvPr/>
        </p:nvSpPr>
        <p:spPr>
          <a:xfrm>
            <a:off x="1837347" y="3679207"/>
            <a:ext cx="8602500" cy="2785378"/>
          </a:xfrm>
          <a:prstGeom prst="rect">
            <a:avLst/>
          </a:prstGeom>
        </p:spPr>
        <p:txBody>
          <a:bodyPr wrap="square">
            <a:spAutoFit/>
          </a:bodyPr>
          <a:lstStyle/>
          <a:p>
            <a:pPr fontAlgn="base"/>
            <a:r>
              <a:rPr lang="en-US" sz="3200" b="1">
                <a:solidFill>
                  <a:srgbClr val="000000"/>
                </a:solidFill>
                <a:latin typeface="Open Sans" panose="020B0606030504020204" pitchFamily="34" charset="0"/>
                <a:ea typeface="Open Sans" panose="020B0606030504020204" pitchFamily="34" charset="0"/>
                <a:cs typeface="Open Sans" panose="020B0606030504020204" pitchFamily="34" charset="0"/>
              </a:rPr>
              <a:t>Gator Toolbox Version 2.0 </a:t>
            </a:r>
            <a:r>
              <a:rPr lang="en-US" sz="3200" b="1">
                <a:solidFill>
                  <a:srgbClr val="00A3E1"/>
                </a:solidFill>
                <a:latin typeface="Open Sans" panose="020B0606030504020204" pitchFamily="34" charset="0"/>
                <a:ea typeface="Open Sans" panose="020B0606030504020204" pitchFamily="34" charset="0"/>
                <a:cs typeface="Open Sans" panose="020B0606030504020204" pitchFamily="34" charset="0"/>
              </a:rPr>
              <a:t>New Features</a:t>
            </a:r>
            <a:r>
              <a:rPr lang="en-GB" sz="1400">
                <a:solidFill>
                  <a:srgbClr val="000000"/>
                </a:solidFill>
                <a:latin typeface="Arial" panose="020B0604020202020204" pitchFamily="34" charset="0"/>
              </a:rPr>
              <a:t>​</a:t>
            </a:r>
            <a:endParaRPr lang="en-GB" sz="1400">
              <a:latin typeface="Open Sans" panose="020B0606030504020204" pitchFamily="34" charset="0"/>
              <a:ea typeface="Open Sans" panose="020B0606030504020204" pitchFamily="34" charset="0"/>
              <a:cs typeface="Open Sans" panose="020B0606030504020204" pitchFamily="34" charset="0"/>
            </a:endParaRPr>
          </a:p>
          <a:p>
            <a:pPr marL="285750" indent="-285750" fontAlgn="base">
              <a:spcAft>
                <a:spcPts val="600"/>
              </a:spcAft>
              <a:buFont typeface="Arial" panose="020B0604020202020204" pitchFamily="34" charset="0"/>
              <a:buChar char="•"/>
            </a:pPr>
            <a:r>
              <a:rPr lang="en-GB" sz="2000">
                <a:latin typeface="Open Sans Light" panose="020B0306030504020204" pitchFamily="34" charset="0"/>
                <a:ea typeface="Open Sans Light" panose="020B0306030504020204" pitchFamily="34" charset="0"/>
                <a:cs typeface="Open Sans Light" panose="020B0306030504020204" pitchFamily="34" charset="0"/>
              </a:rPr>
              <a:t>Quad-link gearbox in or out SQD​</a:t>
            </a:r>
          </a:p>
          <a:p>
            <a:pPr marL="285750" indent="-285750" fontAlgn="base">
              <a:spcAft>
                <a:spcPts val="600"/>
              </a:spcAft>
              <a:buFont typeface="Arial" panose="020B0604020202020204" pitchFamily="34" charset="0"/>
              <a:buChar char="•"/>
            </a:pPr>
            <a:r>
              <a:rPr lang="pt-BR" sz="2000">
                <a:latin typeface="Open Sans Light" panose="020B0306030504020204" pitchFamily="34" charset="0"/>
                <a:ea typeface="Open Sans Light" panose="020B0306030504020204" pitchFamily="34" charset="0"/>
                <a:cs typeface="Open Sans Light" panose="020B0306030504020204" pitchFamily="34" charset="0"/>
              </a:rPr>
              <a:t>Discrete AES Embed / De-embed</a:t>
            </a:r>
            <a:endParaRPr lang="en-US" sz="200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fontAlgn="base">
              <a:spcAft>
                <a:spcPts val="600"/>
              </a:spcAft>
              <a:buFont typeface="Arial" panose="020B0604020202020204" pitchFamily="34" charset="0"/>
              <a:buChar char="•"/>
            </a:pPr>
            <a:r>
              <a:rPr lang="pt-BR" sz="2000">
                <a:latin typeface="Open Sans Light" panose="020B0306030504020204" pitchFamily="34" charset="0"/>
                <a:ea typeface="Open Sans Light" panose="020B0306030504020204" pitchFamily="34" charset="0"/>
                <a:cs typeface="Open Sans Light" panose="020B0306030504020204" pitchFamily="34" charset="0"/>
              </a:rPr>
              <a:t>User Presets</a:t>
            </a:r>
          </a:p>
          <a:p>
            <a:pPr marL="285750" indent="-285750" fontAlgn="base">
              <a:spcAft>
                <a:spcPts val="600"/>
              </a:spcAft>
              <a:buFont typeface="Arial" panose="020B0604020202020204" pitchFamily="34" charset="0"/>
              <a:buChar char="•"/>
            </a:pPr>
            <a:r>
              <a:rPr lang="en-US" sz="2000">
                <a:latin typeface="Open Sans Light" panose="020B0306030504020204" pitchFamily="34" charset="0"/>
                <a:ea typeface="Open Sans Light" panose="020B0306030504020204" pitchFamily="34" charset="0"/>
                <a:cs typeface="Open Sans Light" panose="020B0306030504020204" pitchFamily="34" charset="0"/>
              </a:rPr>
              <a:t>Flexible I/O options including SDI, Fiber, balanced or unbalanced AES</a:t>
            </a:r>
          </a:p>
          <a:p>
            <a:pPr fontAlgn="base">
              <a:spcAft>
                <a:spcPts val="600"/>
              </a:spcAft>
            </a:pPr>
            <a:r>
              <a:rPr lang="en-US" sz="2400" b="1">
                <a:solidFill>
                  <a:srgbClr val="000000"/>
                </a:solidFill>
                <a:latin typeface="Open Sans" panose="020B0606030504020204" pitchFamily="34" charset="0"/>
                <a:ea typeface="Open Sans" panose="020B0606030504020204" pitchFamily="34" charset="0"/>
                <a:cs typeface="Open Sans" panose="020B0606030504020204" pitchFamily="34" charset="0"/>
              </a:rPr>
              <a:t>Release date: </a:t>
            </a:r>
            <a:r>
              <a:rPr lang="en-US" sz="2400" b="1">
                <a:solidFill>
                  <a:srgbClr val="00A3E1"/>
                </a:solidFill>
                <a:latin typeface="Open Sans" panose="020B0606030504020204" pitchFamily="34" charset="0"/>
                <a:ea typeface="Open Sans" panose="020B0606030504020204" pitchFamily="34" charset="0"/>
                <a:cs typeface="Open Sans" panose="020B0606030504020204" pitchFamily="34" charset="0"/>
              </a:rPr>
              <a:t>June 2020</a:t>
            </a:r>
            <a:r>
              <a:rPr lang="en-GB" sz="1600">
                <a:latin typeface="Open Sans Light" panose="020B0306030504020204" pitchFamily="34" charset="0"/>
                <a:ea typeface="Open Sans Light" panose="020B0306030504020204" pitchFamily="34" charset="0"/>
                <a:cs typeface="Open Sans Light" panose="020B0306030504020204" pitchFamily="34" charset="0"/>
              </a:rPr>
              <a:t>​​</a:t>
            </a:r>
            <a:endParaRPr lang="en-US" sz="160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fontAlgn="base">
              <a:spcAft>
                <a:spcPts val="600"/>
              </a:spcAft>
              <a:buFont typeface="Arial" panose="020B0604020202020204" pitchFamily="34" charset="0"/>
              <a:buChar char="•"/>
            </a:pPr>
            <a:endParaRPr 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D02C84EB-D117-42BC-8A03-CD5B41CA0492}"/>
              </a:ext>
            </a:extLst>
          </p:cNvPr>
          <p:cNvSpPr txBox="1"/>
          <p:nvPr/>
        </p:nvSpPr>
        <p:spPr>
          <a:xfrm>
            <a:off x="5693694" y="69461"/>
            <a:ext cx="6498305" cy="616836"/>
          </a:xfrm>
          <a:prstGeom prst="rect">
            <a:avLst/>
          </a:prstGeom>
          <a:noFill/>
        </p:spPr>
        <p:txBody>
          <a:bodyPr wrap="square" rtlCol="0">
            <a:spAutoFit/>
          </a:bodyPr>
          <a:lstStyle/>
          <a:p>
            <a:pPr>
              <a:lnSpc>
                <a:spcPct val="150000"/>
              </a:lnSpc>
            </a:pPr>
            <a:r>
              <a:rPr lang="en-US" sz="1200">
                <a:solidFill>
                  <a:srgbClr val="414042"/>
                </a:solidFill>
                <a:latin typeface="Open Sans Light" panose="020B0306030504020204" pitchFamily="34" charset="0"/>
                <a:ea typeface="Open Sans Light" panose="020B0306030504020204" pitchFamily="34" charset="0"/>
                <a:cs typeface="Open Sans Light" panose="020B0306030504020204" pitchFamily="34" charset="0"/>
              </a:rPr>
              <a:t>UHD signal processor with high quality linear motion adaptive conversion.</a:t>
            </a:r>
          </a:p>
          <a:p>
            <a:pPr>
              <a:lnSpc>
                <a:spcPct val="150000"/>
              </a:lnSpc>
            </a:pPr>
            <a:r>
              <a:rPr lang="en-US" sz="1200">
                <a:solidFill>
                  <a:srgbClr val="414042"/>
                </a:solidFill>
                <a:latin typeface="Open Sans Light" panose="020B0306030504020204" pitchFamily="34" charset="0"/>
                <a:ea typeface="Open Sans Light" panose="020B0306030504020204" pitchFamily="34" charset="0"/>
                <a:cs typeface="Open Sans Light" panose="020B0306030504020204" pitchFamily="34" charset="0"/>
              </a:rPr>
              <a:t>Worry-free any-to-any HD /UHD / HDR conversion in a high-density modular </a:t>
            </a:r>
            <a:r>
              <a:rPr lang="en-US" sz="1200" err="1">
                <a:solidFill>
                  <a:srgbClr val="414042"/>
                </a:solidFill>
                <a:latin typeface="Open Sans Light" panose="020B0306030504020204" pitchFamily="34" charset="0"/>
                <a:ea typeface="Open Sans Light" panose="020B0306030504020204" pitchFamily="34" charset="0"/>
                <a:cs typeface="Open Sans Light" panose="020B0306030504020204" pitchFamily="34" charset="0"/>
              </a:rPr>
              <a:t>openGear</a:t>
            </a:r>
            <a:r>
              <a:rPr lang="en-US" sz="1200">
                <a:solidFill>
                  <a:srgbClr val="414042"/>
                </a:solidFill>
                <a:latin typeface="Open Sans Light" panose="020B0306030504020204" pitchFamily="34" charset="0"/>
                <a:ea typeface="Open Sans Light" panose="020B0306030504020204" pitchFamily="34" charset="0"/>
                <a:cs typeface="Open Sans Light" panose="020B0306030504020204" pitchFamily="34" charset="0"/>
              </a:rPr>
              <a:t> card.</a:t>
            </a:r>
          </a:p>
        </p:txBody>
      </p:sp>
    </p:spTree>
    <p:extLst>
      <p:ext uri="{BB962C8B-B14F-4D97-AF65-F5344CB8AC3E}">
        <p14:creationId xmlns:p14="http://schemas.microsoft.com/office/powerpoint/2010/main" val="87829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F1A1D5-F542-4976-9811-644CC4BBA7D5}"/>
              </a:ext>
            </a:extLst>
          </p:cNvPr>
          <p:cNvSpPr>
            <a:spLocks noGrp="1"/>
          </p:cNvSpPr>
          <p:nvPr>
            <p:ph type="sldNum" sz="quarter" idx="12"/>
          </p:nvPr>
        </p:nvSpPr>
        <p:spPr/>
        <p:txBody>
          <a:bodyPr/>
          <a:lstStyle/>
          <a:p>
            <a:fld id="{67E52358-FED6-D246-9C6E-AEC4ABAAD0D9}" type="slidenum">
              <a:rPr lang="en-US" smtClean="0"/>
              <a:t>8</a:t>
            </a:fld>
            <a:endParaRPr lang="en-US"/>
          </a:p>
        </p:txBody>
      </p:sp>
      <p:sp>
        <p:nvSpPr>
          <p:cNvPr id="4" name="Content Placeholder 3">
            <a:extLst>
              <a:ext uri="{FF2B5EF4-FFF2-40B4-BE49-F238E27FC236}">
                <a16:creationId xmlns:a16="http://schemas.microsoft.com/office/drawing/2014/main" id="{509D474E-0605-4B3A-A390-B63B786AB30A}"/>
              </a:ext>
            </a:extLst>
          </p:cNvPr>
          <p:cNvSpPr>
            <a:spLocks noGrp="1"/>
          </p:cNvSpPr>
          <p:nvPr>
            <p:ph idx="1"/>
          </p:nvPr>
        </p:nvSpPr>
        <p:spPr>
          <a:xfrm>
            <a:off x="1837347" y="3725763"/>
            <a:ext cx="8321040" cy="2221542"/>
          </a:xfrm>
        </p:spPr>
        <p:txBody>
          <a:bodyPr>
            <a:normAutofit/>
          </a:bodyPr>
          <a:lstStyle/>
          <a:p>
            <a:pPr marL="0" indent="0">
              <a:buNone/>
            </a:pPr>
            <a:r>
              <a:rPr lang="en-US" sz="3200" b="1">
                <a:solidFill>
                  <a:srgbClr val="000000"/>
                </a:solidFill>
                <a:latin typeface="Open Sans" panose="020B0606030504020204" pitchFamily="34" charset="0"/>
                <a:ea typeface="Open Sans" panose="020B0606030504020204" pitchFamily="34" charset="0"/>
                <a:cs typeface="Open Sans" panose="020B0606030504020204" pitchFamily="34" charset="0"/>
              </a:rPr>
              <a:t>Gator Toolbox </a:t>
            </a:r>
            <a:r>
              <a:rPr lang="en-US" sz="3200" b="1">
                <a:solidFill>
                  <a:srgbClr val="00A3E1"/>
                </a:solidFill>
                <a:latin typeface="Open Sans" panose="020B0606030504020204" pitchFamily="34" charset="0"/>
                <a:ea typeface="Open Sans" panose="020B0606030504020204" pitchFamily="34" charset="0"/>
                <a:cs typeface="Open Sans" panose="020B0606030504020204" pitchFamily="34" charset="0"/>
              </a:rPr>
              <a:t>UHD Audio Mux / </a:t>
            </a:r>
            <a:r>
              <a:rPr lang="en-US" sz="3200" b="1" err="1">
                <a:solidFill>
                  <a:srgbClr val="00A3E1"/>
                </a:solidFill>
                <a:latin typeface="Open Sans" panose="020B0606030504020204" pitchFamily="34" charset="0"/>
                <a:ea typeface="Open Sans" panose="020B0606030504020204" pitchFamily="34" charset="0"/>
                <a:cs typeface="Open Sans" panose="020B0606030504020204" pitchFamily="34" charset="0"/>
              </a:rPr>
              <a:t>DeMux</a:t>
            </a:r>
            <a:endParaRPr lang="en-US" sz="2000">
              <a:solidFill>
                <a:srgbClr val="00A3E1"/>
              </a:solidFill>
            </a:endParaRPr>
          </a:p>
          <a:p>
            <a:r>
              <a:rPr lang="en-US" sz="2000"/>
              <a:t>8 bi-directional AES – balanced (110</a:t>
            </a:r>
            <a:r>
              <a:rPr lang="el-GR" sz="2000"/>
              <a:t> Ω</a:t>
            </a:r>
            <a:r>
              <a:rPr lang="en-US" sz="2000"/>
              <a:t>) or unbalanced (75</a:t>
            </a:r>
            <a:r>
              <a:rPr lang="el-GR" sz="2000"/>
              <a:t> Ω</a:t>
            </a:r>
            <a:r>
              <a:rPr lang="en-US" sz="2000"/>
              <a:t>) </a:t>
            </a:r>
          </a:p>
          <a:p>
            <a:r>
              <a:rPr lang="en-US" sz="2000"/>
              <a:t>Embed, de-embed, or both!</a:t>
            </a:r>
          </a:p>
          <a:p>
            <a:r>
              <a:rPr lang="en-US" sz="2000"/>
              <a:t>Rounds out our 12G / UHD processing portfolio</a:t>
            </a:r>
          </a:p>
          <a:p>
            <a:r>
              <a:rPr lang="en-US" sz="2000"/>
              <a:t>Toolbox has added benefit of Framesync, Gearbox, HDR and more!</a:t>
            </a:r>
          </a:p>
          <a:p>
            <a:endParaRPr lang="en-US" sz="2000"/>
          </a:p>
        </p:txBody>
      </p:sp>
      <p:pic>
        <p:nvPicPr>
          <p:cNvPr id="7" name="Picture 6">
            <a:extLst>
              <a:ext uri="{FF2B5EF4-FFF2-40B4-BE49-F238E27FC236}">
                <a16:creationId xmlns:a16="http://schemas.microsoft.com/office/drawing/2014/main" id="{5BD8C694-55B0-4ADF-B158-8EE23930FD89}"/>
              </a:ext>
            </a:extLst>
          </p:cNvPr>
          <p:cNvPicPr>
            <a:picLocks noChangeAspect="1"/>
          </p:cNvPicPr>
          <p:nvPr/>
        </p:nvPicPr>
        <p:blipFill>
          <a:blip r:embed="rId3"/>
          <a:stretch>
            <a:fillRect/>
          </a:stretch>
        </p:blipFill>
        <p:spPr>
          <a:xfrm>
            <a:off x="1341120" y="1558999"/>
            <a:ext cx="8321040" cy="2221542"/>
          </a:xfrm>
          <a:prstGeom prst="rect">
            <a:avLst/>
          </a:prstGeom>
        </p:spPr>
      </p:pic>
      <p:sp>
        <p:nvSpPr>
          <p:cNvPr id="8" name="Arrow: Right 7">
            <a:extLst>
              <a:ext uri="{FF2B5EF4-FFF2-40B4-BE49-F238E27FC236}">
                <a16:creationId xmlns:a16="http://schemas.microsoft.com/office/drawing/2014/main" id="{CB8E8143-C4DB-4115-94E8-BF3A77613653}"/>
              </a:ext>
            </a:extLst>
          </p:cNvPr>
          <p:cNvSpPr/>
          <p:nvPr/>
        </p:nvSpPr>
        <p:spPr>
          <a:xfrm>
            <a:off x="9446236" y="1700613"/>
            <a:ext cx="988179" cy="299103"/>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Arrow: Right 8">
            <a:extLst>
              <a:ext uri="{FF2B5EF4-FFF2-40B4-BE49-F238E27FC236}">
                <a16:creationId xmlns:a16="http://schemas.microsoft.com/office/drawing/2014/main" id="{48F188F2-A94E-435E-AF1C-CBAAE38A9BD5}"/>
              </a:ext>
            </a:extLst>
          </p:cNvPr>
          <p:cNvSpPr/>
          <p:nvPr/>
        </p:nvSpPr>
        <p:spPr>
          <a:xfrm rot="10800000">
            <a:off x="9446236" y="2002563"/>
            <a:ext cx="988179" cy="299103"/>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Arrow: Left-Right 10">
            <a:extLst>
              <a:ext uri="{FF2B5EF4-FFF2-40B4-BE49-F238E27FC236}">
                <a16:creationId xmlns:a16="http://schemas.microsoft.com/office/drawing/2014/main" id="{87A162FB-C525-4B88-971F-657F21B20264}"/>
              </a:ext>
            </a:extLst>
          </p:cNvPr>
          <p:cNvSpPr/>
          <p:nvPr/>
        </p:nvSpPr>
        <p:spPr>
          <a:xfrm>
            <a:off x="9446236" y="2603681"/>
            <a:ext cx="988179" cy="299103"/>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Content Placeholder 3">
            <a:extLst>
              <a:ext uri="{FF2B5EF4-FFF2-40B4-BE49-F238E27FC236}">
                <a16:creationId xmlns:a16="http://schemas.microsoft.com/office/drawing/2014/main" id="{CF79EA49-F981-4B3C-BDF0-14D6B0909C51}"/>
              </a:ext>
            </a:extLst>
          </p:cNvPr>
          <p:cNvSpPr txBox="1">
            <a:spLocks/>
          </p:cNvSpPr>
          <p:nvPr/>
        </p:nvSpPr>
        <p:spPr>
          <a:xfrm>
            <a:off x="10491951" y="1739162"/>
            <a:ext cx="1127760" cy="29910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t>4 SDI Out</a:t>
            </a:r>
          </a:p>
        </p:txBody>
      </p:sp>
      <p:sp>
        <p:nvSpPr>
          <p:cNvPr id="13" name="Content Placeholder 3">
            <a:extLst>
              <a:ext uri="{FF2B5EF4-FFF2-40B4-BE49-F238E27FC236}">
                <a16:creationId xmlns:a16="http://schemas.microsoft.com/office/drawing/2014/main" id="{CD843102-FA2E-483B-80C2-8F8FBE340378}"/>
              </a:ext>
            </a:extLst>
          </p:cNvPr>
          <p:cNvSpPr txBox="1">
            <a:spLocks/>
          </p:cNvSpPr>
          <p:nvPr/>
        </p:nvSpPr>
        <p:spPr>
          <a:xfrm>
            <a:off x="10491950" y="2070895"/>
            <a:ext cx="1127760" cy="29910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t>4 SDI In</a:t>
            </a:r>
          </a:p>
        </p:txBody>
      </p:sp>
      <p:sp>
        <p:nvSpPr>
          <p:cNvPr id="14" name="Content Placeholder 3">
            <a:extLst>
              <a:ext uri="{FF2B5EF4-FFF2-40B4-BE49-F238E27FC236}">
                <a16:creationId xmlns:a16="http://schemas.microsoft.com/office/drawing/2014/main" id="{1158E47B-C57B-424A-B6E3-280A8731B679}"/>
              </a:ext>
            </a:extLst>
          </p:cNvPr>
          <p:cNvSpPr txBox="1">
            <a:spLocks/>
          </p:cNvSpPr>
          <p:nvPr/>
        </p:nvSpPr>
        <p:spPr>
          <a:xfrm>
            <a:off x="10491950" y="2651279"/>
            <a:ext cx="1606043" cy="29910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t>8 AES (in/out)</a:t>
            </a:r>
          </a:p>
          <a:p>
            <a:pPr marL="0" indent="0">
              <a:buNone/>
            </a:pPr>
            <a:endParaRPr lang="en-US" sz="1800"/>
          </a:p>
        </p:txBody>
      </p:sp>
      <p:pic>
        <p:nvPicPr>
          <p:cNvPr id="18" name="Picture 17" descr="A picture containing clock&#10;&#10;Description automatically generated">
            <a:extLst>
              <a:ext uri="{FF2B5EF4-FFF2-40B4-BE49-F238E27FC236}">
                <a16:creationId xmlns:a16="http://schemas.microsoft.com/office/drawing/2014/main" id="{25B2EA5F-0FFB-4C09-8E17-59EA44FE529B}"/>
              </a:ext>
            </a:extLst>
          </p:cNvPr>
          <p:cNvPicPr>
            <a:picLocks noChangeAspect="1"/>
          </p:cNvPicPr>
          <p:nvPr/>
        </p:nvPicPr>
        <p:blipFill>
          <a:blip r:embed="rId4"/>
          <a:stretch>
            <a:fillRect/>
          </a:stretch>
        </p:blipFill>
        <p:spPr>
          <a:xfrm>
            <a:off x="606539" y="256023"/>
            <a:ext cx="2223651" cy="1027250"/>
          </a:xfrm>
          <a:prstGeom prst="rect">
            <a:avLst/>
          </a:prstGeom>
        </p:spPr>
      </p:pic>
      <p:pic>
        <p:nvPicPr>
          <p:cNvPr id="21" name="Picture 20">
            <a:extLst>
              <a:ext uri="{FF2B5EF4-FFF2-40B4-BE49-F238E27FC236}">
                <a16:creationId xmlns:a16="http://schemas.microsoft.com/office/drawing/2014/main" id="{8FCD050C-C39C-4692-9895-701B531CA579}"/>
              </a:ext>
            </a:extLst>
          </p:cNvPr>
          <p:cNvPicPr>
            <a:picLocks noChangeAspect="1"/>
          </p:cNvPicPr>
          <p:nvPr/>
        </p:nvPicPr>
        <p:blipFill>
          <a:blip r:embed="rId5"/>
          <a:stretch>
            <a:fillRect/>
          </a:stretch>
        </p:blipFill>
        <p:spPr>
          <a:xfrm>
            <a:off x="3034846" y="222471"/>
            <a:ext cx="2658849" cy="449838"/>
          </a:xfrm>
          <a:prstGeom prst="rect">
            <a:avLst/>
          </a:prstGeom>
        </p:spPr>
      </p:pic>
      <p:sp>
        <p:nvSpPr>
          <p:cNvPr id="23" name="Title 2">
            <a:extLst>
              <a:ext uri="{FF2B5EF4-FFF2-40B4-BE49-F238E27FC236}">
                <a16:creationId xmlns:a16="http://schemas.microsoft.com/office/drawing/2014/main" id="{A5CB29D3-B5C9-400D-9443-9D12596DC534}"/>
              </a:ext>
            </a:extLst>
          </p:cNvPr>
          <p:cNvSpPr>
            <a:spLocks noGrp="1"/>
          </p:cNvSpPr>
          <p:nvPr>
            <p:ph type="title"/>
          </p:nvPr>
        </p:nvSpPr>
        <p:spPr>
          <a:xfrm>
            <a:off x="3034846" y="541534"/>
            <a:ext cx="8985917" cy="894557"/>
          </a:xfrm>
        </p:spPr>
        <p:txBody>
          <a:bodyPr/>
          <a:lstStyle/>
          <a:p>
            <a:r>
              <a:rPr lang="en-US" sz="2800"/>
              <a:t>GATOR TOOLBOX</a:t>
            </a:r>
            <a:endParaRPr lang="en-CA" sz="2800"/>
          </a:p>
        </p:txBody>
      </p:sp>
      <p:sp>
        <p:nvSpPr>
          <p:cNvPr id="25" name="TextBox 24">
            <a:extLst>
              <a:ext uri="{FF2B5EF4-FFF2-40B4-BE49-F238E27FC236}">
                <a16:creationId xmlns:a16="http://schemas.microsoft.com/office/drawing/2014/main" id="{8BF930E8-B744-42EF-A340-D527270F96E8}"/>
              </a:ext>
            </a:extLst>
          </p:cNvPr>
          <p:cNvSpPr txBox="1"/>
          <p:nvPr/>
        </p:nvSpPr>
        <p:spPr>
          <a:xfrm>
            <a:off x="5693694" y="69461"/>
            <a:ext cx="6498305" cy="616836"/>
          </a:xfrm>
          <a:prstGeom prst="rect">
            <a:avLst/>
          </a:prstGeom>
          <a:noFill/>
        </p:spPr>
        <p:txBody>
          <a:bodyPr wrap="square" rtlCol="0">
            <a:spAutoFit/>
          </a:bodyPr>
          <a:lstStyle/>
          <a:p>
            <a:pPr>
              <a:lnSpc>
                <a:spcPct val="150000"/>
              </a:lnSpc>
            </a:pPr>
            <a:r>
              <a:rPr lang="en-US" sz="1200">
                <a:solidFill>
                  <a:srgbClr val="414042"/>
                </a:solidFill>
                <a:latin typeface="Open Sans Light" panose="020B0306030504020204" pitchFamily="34" charset="0"/>
                <a:ea typeface="Open Sans Light" panose="020B0306030504020204" pitchFamily="34" charset="0"/>
                <a:cs typeface="Open Sans Light" panose="020B0306030504020204" pitchFamily="34" charset="0"/>
              </a:rPr>
              <a:t>UHD signal processor with high quality linear motion adaptive conversion.</a:t>
            </a:r>
          </a:p>
          <a:p>
            <a:pPr>
              <a:lnSpc>
                <a:spcPct val="150000"/>
              </a:lnSpc>
            </a:pPr>
            <a:r>
              <a:rPr lang="en-US" sz="1200">
                <a:solidFill>
                  <a:srgbClr val="414042"/>
                </a:solidFill>
                <a:latin typeface="Open Sans Light" panose="020B0306030504020204" pitchFamily="34" charset="0"/>
                <a:ea typeface="Open Sans Light" panose="020B0306030504020204" pitchFamily="34" charset="0"/>
                <a:cs typeface="Open Sans Light" panose="020B0306030504020204" pitchFamily="34" charset="0"/>
              </a:rPr>
              <a:t>Worry-free any-to-any HD /UHD / HDR conversion in a high-density modular openGear card.</a:t>
            </a:r>
          </a:p>
        </p:txBody>
      </p:sp>
    </p:spTree>
    <p:extLst>
      <p:ext uri="{BB962C8B-B14F-4D97-AF65-F5344CB8AC3E}">
        <p14:creationId xmlns:p14="http://schemas.microsoft.com/office/powerpoint/2010/main" val="2435702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7" name="Group 206">
            <a:extLst>
              <a:ext uri="{FF2B5EF4-FFF2-40B4-BE49-F238E27FC236}">
                <a16:creationId xmlns:a16="http://schemas.microsoft.com/office/drawing/2014/main" id="{0DBD335F-7827-45FA-9DC9-39E2114E3633}"/>
              </a:ext>
            </a:extLst>
          </p:cNvPr>
          <p:cNvGrpSpPr/>
          <p:nvPr/>
        </p:nvGrpSpPr>
        <p:grpSpPr>
          <a:xfrm>
            <a:off x="8681895" y="1238093"/>
            <a:ext cx="1438095" cy="536224"/>
            <a:chOff x="2385870" y="6096001"/>
            <a:chExt cx="1438095" cy="536224"/>
          </a:xfrm>
        </p:grpSpPr>
        <p:pic>
          <p:nvPicPr>
            <p:cNvPr id="208" name="Content Placeholder 5">
              <a:extLst>
                <a:ext uri="{FF2B5EF4-FFF2-40B4-BE49-F238E27FC236}">
                  <a16:creationId xmlns:a16="http://schemas.microsoft.com/office/drawing/2014/main" id="{406F292D-48F2-4878-AE8D-3D09E462CDF8}"/>
                </a:ext>
              </a:extLst>
            </p:cNvPr>
            <p:cNvPicPr>
              <a:picLocks noChangeAspect="1"/>
            </p:cNvPicPr>
            <p:nvPr/>
          </p:nvPicPr>
          <p:blipFill rotWithShape="1">
            <a:blip r:embed="rId3"/>
            <a:srcRect t="1" b="45348"/>
            <a:stretch/>
          </p:blipFill>
          <p:spPr>
            <a:xfrm>
              <a:off x="2385870" y="6096001"/>
              <a:ext cx="1438095" cy="348728"/>
            </a:xfrm>
            <a:prstGeom prst="rect">
              <a:avLst/>
            </a:prstGeom>
          </p:spPr>
        </p:pic>
        <p:sp>
          <p:nvSpPr>
            <p:cNvPr id="209" name="TextBox 208">
              <a:extLst>
                <a:ext uri="{FF2B5EF4-FFF2-40B4-BE49-F238E27FC236}">
                  <a16:creationId xmlns:a16="http://schemas.microsoft.com/office/drawing/2014/main" id="{2D3BEEF6-E716-47D4-9EAE-D1A719B44530}"/>
                </a:ext>
              </a:extLst>
            </p:cNvPr>
            <p:cNvSpPr txBox="1"/>
            <p:nvPr/>
          </p:nvSpPr>
          <p:spPr>
            <a:xfrm>
              <a:off x="2538270" y="6378309"/>
              <a:ext cx="1176924" cy="253916"/>
            </a:xfrm>
            <a:prstGeom prst="rect">
              <a:avLst/>
            </a:prstGeom>
            <a:noFill/>
          </p:spPr>
          <p:txBody>
            <a:bodyPr wrap="none" rtlCol="0">
              <a:spAutoFit/>
            </a:bodyPr>
            <a:lstStyle/>
            <a:p>
              <a:pPr algn="ctr"/>
              <a:r>
                <a:rPr lang="en-US" sz="1050" b="1">
                  <a:solidFill>
                    <a:prstClr val="black"/>
                  </a:solidFill>
                  <a:latin typeface="Calibri" panose="020F0502020204030204"/>
                </a:rPr>
                <a:t>GATOR-TOOLBOX</a:t>
              </a:r>
            </a:p>
          </p:txBody>
        </p:sp>
      </p:grpSp>
      <p:cxnSp>
        <p:nvCxnSpPr>
          <p:cNvPr id="145" name="Straight Connector 144">
            <a:extLst>
              <a:ext uri="{FF2B5EF4-FFF2-40B4-BE49-F238E27FC236}">
                <a16:creationId xmlns:a16="http://schemas.microsoft.com/office/drawing/2014/main" id="{A19EF139-7C4E-41B2-A3FE-47A2E9733473}"/>
              </a:ext>
            </a:extLst>
          </p:cNvPr>
          <p:cNvCxnSpPr>
            <a:cxnSpLocks/>
          </p:cNvCxnSpPr>
          <p:nvPr/>
        </p:nvCxnSpPr>
        <p:spPr>
          <a:xfrm>
            <a:off x="7769546" y="1326720"/>
            <a:ext cx="926413" cy="0"/>
          </a:xfrm>
          <a:prstGeom prst="line">
            <a:avLst/>
          </a:prstGeom>
          <a:noFill/>
          <a:ln w="28575" cap="flat" cmpd="sng" algn="ctr">
            <a:solidFill>
              <a:srgbClr val="4472C4"/>
            </a:solidFill>
            <a:prstDash val="solid"/>
            <a:miter lim="800000"/>
          </a:ln>
          <a:effectLst/>
        </p:spPr>
      </p:cxnSp>
      <p:cxnSp>
        <p:nvCxnSpPr>
          <p:cNvPr id="148" name="Straight Connector 147">
            <a:extLst>
              <a:ext uri="{FF2B5EF4-FFF2-40B4-BE49-F238E27FC236}">
                <a16:creationId xmlns:a16="http://schemas.microsoft.com/office/drawing/2014/main" id="{468F9706-EF59-407C-9C14-F9B3DB12459F}"/>
              </a:ext>
            </a:extLst>
          </p:cNvPr>
          <p:cNvCxnSpPr>
            <a:cxnSpLocks/>
          </p:cNvCxnSpPr>
          <p:nvPr/>
        </p:nvCxnSpPr>
        <p:spPr>
          <a:xfrm>
            <a:off x="7805310" y="2009347"/>
            <a:ext cx="926413" cy="0"/>
          </a:xfrm>
          <a:prstGeom prst="line">
            <a:avLst/>
          </a:prstGeom>
          <a:noFill/>
          <a:ln w="28575" cap="flat" cmpd="sng" algn="ctr">
            <a:solidFill>
              <a:srgbClr val="4472C4"/>
            </a:solidFill>
            <a:prstDash val="solid"/>
            <a:miter lim="800000"/>
          </a:ln>
          <a:effectLst/>
        </p:spPr>
      </p:cxnSp>
      <p:grpSp>
        <p:nvGrpSpPr>
          <p:cNvPr id="124" name="Group 123">
            <a:extLst>
              <a:ext uri="{FF2B5EF4-FFF2-40B4-BE49-F238E27FC236}">
                <a16:creationId xmlns:a16="http://schemas.microsoft.com/office/drawing/2014/main" id="{EBB72F07-B813-4841-9BB6-1D5BF35B91DB}"/>
              </a:ext>
            </a:extLst>
          </p:cNvPr>
          <p:cNvGrpSpPr/>
          <p:nvPr/>
        </p:nvGrpSpPr>
        <p:grpSpPr>
          <a:xfrm>
            <a:off x="276096" y="3988845"/>
            <a:ext cx="3872215" cy="724238"/>
            <a:chOff x="281984" y="3932709"/>
            <a:chExt cx="3872215" cy="724238"/>
          </a:xfrm>
        </p:grpSpPr>
        <p:cxnSp>
          <p:nvCxnSpPr>
            <p:cNvPr id="125" name="Straight Connector 124">
              <a:extLst>
                <a:ext uri="{FF2B5EF4-FFF2-40B4-BE49-F238E27FC236}">
                  <a16:creationId xmlns:a16="http://schemas.microsoft.com/office/drawing/2014/main" id="{2FAE345A-DB81-44B5-8DBE-A1191CC5DBF4}"/>
                </a:ext>
              </a:extLst>
            </p:cNvPr>
            <p:cNvCxnSpPr>
              <a:cxnSpLocks/>
              <a:stCxn id="126" idx="3"/>
            </p:cNvCxnSpPr>
            <p:nvPr/>
          </p:nvCxnSpPr>
          <p:spPr>
            <a:xfrm>
              <a:off x="1401853" y="4194614"/>
              <a:ext cx="2752346" cy="0"/>
            </a:xfrm>
            <a:prstGeom prst="line">
              <a:avLst/>
            </a:prstGeom>
            <a:noFill/>
            <a:ln w="28575" cap="flat" cmpd="sng" algn="ctr">
              <a:solidFill>
                <a:srgbClr val="4472C4"/>
              </a:solidFill>
              <a:prstDash val="solid"/>
              <a:miter lim="800000"/>
            </a:ln>
            <a:effectLst/>
          </p:spPr>
        </p:cxnSp>
        <p:pic>
          <p:nvPicPr>
            <p:cNvPr id="126" name="Picture 125">
              <a:extLst>
                <a:ext uri="{FF2B5EF4-FFF2-40B4-BE49-F238E27FC236}">
                  <a16:creationId xmlns:a16="http://schemas.microsoft.com/office/drawing/2014/main" id="{CF556074-2CA4-4AF0-8483-52A9AF5031C9}"/>
                </a:ext>
              </a:extLst>
            </p:cNvPr>
            <p:cNvPicPr>
              <a:picLocks noChangeAspect="1"/>
            </p:cNvPicPr>
            <p:nvPr/>
          </p:nvPicPr>
          <p:blipFill>
            <a:blip r:embed="rId4"/>
            <a:stretch>
              <a:fillRect/>
            </a:stretch>
          </p:blipFill>
          <p:spPr>
            <a:xfrm>
              <a:off x="430424" y="3932709"/>
              <a:ext cx="971429" cy="523810"/>
            </a:xfrm>
            <a:prstGeom prst="rect">
              <a:avLst/>
            </a:prstGeom>
          </p:spPr>
        </p:pic>
        <p:sp>
          <p:nvSpPr>
            <p:cNvPr id="127" name="TextBox 126">
              <a:extLst>
                <a:ext uri="{FF2B5EF4-FFF2-40B4-BE49-F238E27FC236}">
                  <a16:creationId xmlns:a16="http://schemas.microsoft.com/office/drawing/2014/main" id="{D4B5BFA2-EFB3-459D-9ECC-89C98CADC3F3}"/>
                </a:ext>
              </a:extLst>
            </p:cNvPr>
            <p:cNvSpPr txBox="1"/>
            <p:nvPr/>
          </p:nvSpPr>
          <p:spPr>
            <a:xfrm>
              <a:off x="281984" y="4395337"/>
              <a:ext cx="1268296"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rPr>
                <a:t>UHD-HDR  Camera</a:t>
              </a:r>
            </a:p>
          </p:txBody>
        </p:sp>
      </p:grpSp>
      <p:grpSp>
        <p:nvGrpSpPr>
          <p:cNvPr id="128" name="Group 127">
            <a:extLst>
              <a:ext uri="{FF2B5EF4-FFF2-40B4-BE49-F238E27FC236}">
                <a16:creationId xmlns:a16="http://schemas.microsoft.com/office/drawing/2014/main" id="{08A94813-C57C-4D64-85BD-444FDED3C26B}"/>
              </a:ext>
            </a:extLst>
          </p:cNvPr>
          <p:cNvGrpSpPr/>
          <p:nvPr/>
        </p:nvGrpSpPr>
        <p:grpSpPr>
          <a:xfrm>
            <a:off x="281984" y="4669924"/>
            <a:ext cx="3872215" cy="724238"/>
            <a:chOff x="281984" y="3932709"/>
            <a:chExt cx="3872215" cy="724238"/>
          </a:xfrm>
        </p:grpSpPr>
        <p:cxnSp>
          <p:nvCxnSpPr>
            <p:cNvPr id="129" name="Straight Connector 128">
              <a:extLst>
                <a:ext uri="{FF2B5EF4-FFF2-40B4-BE49-F238E27FC236}">
                  <a16:creationId xmlns:a16="http://schemas.microsoft.com/office/drawing/2014/main" id="{757341DC-DF9C-4009-8075-44C8F0E99D84}"/>
                </a:ext>
              </a:extLst>
            </p:cNvPr>
            <p:cNvCxnSpPr>
              <a:cxnSpLocks/>
              <a:stCxn id="130" idx="3"/>
            </p:cNvCxnSpPr>
            <p:nvPr/>
          </p:nvCxnSpPr>
          <p:spPr>
            <a:xfrm>
              <a:off x="1401853" y="4194614"/>
              <a:ext cx="2752346" cy="0"/>
            </a:xfrm>
            <a:prstGeom prst="line">
              <a:avLst/>
            </a:prstGeom>
            <a:noFill/>
            <a:ln w="28575" cap="flat" cmpd="sng" algn="ctr">
              <a:solidFill>
                <a:srgbClr val="4472C4"/>
              </a:solidFill>
              <a:prstDash val="solid"/>
              <a:miter lim="800000"/>
            </a:ln>
            <a:effectLst/>
          </p:spPr>
        </p:cxnSp>
        <p:pic>
          <p:nvPicPr>
            <p:cNvPr id="130" name="Picture 129">
              <a:extLst>
                <a:ext uri="{FF2B5EF4-FFF2-40B4-BE49-F238E27FC236}">
                  <a16:creationId xmlns:a16="http://schemas.microsoft.com/office/drawing/2014/main" id="{B2C0C778-37A6-4D6D-B507-02083D2785BD}"/>
                </a:ext>
              </a:extLst>
            </p:cNvPr>
            <p:cNvPicPr>
              <a:picLocks noChangeAspect="1"/>
            </p:cNvPicPr>
            <p:nvPr/>
          </p:nvPicPr>
          <p:blipFill>
            <a:blip r:embed="rId4"/>
            <a:stretch>
              <a:fillRect/>
            </a:stretch>
          </p:blipFill>
          <p:spPr>
            <a:xfrm>
              <a:off x="430424" y="3932709"/>
              <a:ext cx="971429" cy="523810"/>
            </a:xfrm>
            <a:prstGeom prst="rect">
              <a:avLst/>
            </a:prstGeom>
          </p:spPr>
        </p:pic>
        <p:sp>
          <p:nvSpPr>
            <p:cNvPr id="131" name="TextBox 130">
              <a:extLst>
                <a:ext uri="{FF2B5EF4-FFF2-40B4-BE49-F238E27FC236}">
                  <a16:creationId xmlns:a16="http://schemas.microsoft.com/office/drawing/2014/main" id="{08E52653-53E3-49A8-82C5-C89CD3043CEA}"/>
                </a:ext>
              </a:extLst>
            </p:cNvPr>
            <p:cNvSpPr txBox="1"/>
            <p:nvPr/>
          </p:nvSpPr>
          <p:spPr>
            <a:xfrm>
              <a:off x="281984" y="4395337"/>
              <a:ext cx="1268296"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rPr>
                <a:t>UHD-HDR  Camera</a:t>
              </a:r>
            </a:p>
          </p:txBody>
        </p:sp>
      </p:grpSp>
      <p:grpSp>
        <p:nvGrpSpPr>
          <p:cNvPr id="132" name="Group 131">
            <a:extLst>
              <a:ext uri="{FF2B5EF4-FFF2-40B4-BE49-F238E27FC236}">
                <a16:creationId xmlns:a16="http://schemas.microsoft.com/office/drawing/2014/main" id="{00E6B02C-9AF3-4F23-97E1-E803AAE0730C}"/>
              </a:ext>
            </a:extLst>
          </p:cNvPr>
          <p:cNvGrpSpPr/>
          <p:nvPr/>
        </p:nvGrpSpPr>
        <p:grpSpPr>
          <a:xfrm>
            <a:off x="4154200" y="1290082"/>
            <a:ext cx="3697808" cy="4676296"/>
            <a:chOff x="4154199" y="1683198"/>
            <a:chExt cx="4966153" cy="4804312"/>
          </a:xfrm>
        </p:grpSpPr>
        <p:sp>
          <p:nvSpPr>
            <p:cNvPr id="133" name="Rectangle 132">
              <a:extLst>
                <a:ext uri="{FF2B5EF4-FFF2-40B4-BE49-F238E27FC236}">
                  <a16:creationId xmlns:a16="http://schemas.microsoft.com/office/drawing/2014/main" id="{EFC3543B-E481-4506-87D0-D27B38E8A530}"/>
                </a:ext>
              </a:extLst>
            </p:cNvPr>
            <p:cNvSpPr/>
            <p:nvPr/>
          </p:nvSpPr>
          <p:spPr>
            <a:xfrm>
              <a:off x="4154199" y="1683198"/>
              <a:ext cx="4966153" cy="4804312"/>
            </a:xfrm>
            <a:prstGeom prst="rect">
              <a:avLst/>
            </a:prstGeom>
            <a:solidFill>
              <a:srgbClr val="00A3E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Rectangle 133">
              <a:extLst>
                <a:ext uri="{FF2B5EF4-FFF2-40B4-BE49-F238E27FC236}">
                  <a16:creationId xmlns:a16="http://schemas.microsoft.com/office/drawing/2014/main" id="{E1BBCE97-615E-4109-BDB3-2DA895D13AC4}"/>
                </a:ext>
              </a:extLst>
            </p:cNvPr>
            <p:cNvSpPr/>
            <p:nvPr/>
          </p:nvSpPr>
          <p:spPr>
            <a:xfrm>
              <a:off x="4542029" y="1683198"/>
              <a:ext cx="4129005" cy="441017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135" name="Picture 134">
            <a:extLst>
              <a:ext uri="{FF2B5EF4-FFF2-40B4-BE49-F238E27FC236}">
                <a16:creationId xmlns:a16="http://schemas.microsoft.com/office/drawing/2014/main" id="{6BF312F0-4ECF-4B52-875B-88C37D842C0B}"/>
              </a:ext>
            </a:extLst>
          </p:cNvPr>
          <p:cNvPicPr>
            <a:picLocks noChangeAspect="1"/>
          </p:cNvPicPr>
          <p:nvPr/>
        </p:nvPicPr>
        <p:blipFill rotWithShape="1">
          <a:blip r:embed="rId5"/>
          <a:srcRect l="7335" r="8576"/>
          <a:stretch/>
        </p:blipFill>
        <p:spPr>
          <a:xfrm>
            <a:off x="4676474" y="5405741"/>
            <a:ext cx="2490952" cy="1085850"/>
          </a:xfrm>
          <a:prstGeom prst="rect">
            <a:avLst/>
          </a:prstGeom>
        </p:spPr>
      </p:pic>
      <p:cxnSp>
        <p:nvCxnSpPr>
          <p:cNvPr id="139" name="Straight Connector 138">
            <a:extLst>
              <a:ext uri="{FF2B5EF4-FFF2-40B4-BE49-F238E27FC236}">
                <a16:creationId xmlns:a16="http://schemas.microsoft.com/office/drawing/2014/main" id="{19FE01BB-7944-470A-9145-C118B9F647B1}"/>
              </a:ext>
            </a:extLst>
          </p:cNvPr>
          <p:cNvCxnSpPr>
            <a:endCxn id="137" idx="1"/>
          </p:cNvCxnSpPr>
          <p:nvPr/>
        </p:nvCxnSpPr>
        <p:spPr>
          <a:xfrm>
            <a:off x="4442979" y="2043144"/>
            <a:ext cx="475626" cy="7395"/>
          </a:xfrm>
          <a:prstGeom prst="line">
            <a:avLst/>
          </a:prstGeom>
          <a:noFill/>
          <a:ln w="28575" cap="flat" cmpd="sng" algn="ctr">
            <a:solidFill>
              <a:srgbClr val="4472C4"/>
            </a:solidFill>
            <a:prstDash val="solid"/>
            <a:miter lim="800000"/>
          </a:ln>
          <a:effectLst/>
        </p:spPr>
      </p:cxnSp>
      <p:cxnSp>
        <p:nvCxnSpPr>
          <p:cNvPr id="140" name="Straight Connector 139">
            <a:extLst>
              <a:ext uri="{FF2B5EF4-FFF2-40B4-BE49-F238E27FC236}">
                <a16:creationId xmlns:a16="http://schemas.microsoft.com/office/drawing/2014/main" id="{61520F63-563A-4A54-8F31-544EE3465F20}"/>
              </a:ext>
            </a:extLst>
          </p:cNvPr>
          <p:cNvCxnSpPr/>
          <p:nvPr/>
        </p:nvCxnSpPr>
        <p:spPr>
          <a:xfrm>
            <a:off x="7110012" y="2002294"/>
            <a:ext cx="475626" cy="7395"/>
          </a:xfrm>
          <a:prstGeom prst="line">
            <a:avLst/>
          </a:prstGeom>
          <a:noFill/>
          <a:ln w="28575" cap="flat" cmpd="sng" algn="ctr">
            <a:solidFill>
              <a:srgbClr val="4472C4"/>
            </a:solidFill>
            <a:prstDash val="solid"/>
            <a:miter lim="800000"/>
          </a:ln>
          <a:effectLst/>
        </p:spPr>
      </p:cxnSp>
      <p:cxnSp>
        <p:nvCxnSpPr>
          <p:cNvPr id="141" name="Straight Connector 140">
            <a:extLst>
              <a:ext uri="{FF2B5EF4-FFF2-40B4-BE49-F238E27FC236}">
                <a16:creationId xmlns:a16="http://schemas.microsoft.com/office/drawing/2014/main" id="{714992CE-42C0-4736-97F2-C7F86DC0A5F5}"/>
              </a:ext>
            </a:extLst>
          </p:cNvPr>
          <p:cNvCxnSpPr>
            <a:cxnSpLocks/>
          </p:cNvCxnSpPr>
          <p:nvPr/>
        </p:nvCxnSpPr>
        <p:spPr>
          <a:xfrm>
            <a:off x="4442971" y="3043259"/>
            <a:ext cx="500114" cy="0"/>
          </a:xfrm>
          <a:prstGeom prst="line">
            <a:avLst/>
          </a:prstGeom>
          <a:noFill/>
          <a:ln w="28575" cap="flat" cmpd="sng" algn="ctr">
            <a:solidFill>
              <a:srgbClr val="4472C4"/>
            </a:solidFill>
            <a:prstDash val="solid"/>
            <a:miter lim="800000"/>
          </a:ln>
          <a:effectLst/>
        </p:spPr>
      </p:cxnSp>
      <p:cxnSp>
        <p:nvCxnSpPr>
          <p:cNvPr id="142" name="Straight Connector 141">
            <a:extLst>
              <a:ext uri="{FF2B5EF4-FFF2-40B4-BE49-F238E27FC236}">
                <a16:creationId xmlns:a16="http://schemas.microsoft.com/office/drawing/2014/main" id="{FFEBFE49-61AC-43AD-8C0B-BF89AA86173E}"/>
              </a:ext>
            </a:extLst>
          </p:cNvPr>
          <p:cNvCxnSpPr>
            <a:cxnSpLocks/>
          </p:cNvCxnSpPr>
          <p:nvPr/>
        </p:nvCxnSpPr>
        <p:spPr>
          <a:xfrm>
            <a:off x="7017331" y="3035884"/>
            <a:ext cx="500114" cy="0"/>
          </a:xfrm>
          <a:prstGeom prst="line">
            <a:avLst/>
          </a:prstGeom>
          <a:noFill/>
          <a:ln w="28575" cap="flat" cmpd="sng" algn="ctr">
            <a:solidFill>
              <a:srgbClr val="4472C4"/>
            </a:solidFill>
            <a:prstDash val="solid"/>
            <a:miter lim="800000"/>
          </a:ln>
          <a:effectLst/>
        </p:spPr>
      </p:cxnSp>
      <p:pic>
        <p:nvPicPr>
          <p:cNvPr id="143" name="Picture 142">
            <a:extLst>
              <a:ext uri="{FF2B5EF4-FFF2-40B4-BE49-F238E27FC236}">
                <a16:creationId xmlns:a16="http://schemas.microsoft.com/office/drawing/2014/main" id="{D5829FFF-CBBB-4A24-9CBB-61AFC80BC285}"/>
              </a:ext>
            </a:extLst>
          </p:cNvPr>
          <p:cNvPicPr>
            <a:picLocks noChangeAspect="1"/>
          </p:cNvPicPr>
          <p:nvPr/>
        </p:nvPicPr>
        <p:blipFill rotWithShape="1">
          <a:blip r:embed="rId6"/>
          <a:srcRect b="30966"/>
          <a:stretch/>
        </p:blipFill>
        <p:spPr>
          <a:xfrm>
            <a:off x="4884508" y="2901498"/>
            <a:ext cx="2191407" cy="406616"/>
          </a:xfrm>
          <a:prstGeom prst="rect">
            <a:avLst/>
          </a:prstGeom>
        </p:spPr>
      </p:pic>
      <p:cxnSp>
        <p:nvCxnSpPr>
          <p:cNvPr id="144" name="Straight Connector 143">
            <a:extLst>
              <a:ext uri="{FF2B5EF4-FFF2-40B4-BE49-F238E27FC236}">
                <a16:creationId xmlns:a16="http://schemas.microsoft.com/office/drawing/2014/main" id="{F1C6BA0B-BC11-4939-9B96-F9BCB27F1CCB}"/>
              </a:ext>
            </a:extLst>
          </p:cNvPr>
          <p:cNvCxnSpPr>
            <a:cxnSpLocks/>
          </p:cNvCxnSpPr>
          <p:nvPr/>
        </p:nvCxnSpPr>
        <p:spPr>
          <a:xfrm>
            <a:off x="10110240" y="1394149"/>
            <a:ext cx="387845" cy="0"/>
          </a:xfrm>
          <a:prstGeom prst="line">
            <a:avLst/>
          </a:prstGeom>
          <a:noFill/>
          <a:ln w="28575" cap="flat" cmpd="sng" algn="ctr">
            <a:solidFill>
              <a:srgbClr val="4472C4"/>
            </a:solidFill>
            <a:prstDash val="solid"/>
            <a:miter lim="800000"/>
          </a:ln>
          <a:effectLst/>
        </p:spPr>
      </p:cxnSp>
      <p:sp>
        <p:nvSpPr>
          <p:cNvPr id="146" name="TextBox 145">
            <a:extLst>
              <a:ext uri="{FF2B5EF4-FFF2-40B4-BE49-F238E27FC236}">
                <a16:creationId xmlns:a16="http://schemas.microsoft.com/office/drawing/2014/main" id="{4D14CCE4-01D3-40EA-8571-254008E2A922}"/>
              </a:ext>
            </a:extLst>
          </p:cNvPr>
          <p:cNvSpPr txBox="1"/>
          <p:nvPr/>
        </p:nvSpPr>
        <p:spPr>
          <a:xfrm>
            <a:off x="10404908" y="1197000"/>
            <a:ext cx="1263487" cy="430887"/>
          </a:xfrm>
          <a:prstGeom prst="rect">
            <a:avLst/>
          </a:prstGeom>
          <a:noFill/>
        </p:spPr>
        <p:txBody>
          <a:bodyPr wrap="none" rtlCol="0">
            <a:spAutoFit/>
          </a:bodyPr>
          <a:lstStyle/>
          <a:p>
            <a:r>
              <a:rPr lang="en-US" sz="1100" b="1">
                <a:solidFill>
                  <a:prstClr val="black"/>
                </a:solidFill>
                <a:latin typeface="Calibri" panose="020F0502020204030204"/>
              </a:rPr>
              <a:t>International Feed</a:t>
            </a:r>
          </a:p>
          <a:p>
            <a:pPr algn="ctr"/>
            <a:r>
              <a:rPr lang="en-US" sz="1100">
                <a:solidFill>
                  <a:prstClr val="black"/>
                </a:solidFill>
                <a:latin typeface="Calibri" panose="020F0502020204030204"/>
              </a:rPr>
              <a:t>1080p50</a:t>
            </a:r>
          </a:p>
        </p:txBody>
      </p:sp>
      <p:cxnSp>
        <p:nvCxnSpPr>
          <p:cNvPr id="147" name="Straight Connector 146">
            <a:extLst>
              <a:ext uri="{FF2B5EF4-FFF2-40B4-BE49-F238E27FC236}">
                <a16:creationId xmlns:a16="http://schemas.microsoft.com/office/drawing/2014/main" id="{D1B256C7-4FEE-4EE6-97D8-C4DB794B538E}"/>
              </a:ext>
            </a:extLst>
          </p:cNvPr>
          <p:cNvCxnSpPr>
            <a:cxnSpLocks/>
          </p:cNvCxnSpPr>
          <p:nvPr/>
        </p:nvCxnSpPr>
        <p:spPr>
          <a:xfrm>
            <a:off x="10148925" y="2065684"/>
            <a:ext cx="387845" cy="0"/>
          </a:xfrm>
          <a:prstGeom prst="line">
            <a:avLst/>
          </a:prstGeom>
          <a:noFill/>
          <a:ln w="28575" cap="flat" cmpd="sng" algn="ctr">
            <a:solidFill>
              <a:srgbClr val="4472C4"/>
            </a:solidFill>
            <a:prstDash val="solid"/>
            <a:miter lim="800000"/>
          </a:ln>
          <a:effectLst/>
        </p:spPr>
      </p:cxnSp>
      <p:sp>
        <p:nvSpPr>
          <p:cNvPr id="149" name="TextBox 148">
            <a:extLst>
              <a:ext uri="{FF2B5EF4-FFF2-40B4-BE49-F238E27FC236}">
                <a16:creationId xmlns:a16="http://schemas.microsoft.com/office/drawing/2014/main" id="{C9646FB2-3719-4B6B-9407-E7D2E045D416}"/>
              </a:ext>
            </a:extLst>
          </p:cNvPr>
          <p:cNvSpPr txBox="1"/>
          <p:nvPr/>
        </p:nvSpPr>
        <p:spPr>
          <a:xfrm>
            <a:off x="10443593" y="1868535"/>
            <a:ext cx="1257075" cy="430887"/>
          </a:xfrm>
          <a:prstGeom prst="rect">
            <a:avLst/>
          </a:prstGeom>
          <a:noFill/>
        </p:spPr>
        <p:txBody>
          <a:bodyPr wrap="none" rtlCol="0">
            <a:spAutoFit/>
          </a:bodyPr>
          <a:lstStyle/>
          <a:p>
            <a:r>
              <a:rPr lang="en-US" sz="1100" b="1">
                <a:solidFill>
                  <a:prstClr val="black"/>
                </a:solidFill>
                <a:latin typeface="Calibri" panose="020F0502020204030204"/>
              </a:rPr>
              <a:t>Domestic HD Feed</a:t>
            </a:r>
          </a:p>
          <a:p>
            <a:pPr algn="ctr"/>
            <a:r>
              <a:rPr lang="en-US" sz="1100">
                <a:solidFill>
                  <a:prstClr val="black"/>
                </a:solidFill>
                <a:latin typeface="Calibri" panose="020F0502020204030204"/>
              </a:rPr>
              <a:t>1080p59</a:t>
            </a:r>
          </a:p>
        </p:txBody>
      </p:sp>
      <p:cxnSp>
        <p:nvCxnSpPr>
          <p:cNvPr id="154" name="Straight Connector 153">
            <a:extLst>
              <a:ext uri="{FF2B5EF4-FFF2-40B4-BE49-F238E27FC236}">
                <a16:creationId xmlns:a16="http://schemas.microsoft.com/office/drawing/2014/main" id="{0C21447A-71E3-459A-AA71-605FCFA758AA}"/>
              </a:ext>
            </a:extLst>
          </p:cNvPr>
          <p:cNvCxnSpPr>
            <a:cxnSpLocks/>
          </p:cNvCxnSpPr>
          <p:nvPr/>
        </p:nvCxnSpPr>
        <p:spPr>
          <a:xfrm>
            <a:off x="6667796" y="3702574"/>
            <a:ext cx="849649" cy="0"/>
          </a:xfrm>
          <a:prstGeom prst="line">
            <a:avLst/>
          </a:prstGeom>
          <a:noFill/>
          <a:ln w="28575" cap="flat" cmpd="sng" algn="ctr">
            <a:solidFill>
              <a:srgbClr val="4472C4"/>
            </a:solidFill>
            <a:prstDash val="solid"/>
            <a:miter lim="800000"/>
          </a:ln>
          <a:effectLst/>
        </p:spPr>
      </p:cxnSp>
      <p:cxnSp>
        <p:nvCxnSpPr>
          <p:cNvPr id="155" name="Straight Connector 154">
            <a:extLst>
              <a:ext uri="{FF2B5EF4-FFF2-40B4-BE49-F238E27FC236}">
                <a16:creationId xmlns:a16="http://schemas.microsoft.com/office/drawing/2014/main" id="{71B16DA9-C58C-4AAA-95B9-D8E632749D34}"/>
              </a:ext>
            </a:extLst>
          </p:cNvPr>
          <p:cNvCxnSpPr>
            <a:cxnSpLocks/>
          </p:cNvCxnSpPr>
          <p:nvPr/>
        </p:nvCxnSpPr>
        <p:spPr>
          <a:xfrm>
            <a:off x="1413981" y="5872108"/>
            <a:ext cx="926413" cy="0"/>
          </a:xfrm>
          <a:prstGeom prst="line">
            <a:avLst/>
          </a:prstGeom>
          <a:noFill/>
          <a:ln w="28575" cap="flat" cmpd="sng" algn="ctr">
            <a:solidFill>
              <a:srgbClr val="FFFF00"/>
            </a:solidFill>
            <a:prstDash val="solid"/>
            <a:miter lim="800000"/>
          </a:ln>
          <a:effectLst/>
        </p:spPr>
      </p:cxnSp>
      <p:sp>
        <p:nvSpPr>
          <p:cNvPr id="156" name="TextBox 155">
            <a:extLst>
              <a:ext uri="{FF2B5EF4-FFF2-40B4-BE49-F238E27FC236}">
                <a16:creationId xmlns:a16="http://schemas.microsoft.com/office/drawing/2014/main" id="{54177EF5-22A3-4879-A23E-308A02FADB00}"/>
              </a:ext>
            </a:extLst>
          </p:cNvPr>
          <p:cNvSpPr txBox="1"/>
          <p:nvPr/>
        </p:nvSpPr>
        <p:spPr>
          <a:xfrm>
            <a:off x="763127" y="6136235"/>
            <a:ext cx="958917" cy="261610"/>
          </a:xfrm>
          <a:prstGeom prst="rect">
            <a:avLst/>
          </a:prstGeom>
          <a:noFill/>
        </p:spPr>
        <p:txBody>
          <a:bodyPr wrap="none" rtlCol="0">
            <a:spAutoFit/>
          </a:bodyPr>
          <a:lstStyle/>
          <a:p>
            <a:r>
              <a:rPr lang="en-US" sz="1100" b="1">
                <a:solidFill>
                  <a:prstClr val="black"/>
                </a:solidFill>
                <a:latin typeface="Calibri" panose="020F0502020204030204"/>
              </a:rPr>
              <a:t>Remote Feed</a:t>
            </a:r>
          </a:p>
        </p:txBody>
      </p:sp>
      <p:cxnSp>
        <p:nvCxnSpPr>
          <p:cNvPr id="157" name="Straight Connector 156">
            <a:extLst>
              <a:ext uri="{FF2B5EF4-FFF2-40B4-BE49-F238E27FC236}">
                <a16:creationId xmlns:a16="http://schemas.microsoft.com/office/drawing/2014/main" id="{CA79B802-49CB-4E9C-B445-AC1BA17FEA4F}"/>
              </a:ext>
            </a:extLst>
          </p:cNvPr>
          <p:cNvCxnSpPr>
            <a:cxnSpLocks/>
          </p:cNvCxnSpPr>
          <p:nvPr/>
        </p:nvCxnSpPr>
        <p:spPr>
          <a:xfrm>
            <a:off x="3778488" y="5872108"/>
            <a:ext cx="387845" cy="0"/>
          </a:xfrm>
          <a:prstGeom prst="line">
            <a:avLst/>
          </a:prstGeom>
          <a:noFill/>
          <a:ln w="28575" cap="flat" cmpd="sng" algn="ctr">
            <a:solidFill>
              <a:srgbClr val="4472C4"/>
            </a:solidFill>
            <a:prstDash val="solid"/>
            <a:miter lim="800000"/>
          </a:ln>
          <a:effectLst/>
        </p:spPr>
      </p:cxnSp>
      <p:pic>
        <p:nvPicPr>
          <p:cNvPr id="158" name="Picture 6" descr="Image result for satellite dish clipart">
            <a:extLst>
              <a:ext uri="{FF2B5EF4-FFF2-40B4-BE49-F238E27FC236}">
                <a16:creationId xmlns:a16="http://schemas.microsoft.com/office/drawing/2014/main" id="{6A66C645-19DD-4089-83EB-34A4F528EE3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2302" t="36654" b="19976"/>
          <a:stretch/>
        </p:blipFill>
        <p:spPr bwMode="auto">
          <a:xfrm>
            <a:off x="750206" y="5287296"/>
            <a:ext cx="692202" cy="894215"/>
          </a:xfrm>
          <a:prstGeom prst="rect">
            <a:avLst/>
          </a:prstGeom>
          <a:noFill/>
          <a:extLst>
            <a:ext uri="{909E8E84-426E-40DD-AFC4-6F175D3DCCD1}">
              <a14:hiddenFill xmlns:a14="http://schemas.microsoft.com/office/drawing/2010/main">
                <a:solidFill>
                  <a:srgbClr val="FFFFFF"/>
                </a:solidFill>
              </a14:hiddenFill>
            </a:ext>
          </a:extLst>
        </p:spPr>
      </p:pic>
      <p:grpSp>
        <p:nvGrpSpPr>
          <p:cNvPr id="159" name="Group 158">
            <a:extLst>
              <a:ext uri="{FF2B5EF4-FFF2-40B4-BE49-F238E27FC236}">
                <a16:creationId xmlns:a16="http://schemas.microsoft.com/office/drawing/2014/main" id="{E33C89DC-CA21-4A25-AC65-BFCE5DBFF749}"/>
              </a:ext>
            </a:extLst>
          </p:cNvPr>
          <p:cNvGrpSpPr/>
          <p:nvPr/>
        </p:nvGrpSpPr>
        <p:grpSpPr>
          <a:xfrm>
            <a:off x="7852008" y="2772246"/>
            <a:ext cx="3786408" cy="430887"/>
            <a:chOff x="7745732" y="1590116"/>
            <a:chExt cx="3786408" cy="430887"/>
          </a:xfrm>
        </p:grpSpPr>
        <p:cxnSp>
          <p:nvCxnSpPr>
            <p:cNvPr id="160" name="Straight Connector 159">
              <a:extLst>
                <a:ext uri="{FF2B5EF4-FFF2-40B4-BE49-F238E27FC236}">
                  <a16:creationId xmlns:a16="http://schemas.microsoft.com/office/drawing/2014/main" id="{1490FC56-5F88-49E0-8823-8605383DB31E}"/>
                </a:ext>
              </a:extLst>
            </p:cNvPr>
            <p:cNvCxnSpPr>
              <a:cxnSpLocks/>
            </p:cNvCxnSpPr>
            <p:nvPr/>
          </p:nvCxnSpPr>
          <p:spPr>
            <a:xfrm>
              <a:off x="10110240" y="1787265"/>
              <a:ext cx="387845" cy="0"/>
            </a:xfrm>
            <a:prstGeom prst="line">
              <a:avLst/>
            </a:prstGeom>
            <a:noFill/>
            <a:ln w="28575" cap="flat" cmpd="sng" algn="ctr">
              <a:solidFill>
                <a:srgbClr val="4472C4"/>
              </a:solidFill>
              <a:prstDash val="solid"/>
              <a:miter lim="800000"/>
            </a:ln>
            <a:effectLst/>
          </p:spPr>
        </p:cxnSp>
        <p:cxnSp>
          <p:nvCxnSpPr>
            <p:cNvPr id="161" name="Straight Connector 160">
              <a:extLst>
                <a:ext uri="{FF2B5EF4-FFF2-40B4-BE49-F238E27FC236}">
                  <a16:creationId xmlns:a16="http://schemas.microsoft.com/office/drawing/2014/main" id="{1BC938DD-94E6-46F7-BD31-44235AEB4447}"/>
                </a:ext>
              </a:extLst>
            </p:cNvPr>
            <p:cNvCxnSpPr>
              <a:cxnSpLocks/>
            </p:cNvCxnSpPr>
            <p:nvPr/>
          </p:nvCxnSpPr>
          <p:spPr>
            <a:xfrm>
              <a:off x="7745732" y="1805560"/>
              <a:ext cx="926413" cy="0"/>
            </a:xfrm>
            <a:prstGeom prst="line">
              <a:avLst/>
            </a:prstGeom>
            <a:noFill/>
            <a:ln w="28575" cap="flat" cmpd="sng" algn="ctr">
              <a:solidFill>
                <a:srgbClr val="4472C4"/>
              </a:solidFill>
              <a:prstDash val="solid"/>
              <a:miter lim="800000"/>
            </a:ln>
            <a:effectLst/>
          </p:spPr>
        </p:cxnSp>
        <p:sp>
          <p:nvSpPr>
            <p:cNvPr id="162" name="TextBox 161">
              <a:extLst>
                <a:ext uri="{FF2B5EF4-FFF2-40B4-BE49-F238E27FC236}">
                  <a16:creationId xmlns:a16="http://schemas.microsoft.com/office/drawing/2014/main" id="{7C33A5ED-D7C2-4A8B-9D0A-63C9890275A7}"/>
                </a:ext>
              </a:extLst>
            </p:cNvPr>
            <p:cNvSpPr txBox="1"/>
            <p:nvPr/>
          </p:nvSpPr>
          <p:spPr>
            <a:xfrm>
              <a:off x="10404908" y="1590116"/>
              <a:ext cx="1127232" cy="43088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rPr>
                <a:t>Talent Monitors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Calibri" panose="020F0502020204030204"/>
                </a:rPr>
                <a:t>1080p59</a:t>
              </a:r>
            </a:p>
          </p:txBody>
        </p:sp>
      </p:grpSp>
      <p:sp>
        <p:nvSpPr>
          <p:cNvPr id="163" name="TextBox 162">
            <a:extLst>
              <a:ext uri="{FF2B5EF4-FFF2-40B4-BE49-F238E27FC236}">
                <a16:creationId xmlns:a16="http://schemas.microsoft.com/office/drawing/2014/main" id="{291A21E2-7802-4829-9ACE-8FDFB3B340A4}"/>
              </a:ext>
            </a:extLst>
          </p:cNvPr>
          <p:cNvSpPr txBox="1"/>
          <p:nvPr/>
        </p:nvSpPr>
        <p:spPr>
          <a:xfrm>
            <a:off x="7890223" y="1149444"/>
            <a:ext cx="700833" cy="230832"/>
          </a:xfrm>
          <a:prstGeom prst="rect">
            <a:avLst/>
          </a:prstGeom>
          <a:noFill/>
        </p:spPr>
        <p:txBody>
          <a:bodyPr wrap="none" rtlCol="0">
            <a:spAutoFit/>
          </a:bodyPr>
          <a:lstStyle/>
          <a:p>
            <a:r>
              <a:rPr lang="en-US" sz="900">
                <a:solidFill>
                  <a:prstClr val="black"/>
                </a:solidFill>
                <a:latin typeface="Calibri" panose="020F0502020204030204"/>
              </a:rPr>
              <a:t>Clean Feed</a:t>
            </a:r>
          </a:p>
        </p:txBody>
      </p:sp>
      <p:sp>
        <p:nvSpPr>
          <p:cNvPr id="164" name="TextBox 163">
            <a:extLst>
              <a:ext uri="{FF2B5EF4-FFF2-40B4-BE49-F238E27FC236}">
                <a16:creationId xmlns:a16="http://schemas.microsoft.com/office/drawing/2014/main" id="{298EA3C6-DB65-4AD6-9A80-21340C4805E6}"/>
              </a:ext>
            </a:extLst>
          </p:cNvPr>
          <p:cNvSpPr txBox="1"/>
          <p:nvPr/>
        </p:nvSpPr>
        <p:spPr>
          <a:xfrm>
            <a:off x="7902753" y="1802423"/>
            <a:ext cx="587020" cy="230832"/>
          </a:xfrm>
          <a:prstGeom prst="rect">
            <a:avLst/>
          </a:prstGeom>
          <a:noFill/>
        </p:spPr>
        <p:txBody>
          <a:bodyPr wrap="none" rtlCol="0">
            <a:spAutoFit/>
          </a:bodyPr>
          <a:lstStyle/>
          <a:p>
            <a:r>
              <a:rPr lang="en-US" sz="900">
                <a:solidFill>
                  <a:prstClr val="black"/>
                </a:solidFill>
                <a:latin typeface="Calibri" panose="020F0502020204030204"/>
              </a:rPr>
              <a:t>Program</a:t>
            </a:r>
          </a:p>
        </p:txBody>
      </p:sp>
      <p:sp>
        <p:nvSpPr>
          <p:cNvPr id="165" name="TextBox 164">
            <a:extLst>
              <a:ext uri="{FF2B5EF4-FFF2-40B4-BE49-F238E27FC236}">
                <a16:creationId xmlns:a16="http://schemas.microsoft.com/office/drawing/2014/main" id="{09FD38AE-8655-4AD5-8D90-C086325C375C}"/>
              </a:ext>
            </a:extLst>
          </p:cNvPr>
          <p:cNvSpPr txBox="1"/>
          <p:nvPr/>
        </p:nvSpPr>
        <p:spPr>
          <a:xfrm>
            <a:off x="7871740" y="2772246"/>
            <a:ext cx="362600" cy="230832"/>
          </a:xfrm>
          <a:prstGeom prst="rect">
            <a:avLst/>
          </a:prstGeom>
          <a:noFill/>
        </p:spPr>
        <p:txBody>
          <a:bodyPr wrap="none" rtlCol="0">
            <a:spAutoFit/>
          </a:bodyPr>
          <a:lstStyle/>
          <a:p>
            <a:r>
              <a:rPr lang="en-US" sz="900">
                <a:solidFill>
                  <a:prstClr val="black"/>
                </a:solidFill>
                <a:latin typeface="Calibri" panose="020F0502020204030204"/>
              </a:rPr>
              <a:t>Aux</a:t>
            </a:r>
          </a:p>
        </p:txBody>
      </p:sp>
      <p:pic>
        <p:nvPicPr>
          <p:cNvPr id="166" name="Picture 165">
            <a:extLst>
              <a:ext uri="{FF2B5EF4-FFF2-40B4-BE49-F238E27FC236}">
                <a16:creationId xmlns:a16="http://schemas.microsoft.com/office/drawing/2014/main" id="{06886F14-752B-4B7C-936B-EDFA28CB51D1}"/>
              </a:ext>
            </a:extLst>
          </p:cNvPr>
          <p:cNvPicPr>
            <a:picLocks noChangeAspect="1"/>
          </p:cNvPicPr>
          <p:nvPr/>
        </p:nvPicPr>
        <p:blipFill rotWithShape="1">
          <a:blip r:embed="rId8"/>
          <a:srcRect b="7394"/>
          <a:stretch/>
        </p:blipFill>
        <p:spPr>
          <a:xfrm>
            <a:off x="7979271" y="3452791"/>
            <a:ext cx="4067663" cy="1773260"/>
          </a:xfrm>
          <a:prstGeom prst="rect">
            <a:avLst/>
          </a:prstGeom>
        </p:spPr>
      </p:pic>
      <p:cxnSp>
        <p:nvCxnSpPr>
          <p:cNvPr id="167" name="Straight Connector 166">
            <a:extLst>
              <a:ext uri="{FF2B5EF4-FFF2-40B4-BE49-F238E27FC236}">
                <a16:creationId xmlns:a16="http://schemas.microsoft.com/office/drawing/2014/main" id="{61D99834-173E-490F-ADD1-F135C969B1C8}"/>
              </a:ext>
            </a:extLst>
          </p:cNvPr>
          <p:cNvCxnSpPr>
            <a:cxnSpLocks/>
          </p:cNvCxnSpPr>
          <p:nvPr/>
        </p:nvCxnSpPr>
        <p:spPr>
          <a:xfrm flipV="1">
            <a:off x="7852008" y="4242382"/>
            <a:ext cx="3528306" cy="10462"/>
          </a:xfrm>
          <a:prstGeom prst="line">
            <a:avLst/>
          </a:prstGeom>
          <a:noFill/>
          <a:ln w="28575" cap="flat" cmpd="sng" algn="ctr">
            <a:solidFill>
              <a:srgbClr val="4472C4"/>
            </a:solidFill>
            <a:prstDash val="solid"/>
            <a:miter lim="800000"/>
          </a:ln>
          <a:effectLst/>
        </p:spPr>
      </p:cxnSp>
      <p:cxnSp>
        <p:nvCxnSpPr>
          <p:cNvPr id="168" name="Straight Connector 167">
            <a:extLst>
              <a:ext uri="{FF2B5EF4-FFF2-40B4-BE49-F238E27FC236}">
                <a16:creationId xmlns:a16="http://schemas.microsoft.com/office/drawing/2014/main" id="{325F1BC4-52FC-4C0C-B2A9-31DF13B6C4AC}"/>
              </a:ext>
            </a:extLst>
          </p:cNvPr>
          <p:cNvCxnSpPr>
            <a:cxnSpLocks/>
          </p:cNvCxnSpPr>
          <p:nvPr/>
        </p:nvCxnSpPr>
        <p:spPr>
          <a:xfrm>
            <a:off x="8672145" y="4207643"/>
            <a:ext cx="0" cy="77692"/>
          </a:xfrm>
          <a:prstGeom prst="line">
            <a:avLst/>
          </a:prstGeom>
          <a:noFill/>
          <a:ln w="28575" cap="flat" cmpd="sng" algn="ctr">
            <a:solidFill>
              <a:srgbClr val="4472C4"/>
            </a:solidFill>
            <a:prstDash val="solid"/>
            <a:miter lim="800000"/>
          </a:ln>
          <a:effectLst/>
        </p:spPr>
      </p:cxnSp>
      <p:cxnSp>
        <p:nvCxnSpPr>
          <p:cNvPr id="169" name="Straight Connector 168">
            <a:extLst>
              <a:ext uri="{FF2B5EF4-FFF2-40B4-BE49-F238E27FC236}">
                <a16:creationId xmlns:a16="http://schemas.microsoft.com/office/drawing/2014/main" id="{7930EB20-FFC8-47B6-8802-1AB07702669E}"/>
              </a:ext>
            </a:extLst>
          </p:cNvPr>
          <p:cNvCxnSpPr>
            <a:cxnSpLocks/>
          </p:cNvCxnSpPr>
          <p:nvPr/>
        </p:nvCxnSpPr>
        <p:spPr>
          <a:xfrm>
            <a:off x="10015053" y="4207643"/>
            <a:ext cx="0" cy="77692"/>
          </a:xfrm>
          <a:prstGeom prst="line">
            <a:avLst/>
          </a:prstGeom>
          <a:noFill/>
          <a:ln w="28575" cap="flat" cmpd="sng" algn="ctr">
            <a:solidFill>
              <a:srgbClr val="4472C4"/>
            </a:solidFill>
            <a:prstDash val="solid"/>
            <a:miter lim="800000"/>
          </a:ln>
          <a:effectLst/>
        </p:spPr>
      </p:cxnSp>
      <p:cxnSp>
        <p:nvCxnSpPr>
          <p:cNvPr id="170" name="Straight Connector 169">
            <a:extLst>
              <a:ext uri="{FF2B5EF4-FFF2-40B4-BE49-F238E27FC236}">
                <a16:creationId xmlns:a16="http://schemas.microsoft.com/office/drawing/2014/main" id="{17FC8CE3-6E3B-447E-9876-F322FA56B260}"/>
              </a:ext>
            </a:extLst>
          </p:cNvPr>
          <p:cNvCxnSpPr>
            <a:cxnSpLocks/>
          </p:cNvCxnSpPr>
          <p:nvPr/>
        </p:nvCxnSpPr>
        <p:spPr>
          <a:xfrm>
            <a:off x="11380314" y="4195571"/>
            <a:ext cx="0" cy="77692"/>
          </a:xfrm>
          <a:prstGeom prst="line">
            <a:avLst/>
          </a:prstGeom>
          <a:noFill/>
          <a:ln w="28575" cap="flat" cmpd="sng" algn="ctr">
            <a:solidFill>
              <a:srgbClr val="4472C4"/>
            </a:solidFill>
            <a:prstDash val="solid"/>
            <a:miter lim="800000"/>
          </a:ln>
          <a:effectLst/>
        </p:spPr>
      </p:cxnSp>
      <p:grpSp>
        <p:nvGrpSpPr>
          <p:cNvPr id="186" name="Group 185">
            <a:extLst>
              <a:ext uri="{FF2B5EF4-FFF2-40B4-BE49-F238E27FC236}">
                <a16:creationId xmlns:a16="http://schemas.microsoft.com/office/drawing/2014/main" id="{120B0CE8-F287-4618-83FC-F20CBE54305C}"/>
              </a:ext>
            </a:extLst>
          </p:cNvPr>
          <p:cNvGrpSpPr/>
          <p:nvPr/>
        </p:nvGrpSpPr>
        <p:grpSpPr>
          <a:xfrm>
            <a:off x="424530" y="3276151"/>
            <a:ext cx="3723781" cy="719607"/>
            <a:chOff x="424530" y="3669267"/>
            <a:chExt cx="3723781" cy="719607"/>
          </a:xfrm>
        </p:grpSpPr>
        <p:cxnSp>
          <p:nvCxnSpPr>
            <p:cNvPr id="187" name="Straight Connector 186">
              <a:extLst>
                <a:ext uri="{FF2B5EF4-FFF2-40B4-BE49-F238E27FC236}">
                  <a16:creationId xmlns:a16="http://schemas.microsoft.com/office/drawing/2014/main" id="{84121B64-85CE-4116-96C8-A281B0E3DC1F}"/>
                </a:ext>
              </a:extLst>
            </p:cNvPr>
            <p:cNvCxnSpPr>
              <a:cxnSpLocks/>
            </p:cNvCxnSpPr>
            <p:nvPr/>
          </p:nvCxnSpPr>
          <p:spPr>
            <a:xfrm>
              <a:off x="1395959" y="3862573"/>
              <a:ext cx="926413" cy="0"/>
            </a:xfrm>
            <a:prstGeom prst="line">
              <a:avLst/>
            </a:prstGeom>
            <a:noFill/>
            <a:ln w="28575" cap="flat" cmpd="sng" algn="ctr">
              <a:solidFill>
                <a:srgbClr val="4472C4"/>
              </a:solidFill>
              <a:prstDash val="solid"/>
              <a:miter lim="800000"/>
            </a:ln>
            <a:effectLst/>
          </p:spPr>
        </p:cxnSp>
        <p:pic>
          <p:nvPicPr>
            <p:cNvPr id="188" name="Picture 187">
              <a:extLst>
                <a:ext uri="{FF2B5EF4-FFF2-40B4-BE49-F238E27FC236}">
                  <a16:creationId xmlns:a16="http://schemas.microsoft.com/office/drawing/2014/main" id="{BFDD361D-D959-465E-86CA-7BCC9ABE2068}"/>
                </a:ext>
              </a:extLst>
            </p:cNvPr>
            <p:cNvPicPr>
              <a:picLocks noChangeAspect="1"/>
            </p:cNvPicPr>
            <p:nvPr/>
          </p:nvPicPr>
          <p:blipFill>
            <a:blip r:embed="rId4"/>
            <a:stretch>
              <a:fillRect/>
            </a:stretch>
          </p:blipFill>
          <p:spPr>
            <a:xfrm>
              <a:off x="424530" y="3669267"/>
              <a:ext cx="971429" cy="523810"/>
            </a:xfrm>
            <a:prstGeom prst="rect">
              <a:avLst/>
            </a:prstGeom>
          </p:spPr>
        </p:pic>
        <p:pic>
          <p:nvPicPr>
            <p:cNvPr id="189" name="Content Placeholder 5">
              <a:extLst>
                <a:ext uri="{FF2B5EF4-FFF2-40B4-BE49-F238E27FC236}">
                  <a16:creationId xmlns:a16="http://schemas.microsoft.com/office/drawing/2014/main" id="{7182EEC6-F0AE-4175-B9E4-7A5111CBF9BA}"/>
                </a:ext>
              </a:extLst>
            </p:cNvPr>
            <p:cNvPicPr>
              <a:picLocks noChangeAspect="1"/>
            </p:cNvPicPr>
            <p:nvPr/>
          </p:nvPicPr>
          <p:blipFill rotWithShape="1">
            <a:blip r:embed="rId3"/>
            <a:srcRect t="1" b="45348"/>
            <a:stretch/>
          </p:blipFill>
          <p:spPr>
            <a:xfrm>
              <a:off x="2322371" y="3791630"/>
              <a:ext cx="1438095" cy="348728"/>
            </a:xfrm>
            <a:prstGeom prst="rect">
              <a:avLst/>
            </a:prstGeom>
          </p:spPr>
        </p:pic>
        <p:sp>
          <p:nvSpPr>
            <p:cNvPr id="190" name="TextBox 189">
              <a:extLst>
                <a:ext uri="{FF2B5EF4-FFF2-40B4-BE49-F238E27FC236}">
                  <a16:creationId xmlns:a16="http://schemas.microsoft.com/office/drawing/2014/main" id="{D2825F2E-395A-4A8E-82F2-198CC90ABE95}"/>
                </a:ext>
              </a:extLst>
            </p:cNvPr>
            <p:cNvSpPr txBox="1"/>
            <p:nvPr/>
          </p:nvSpPr>
          <p:spPr>
            <a:xfrm>
              <a:off x="552458" y="4127264"/>
              <a:ext cx="1229824"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rPr>
                <a:t>UHD-SQD Camera</a:t>
              </a:r>
            </a:p>
          </p:txBody>
        </p:sp>
        <p:cxnSp>
          <p:nvCxnSpPr>
            <p:cNvPr id="191" name="Straight Connector 190">
              <a:extLst>
                <a:ext uri="{FF2B5EF4-FFF2-40B4-BE49-F238E27FC236}">
                  <a16:creationId xmlns:a16="http://schemas.microsoft.com/office/drawing/2014/main" id="{D1099076-D405-423B-A469-EFBFEA74996D}"/>
                </a:ext>
              </a:extLst>
            </p:cNvPr>
            <p:cNvCxnSpPr/>
            <p:nvPr/>
          </p:nvCxnSpPr>
          <p:spPr>
            <a:xfrm>
              <a:off x="1389952" y="3925111"/>
              <a:ext cx="926413" cy="0"/>
            </a:xfrm>
            <a:prstGeom prst="line">
              <a:avLst/>
            </a:prstGeom>
            <a:noFill/>
            <a:ln w="28575" cap="flat" cmpd="sng" algn="ctr">
              <a:solidFill>
                <a:srgbClr val="4472C4"/>
              </a:solidFill>
              <a:prstDash val="solid"/>
              <a:miter lim="800000"/>
            </a:ln>
            <a:effectLst/>
          </p:spPr>
        </p:cxnSp>
        <p:cxnSp>
          <p:nvCxnSpPr>
            <p:cNvPr id="192" name="Straight Connector 191">
              <a:extLst>
                <a:ext uri="{FF2B5EF4-FFF2-40B4-BE49-F238E27FC236}">
                  <a16:creationId xmlns:a16="http://schemas.microsoft.com/office/drawing/2014/main" id="{F54A656F-6D4C-4326-B673-336EB94499B0}"/>
                </a:ext>
              </a:extLst>
            </p:cNvPr>
            <p:cNvCxnSpPr/>
            <p:nvPr/>
          </p:nvCxnSpPr>
          <p:spPr>
            <a:xfrm>
              <a:off x="1389952" y="3988993"/>
              <a:ext cx="926413" cy="0"/>
            </a:xfrm>
            <a:prstGeom prst="line">
              <a:avLst/>
            </a:prstGeom>
            <a:noFill/>
            <a:ln w="28575" cap="flat" cmpd="sng" algn="ctr">
              <a:solidFill>
                <a:srgbClr val="4472C4"/>
              </a:solidFill>
              <a:prstDash val="solid"/>
              <a:miter lim="800000"/>
            </a:ln>
            <a:effectLst/>
          </p:spPr>
        </p:cxnSp>
        <p:cxnSp>
          <p:nvCxnSpPr>
            <p:cNvPr id="193" name="Straight Connector 192">
              <a:extLst>
                <a:ext uri="{FF2B5EF4-FFF2-40B4-BE49-F238E27FC236}">
                  <a16:creationId xmlns:a16="http://schemas.microsoft.com/office/drawing/2014/main" id="{C7189BCD-BF5F-48BD-AB9B-0362778CFBD2}"/>
                </a:ext>
              </a:extLst>
            </p:cNvPr>
            <p:cNvCxnSpPr/>
            <p:nvPr/>
          </p:nvCxnSpPr>
          <p:spPr>
            <a:xfrm>
              <a:off x="1389952" y="4052616"/>
              <a:ext cx="926413" cy="0"/>
            </a:xfrm>
            <a:prstGeom prst="line">
              <a:avLst/>
            </a:prstGeom>
            <a:noFill/>
            <a:ln w="28575" cap="flat" cmpd="sng" algn="ctr">
              <a:solidFill>
                <a:srgbClr val="4472C4"/>
              </a:solidFill>
              <a:prstDash val="solid"/>
              <a:miter lim="800000"/>
            </a:ln>
            <a:effectLst/>
          </p:spPr>
        </p:cxnSp>
        <p:cxnSp>
          <p:nvCxnSpPr>
            <p:cNvPr id="194" name="Straight Connector 193">
              <a:extLst>
                <a:ext uri="{FF2B5EF4-FFF2-40B4-BE49-F238E27FC236}">
                  <a16:creationId xmlns:a16="http://schemas.microsoft.com/office/drawing/2014/main" id="{4E6C8E22-E164-48B0-9B94-404BDA0D4E3A}"/>
                </a:ext>
              </a:extLst>
            </p:cNvPr>
            <p:cNvCxnSpPr>
              <a:cxnSpLocks/>
            </p:cNvCxnSpPr>
            <p:nvPr/>
          </p:nvCxnSpPr>
          <p:spPr>
            <a:xfrm>
              <a:off x="3760466" y="3931172"/>
              <a:ext cx="387845" cy="0"/>
            </a:xfrm>
            <a:prstGeom prst="line">
              <a:avLst/>
            </a:prstGeom>
            <a:noFill/>
            <a:ln w="28575" cap="flat" cmpd="sng" algn="ctr">
              <a:solidFill>
                <a:srgbClr val="4472C4"/>
              </a:solidFill>
              <a:prstDash val="solid"/>
              <a:miter lim="800000"/>
            </a:ln>
            <a:effectLst/>
          </p:spPr>
        </p:cxnSp>
        <p:sp>
          <p:nvSpPr>
            <p:cNvPr id="195" name="TextBox 194">
              <a:extLst>
                <a:ext uri="{FF2B5EF4-FFF2-40B4-BE49-F238E27FC236}">
                  <a16:creationId xmlns:a16="http://schemas.microsoft.com/office/drawing/2014/main" id="{E3383BFE-F9D8-4983-A997-0B9C8F29A91D}"/>
                </a:ext>
              </a:extLst>
            </p:cNvPr>
            <p:cNvSpPr txBox="1"/>
            <p:nvPr/>
          </p:nvSpPr>
          <p:spPr>
            <a:xfrm>
              <a:off x="2385870" y="4093674"/>
              <a:ext cx="1176924" cy="25391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prstClr val="black"/>
                  </a:solidFill>
                  <a:effectLst/>
                  <a:uLnTx/>
                  <a:uFillTx/>
                  <a:latin typeface="Calibri" panose="020F0502020204030204"/>
                </a:rPr>
                <a:t>GATOR-TOOLBOX</a:t>
              </a:r>
            </a:p>
          </p:txBody>
        </p:sp>
      </p:grpSp>
      <p:grpSp>
        <p:nvGrpSpPr>
          <p:cNvPr id="196" name="Group 195">
            <a:extLst>
              <a:ext uri="{FF2B5EF4-FFF2-40B4-BE49-F238E27FC236}">
                <a16:creationId xmlns:a16="http://schemas.microsoft.com/office/drawing/2014/main" id="{BEA63FEA-C80F-4A66-824A-5318DE3B397B}"/>
              </a:ext>
            </a:extLst>
          </p:cNvPr>
          <p:cNvGrpSpPr/>
          <p:nvPr/>
        </p:nvGrpSpPr>
        <p:grpSpPr>
          <a:xfrm>
            <a:off x="2385870" y="5702885"/>
            <a:ext cx="1438095" cy="536224"/>
            <a:chOff x="2385870" y="6096001"/>
            <a:chExt cx="1438095" cy="536224"/>
          </a:xfrm>
        </p:grpSpPr>
        <p:pic>
          <p:nvPicPr>
            <p:cNvPr id="197" name="Content Placeholder 5">
              <a:extLst>
                <a:ext uri="{FF2B5EF4-FFF2-40B4-BE49-F238E27FC236}">
                  <a16:creationId xmlns:a16="http://schemas.microsoft.com/office/drawing/2014/main" id="{926FADF0-7488-4194-AF40-18AEAB9BBB3B}"/>
                </a:ext>
              </a:extLst>
            </p:cNvPr>
            <p:cNvPicPr>
              <a:picLocks noChangeAspect="1"/>
            </p:cNvPicPr>
            <p:nvPr/>
          </p:nvPicPr>
          <p:blipFill rotWithShape="1">
            <a:blip r:embed="rId3"/>
            <a:srcRect t="1" b="45348"/>
            <a:stretch/>
          </p:blipFill>
          <p:spPr>
            <a:xfrm>
              <a:off x="2385870" y="6096001"/>
              <a:ext cx="1438095" cy="348728"/>
            </a:xfrm>
            <a:prstGeom prst="rect">
              <a:avLst/>
            </a:prstGeom>
          </p:spPr>
        </p:pic>
        <p:sp>
          <p:nvSpPr>
            <p:cNvPr id="198" name="TextBox 197">
              <a:extLst>
                <a:ext uri="{FF2B5EF4-FFF2-40B4-BE49-F238E27FC236}">
                  <a16:creationId xmlns:a16="http://schemas.microsoft.com/office/drawing/2014/main" id="{1F34C031-BF31-42F7-ADD0-7A13A2F364DD}"/>
                </a:ext>
              </a:extLst>
            </p:cNvPr>
            <p:cNvSpPr txBox="1"/>
            <p:nvPr/>
          </p:nvSpPr>
          <p:spPr>
            <a:xfrm>
              <a:off x="2538270" y="6378309"/>
              <a:ext cx="1176924" cy="253916"/>
            </a:xfrm>
            <a:prstGeom prst="rect">
              <a:avLst/>
            </a:prstGeom>
            <a:noFill/>
          </p:spPr>
          <p:txBody>
            <a:bodyPr wrap="none" rtlCol="0">
              <a:spAutoFit/>
            </a:bodyPr>
            <a:lstStyle/>
            <a:p>
              <a:pPr algn="ctr"/>
              <a:r>
                <a:rPr lang="en-US" sz="1050" b="1">
                  <a:solidFill>
                    <a:prstClr val="black"/>
                  </a:solidFill>
                  <a:latin typeface="Calibri" panose="020F0502020204030204"/>
                </a:rPr>
                <a:t>GATOR-TOOLBOX</a:t>
              </a:r>
            </a:p>
          </p:txBody>
        </p:sp>
      </p:grpSp>
      <p:grpSp>
        <p:nvGrpSpPr>
          <p:cNvPr id="210" name="Group 209">
            <a:extLst>
              <a:ext uri="{FF2B5EF4-FFF2-40B4-BE49-F238E27FC236}">
                <a16:creationId xmlns:a16="http://schemas.microsoft.com/office/drawing/2014/main" id="{0C867BB7-5CE1-4A22-B2BF-281D9DFBE622}"/>
              </a:ext>
            </a:extLst>
          </p:cNvPr>
          <p:cNvGrpSpPr/>
          <p:nvPr/>
        </p:nvGrpSpPr>
        <p:grpSpPr>
          <a:xfrm>
            <a:off x="8710830" y="1931915"/>
            <a:ext cx="1438095" cy="536224"/>
            <a:chOff x="2385870" y="6096001"/>
            <a:chExt cx="1438095" cy="536224"/>
          </a:xfrm>
        </p:grpSpPr>
        <p:pic>
          <p:nvPicPr>
            <p:cNvPr id="211" name="Content Placeholder 5">
              <a:extLst>
                <a:ext uri="{FF2B5EF4-FFF2-40B4-BE49-F238E27FC236}">
                  <a16:creationId xmlns:a16="http://schemas.microsoft.com/office/drawing/2014/main" id="{78046A04-F027-4F70-9959-BE0C5F841A6C}"/>
                </a:ext>
              </a:extLst>
            </p:cNvPr>
            <p:cNvPicPr>
              <a:picLocks noChangeAspect="1"/>
            </p:cNvPicPr>
            <p:nvPr/>
          </p:nvPicPr>
          <p:blipFill rotWithShape="1">
            <a:blip r:embed="rId3"/>
            <a:srcRect t="1" b="45348"/>
            <a:stretch/>
          </p:blipFill>
          <p:spPr>
            <a:xfrm>
              <a:off x="2385870" y="6096001"/>
              <a:ext cx="1438095" cy="348728"/>
            </a:xfrm>
            <a:prstGeom prst="rect">
              <a:avLst/>
            </a:prstGeom>
          </p:spPr>
        </p:pic>
        <p:sp>
          <p:nvSpPr>
            <p:cNvPr id="212" name="TextBox 211">
              <a:extLst>
                <a:ext uri="{FF2B5EF4-FFF2-40B4-BE49-F238E27FC236}">
                  <a16:creationId xmlns:a16="http://schemas.microsoft.com/office/drawing/2014/main" id="{75150D0A-5587-4AC6-B3E6-F6944CB42733}"/>
                </a:ext>
              </a:extLst>
            </p:cNvPr>
            <p:cNvSpPr txBox="1"/>
            <p:nvPr/>
          </p:nvSpPr>
          <p:spPr>
            <a:xfrm>
              <a:off x="2538270" y="6378309"/>
              <a:ext cx="1176924" cy="253916"/>
            </a:xfrm>
            <a:prstGeom prst="rect">
              <a:avLst/>
            </a:prstGeom>
            <a:noFill/>
          </p:spPr>
          <p:txBody>
            <a:bodyPr wrap="none" rtlCol="0">
              <a:spAutoFit/>
            </a:bodyPr>
            <a:lstStyle/>
            <a:p>
              <a:pPr algn="ctr"/>
              <a:r>
                <a:rPr lang="en-US" sz="1050" b="1">
                  <a:solidFill>
                    <a:prstClr val="black"/>
                  </a:solidFill>
                  <a:latin typeface="Calibri" panose="020F0502020204030204"/>
                </a:rPr>
                <a:t>GATOR-TOOLBOX</a:t>
              </a:r>
            </a:p>
          </p:txBody>
        </p:sp>
      </p:grpSp>
      <p:grpSp>
        <p:nvGrpSpPr>
          <p:cNvPr id="213" name="Group 212">
            <a:extLst>
              <a:ext uri="{FF2B5EF4-FFF2-40B4-BE49-F238E27FC236}">
                <a16:creationId xmlns:a16="http://schemas.microsoft.com/office/drawing/2014/main" id="{3121CE1B-0312-42E5-9651-B84DA3F9A32A}"/>
              </a:ext>
            </a:extLst>
          </p:cNvPr>
          <p:cNvGrpSpPr/>
          <p:nvPr/>
        </p:nvGrpSpPr>
        <p:grpSpPr>
          <a:xfrm>
            <a:off x="8710830" y="2799950"/>
            <a:ext cx="1438095" cy="536224"/>
            <a:chOff x="2385870" y="6096001"/>
            <a:chExt cx="1438095" cy="536224"/>
          </a:xfrm>
        </p:grpSpPr>
        <p:pic>
          <p:nvPicPr>
            <p:cNvPr id="214" name="Content Placeholder 5">
              <a:extLst>
                <a:ext uri="{FF2B5EF4-FFF2-40B4-BE49-F238E27FC236}">
                  <a16:creationId xmlns:a16="http://schemas.microsoft.com/office/drawing/2014/main" id="{C7F2566B-6255-49A7-99BE-6858342F0E1B}"/>
                </a:ext>
              </a:extLst>
            </p:cNvPr>
            <p:cNvPicPr>
              <a:picLocks noChangeAspect="1"/>
            </p:cNvPicPr>
            <p:nvPr/>
          </p:nvPicPr>
          <p:blipFill rotWithShape="1">
            <a:blip r:embed="rId3"/>
            <a:srcRect t="1" b="45348"/>
            <a:stretch/>
          </p:blipFill>
          <p:spPr>
            <a:xfrm>
              <a:off x="2385870" y="6096001"/>
              <a:ext cx="1438095" cy="348728"/>
            </a:xfrm>
            <a:prstGeom prst="rect">
              <a:avLst/>
            </a:prstGeom>
          </p:spPr>
        </p:pic>
        <p:sp>
          <p:nvSpPr>
            <p:cNvPr id="215" name="TextBox 214">
              <a:extLst>
                <a:ext uri="{FF2B5EF4-FFF2-40B4-BE49-F238E27FC236}">
                  <a16:creationId xmlns:a16="http://schemas.microsoft.com/office/drawing/2014/main" id="{625035C2-387A-4A2E-B918-42B5B3172BA3}"/>
                </a:ext>
              </a:extLst>
            </p:cNvPr>
            <p:cNvSpPr txBox="1"/>
            <p:nvPr/>
          </p:nvSpPr>
          <p:spPr>
            <a:xfrm>
              <a:off x="2538270" y="6378309"/>
              <a:ext cx="1176924" cy="253916"/>
            </a:xfrm>
            <a:prstGeom prst="rect">
              <a:avLst/>
            </a:prstGeom>
            <a:noFill/>
          </p:spPr>
          <p:txBody>
            <a:bodyPr wrap="none" rtlCol="0">
              <a:spAutoFit/>
            </a:bodyPr>
            <a:lstStyle/>
            <a:p>
              <a:pPr algn="ctr"/>
              <a:r>
                <a:rPr lang="en-US" sz="1050" b="1">
                  <a:solidFill>
                    <a:prstClr val="black"/>
                  </a:solidFill>
                  <a:latin typeface="Calibri" panose="020F0502020204030204"/>
                </a:rPr>
                <a:t>GATOR-TOOLBOX</a:t>
              </a:r>
            </a:p>
          </p:txBody>
        </p:sp>
      </p:grpSp>
      <p:grpSp>
        <p:nvGrpSpPr>
          <p:cNvPr id="5" name="Group 4">
            <a:extLst>
              <a:ext uri="{FF2B5EF4-FFF2-40B4-BE49-F238E27FC236}">
                <a16:creationId xmlns:a16="http://schemas.microsoft.com/office/drawing/2014/main" id="{5F56E886-E8F6-40D6-AE16-E5E642968768}"/>
              </a:ext>
            </a:extLst>
          </p:cNvPr>
          <p:cNvGrpSpPr/>
          <p:nvPr/>
        </p:nvGrpSpPr>
        <p:grpSpPr>
          <a:xfrm>
            <a:off x="430433" y="1552869"/>
            <a:ext cx="3723781" cy="797282"/>
            <a:chOff x="430433" y="1843430"/>
            <a:chExt cx="3723781" cy="797282"/>
          </a:xfrm>
        </p:grpSpPr>
        <p:cxnSp>
          <p:nvCxnSpPr>
            <p:cNvPr id="184" name="Straight Connector 183">
              <a:extLst>
                <a:ext uri="{FF2B5EF4-FFF2-40B4-BE49-F238E27FC236}">
                  <a16:creationId xmlns:a16="http://schemas.microsoft.com/office/drawing/2014/main" id="{8279EE20-673F-48ED-A28D-23708B43E947}"/>
                </a:ext>
              </a:extLst>
            </p:cNvPr>
            <p:cNvCxnSpPr>
              <a:cxnSpLocks/>
            </p:cNvCxnSpPr>
            <p:nvPr/>
          </p:nvCxnSpPr>
          <p:spPr>
            <a:xfrm>
              <a:off x="3766369" y="2208648"/>
              <a:ext cx="387845" cy="0"/>
            </a:xfrm>
            <a:prstGeom prst="line">
              <a:avLst/>
            </a:prstGeom>
            <a:noFill/>
            <a:ln w="28575" cap="flat" cmpd="sng" algn="ctr">
              <a:solidFill>
                <a:srgbClr val="4472C4"/>
              </a:solidFill>
              <a:prstDash val="solid"/>
              <a:miter lim="800000"/>
            </a:ln>
            <a:effectLst/>
          </p:spPr>
        </p:cxnSp>
        <p:sp>
          <p:nvSpPr>
            <p:cNvPr id="185" name="TextBox 184">
              <a:extLst>
                <a:ext uri="{FF2B5EF4-FFF2-40B4-BE49-F238E27FC236}">
                  <a16:creationId xmlns:a16="http://schemas.microsoft.com/office/drawing/2014/main" id="{348D73C0-E091-445E-A76D-6CCD6CE7C108}"/>
                </a:ext>
              </a:extLst>
            </p:cNvPr>
            <p:cNvSpPr txBox="1"/>
            <p:nvPr/>
          </p:nvSpPr>
          <p:spPr>
            <a:xfrm>
              <a:off x="2387247" y="2359880"/>
              <a:ext cx="1176925" cy="253916"/>
            </a:xfrm>
            <a:prstGeom prst="rect">
              <a:avLst/>
            </a:prstGeom>
            <a:noFill/>
          </p:spPr>
          <p:txBody>
            <a:bodyPr wrap="none" rtlCol="0">
              <a:spAutoFit/>
            </a:bodyPr>
            <a:lstStyle/>
            <a:p>
              <a:pPr algn="ctr"/>
              <a:r>
                <a:rPr lang="en-US" sz="1050" b="1">
                  <a:solidFill>
                    <a:prstClr val="black"/>
                  </a:solidFill>
                  <a:latin typeface="Calibri" panose="020F0502020204030204"/>
                </a:rPr>
                <a:t>GATOR-TOOLBOX</a:t>
              </a:r>
            </a:p>
          </p:txBody>
        </p:sp>
        <p:cxnSp>
          <p:nvCxnSpPr>
            <p:cNvPr id="180" name="Straight Connector 179">
              <a:extLst>
                <a:ext uri="{FF2B5EF4-FFF2-40B4-BE49-F238E27FC236}">
                  <a16:creationId xmlns:a16="http://schemas.microsoft.com/office/drawing/2014/main" id="{892325E8-A36A-4ADD-89C4-00AD8502C4B0}"/>
                </a:ext>
              </a:extLst>
            </p:cNvPr>
            <p:cNvCxnSpPr>
              <a:stCxn id="181" idx="3"/>
            </p:cNvCxnSpPr>
            <p:nvPr/>
          </p:nvCxnSpPr>
          <p:spPr>
            <a:xfrm>
              <a:off x="1401862" y="2183010"/>
              <a:ext cx="926413" cy="0"/>
            </a:xfrm>
            <a:prstGeom prst="line">
              <a:avLst/>
            </a:prstGeom>
            <a:noFill/>
            <a:ln w="28575" cap="flat" cmpd="sng" algn="ctr">
              <a:solidFill>
                <a:srgbClr val="4472C4"/>
              </a:solidFill>
              <a:prstDash val="solid"/>
              <a:miter lim="800000"/>
            </a:ln>
            <a:effectLst/>
          </p:spPr>
        </p:cxnSp>
        <p:pic>
          <p:nvPicPr>
            <p:cNvPr id="181" name="Picture 180">
              <a:extLst>
                <a:ext uri="{FF2B5EF4-FFF2-40B4-BE49-F238E27FC236}">
                  <a16:creationId xmlns:a16="http://schemas.microsoft.com/office/drawing/2014/main" id="{2235E28D-CAB7-4254-80B3-A109A4182700}"/>
                </a:ext>
              </a:extLst>
            </p:cNvPr>
            <p:cNvPicPr>
              <a:picLocks noChangeAspect="1"/>
            </p:cNvPicPr>
            <p:nvPr/>
          </p:nvPicPr>
          <p:blipFill>
            <a:blip r:embed="rId4"/>
            <a:stretch>
              <a:fillRect/>
            </a:stretch>
          </p:blipFill>
          <p:spPr>
            <a:xfrm>
              <a:off x="430433" y="1921105"/>
              <a:ext cx="971429" cy="523810"/>
            </a:xfrm>
            <a:prstGeom prst="rect">
              <a:avLst/>
            </a:prstGeom>
          </p:spPr>
        </p:pic>
        <p:pic>
          <p:nvPicPr>
            <p:cNvPr id="182" name="Content Placeholder 5">
              <a:extLst>
                <a:ext uri="{FF2B5EF4-FFF2-40B4-BE49-F238E27FC236}">
                  <a16:creationId xmlns:a16="http://schemas.microsoft.com/office/drawing/2014/main" id="{88203BAA-352E-4D9A-8E9B-A55825A38B63}"/>
                </a:ext>
              </a:extLst>
            </p:cNvPr>
            <p:cNvPicPr>
              <a:picLocks noChangeAspect="1"/>
            </p:cNvPicPr>
            <p:nvPr/>
          </p:nvPicPr>
          <p:blipFill rotWithShape="1">
            <a:blip r:embed="rId3"/>
            <a:srcRect b="43376"/>
            <a:stretch/>
          </p:blipFill>
          <p:spPr>
            <a:xfrm>
              <a:off x="2328274" y="2043468"/>
              <a:ext cx="1438095" cy="361312"/>
            </a:xfrm>
            <a:prstGeom prst="rect">
              <a:avLst/>
            </a:prstGeom>
          </p:spPr>
        </p:pic>
        <p:sp>
          <p:nvSpPr>
            <p:cNvPr id="183" name="TextBox 182">
              <a:extLst>
                <a:ext uri="{FF2B5EF4-FFF2-40B4-BE49-F238E27FC236}">
                  <a16:creationId xmlns:a16="http://schemas.microsoft.com/office/drawing/2014/main" id="{DB6496D3-87F1-4381-AC9A-9E6A67B4BFDB}"/>
                </a:ext>
              </a:extLst>
            </p:cNvPr>
            <p:cNvSpPr txBox="1"/>
            <p:nvPr/>
          </p:nvSpPr>
          <p:spPr>
            <a:xfrm>
              <a:off x="558361" y="2379102"/>
              <a:ext cx="843501"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rPr>
                <a:t>HD Camera</a:t>
              </a:r>
            </a:p>
          </p:txBody>
        </p:sp>
        <p:grpSp>
          <p:nvGrpSpPr>
            <p:cNvPr id="219" name="Group 218">
              <a:extLst>
                <a:ext uri="{FF2B5EF4-FFF2-40B4-BE49-F238E27FC236}">
                  <a16:creationId xmlns:a16="http://schemas.microsoft.com/office/drawing/2014/main" id="{3C1EEAFF-B0FE-45DB-A896-41CE50F7164B}"/>
                </a:ext>
              </a:extLst>
            </p:cNvPr>
            <p:cNvGrpSpPr/>
            <p:nvPr/>
          </p:nvGrpSpPr>
          <p:grpSpPr>
            <a:xfrm>
              <a:off x="2359927" y="1843430"/>
              <a:ext cx="1386840" cy="230832"/>
              <a:chOff x="6286500" y="1247706"/>
              <a:chExt cx="1386840" cy="230832"/>
            </a:xfrm>
          </p:grpSpPr>
          <p:sp>
            <p:nvSpPr>
              <p:cNvPr id="220" name="Rectangle: Top Corners One Rounded and One Snipped 219">
                <a:extLst>
                  <a:ext uri="{FF2B5EF4-FFF2-40B4-BE49-F238E27FC236}">
                    <a16:creationId xmlns:a16="http://schemas.microsoft.com/office/drawing/2014/main" id="{02437218-8175-4BA7-8394-5730C4D60626}"/>
                  </a:ext>
                </a:extLst>
              </p:cNvPr>
              <p:cNvSpPr/>
              <p:nvPr/>
            </p:nvSpPr>
            <p:spPr>
              <a:xfrm>
                <a:off x="6286500" y="1278975"/>
                <a:ext cx="1386840" cy="186532"/>
              </a:xfrm>
              <a:prstGeom prst="snipRoundRect">
                <a:avLst>
                  <a:gd name="adj1" fmla="val 50000"/>
                  <a:gd name="adj2" fmla="val 50000"/>
                </a:avLst>
              </a:prstGeom>
              <a:solidFill>
                <a:sysClr val="window" lastClr="FFFFFF">
                  <a:lumMod val="6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1" name="TextBox 220">
                <a:extLst>
                  <a:ext uri="{FF2B5EF4-FFF2-40B4-BE49-F238E27FC236}">
                    <a16:creationId xmlns:a16="http://schemas.microsoft.com/office/drawing/2014/main" id="{5368C264-AEB6-456F-96E4-4F9C8F60B332}"/>
                  </a:ext>
                </a:extLst>
              </p:cNvPr>
              <p:cNvSpPr txBox="1"/>
              <p:nvPr/>
            </p:nvSpPr>
            <p:spPr>
              <a:xfrm>
                <a:off x="6354946" y="1247706"/>
                <a:ext cx="1162499" cy="230832"/>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black"/>
                    </a:solidFill>
                    <a:effectLst/>
                    <a:uLnTx/>
                    <a:uFillTx/>
                    <a:latin typeface="Calibri" panose="020F0502020204030204"/>
                  </a:rPr>
                  <a:t>UP-CONVERT &amp; HDR</a:t>
                </a:r>
              </a:p>
            </p:txBody>
          </p:sp>
        </p:grpSp>
      </p:grpSp>
      <p:grpSp>
        <p:nvGrpSpPr>
          <p:cNvPr id="6" name="Group 5">
            <a:extLst>
              <a:ext uri="{FF2B5EF4-FFF2-40B4-BE49-F238E27FC236}">
                <a16:creationId xmlns:a16="http://schemas.microsoft.com/office/drawing/2014/main" id="{D30F9106-5054-4C60-B30E-187B03746BEF}"/>
              </a:ext>
            </a:extLst>
          </p:cNvPr>
          <p:cNvGrpSpPr/>
          <p:nvPr/>
        </p:nvGrpSpPr>
        <p:grpSpPr>
          <a:xfrm>
            <a:off x="384627" y="2406499"/>
            <a:ext cx="3723781" cy="794924"/>
            <a:chOff x="384627" y="2534689"/>
            <a:chExt cx="3723781" cy="794924"/>
          </a:xfrm>
        </p:grpSpPr>
        <p:grpSp>
          <p:nvGrpSpPr>
            <p:cNvPr id="200" name="Group 199">
              <a:extLst>
                <a:ext uri="{FF2B5EF4-FFF2-40B4-BE49-F238E27FC236}">
                  <a16:creationId xmlns:a16="http://schemas.microsoft.com/office/drawing/2014/main" id="{47562712-3A57-44FE-9100-AD559A0627B9}"/>
                </a:ext>
              </a:extLst>
            </p:cNvPr>
            <p:cNvGrpSpPr/>
            <p:nvPr/>
          </p:nvGrpSpPr>
          <p:grpSpPr>
            <a:xfrm>
              <a:off x="384627" y="2610006"/>
              <a:ext cx="3335936" cy="719607"/>
              <a:chOff x="430427" y="2189633"/>
              <a:chExt cx="3335936" cy="719607"/>
            </a:xfrm>
          </p:grpSpPr>
          <p:cxnSp>
            <p:nvCxnSpPr>
              <p:cNvPr id="203" name="Straight Connector 202">
                <a:extLst>
                  <a:ext uri="{FF2B5EF4-FFF2-40B4-BE49-F238E27FC236}">
                    <a16:creationId xmlns:a16="http://schemas.microsoft.com/office/drawing/2014/main" id="{806FCB63-FC93-4FC7-AE3F-4D6FFFB40489}"/>
                  </a:ext>
                </a:extLst>
              </p:cNvPr>
              <p:cNvCxnSpPr>
                <a:stCxn id="204" idx="3"/>
              </p:cNvCxnSpPr>
              <p:nvPr/>
            </p:nvCxnSpPr>
            <p:spPr>
              <a:xfrm>
                <a:off x="1401856" y="2451538"/>
                <a:ext cx="926413" cy="0"/>
              </a:xfrm>
              <a:prstGeom prst="line">
                <a:avLst/>
              </a:prstGeom>
              <a:noFill/>
              <a:ln w="28575" cap="flat" cmpd="sng" algn="ctr">
                <a:solidFill>
                  <a:srgbClr val="4472C4"/>
                </a:solidFill>
                <a:prstDash val="solid"/>
                <a:miter lim="800000"/>
              </a:ln>
              <a:effectLst/>
            </p:spPr>
          </p:cxnSp>
          <p:pic>
            <p:nvPicPr>
              <p:cNvPr id="204" name="Picture 203">
                <a:extLst>
                  <a:ext uri="{FF2B5EF4-FFF2-40B4-BE49-F238E27FC236}">
                    <a16:creationId xmlns:a16="http://schemas.microsoft.com/office/drawing/2014/main" id="{8D5CD444-8F01-4129-8219-BCAAA051490C}"/>
                  </a:ext>
                </a:extLst>
              </p:cNvPr>
              <p:cNvPicPr>
                <a:picLocks noChangeAspect="1"/>
              </p:cNvPicPr>
              <p:nvPr/>
            </p:nvPicPr>
            <p:blipFill>
              <a:blip r:embed="rId4"/>
              <a:stretch>
                <a:fillRect/>
              </a:stretch>
            </p:blipFill>
            <p:spPr>
              <a:xfrm>
                <a:off x="430427" y="2189633"/>
                <a:ext cx="971429" cy="523810"/>
              </a:xfrm>
              <a:prstGeom prst="rect">
                <a:avLst/>
              </a:prstGeom>
            </p:spPr>
          </p:pic>
          <p:pic>
            <p:nvPicPr>
              <p:cNvPr id="205" name="Content Placeholder 5">
                <a:extLst>
                  <a:ext uri="{FF2B5EF4-FFF2-40B4-BE49-F238E27FC236}">
                    <a16:creationId xmlns:a16="http://schemas.microsoft.com/office/drawing/2014/main" id="{C5F30EE4-7C69-46DA-B640-89C7AA3B5AF6}"/>
                  </a:ext>
                </a:extLst>
              </p:cNvPr>
              <p:cNvPicPr>
                <a:picLocks noChangeAspect="1"/>
              </p:cNvPicPr>
              <p:nvPr/>
            </p:nvPicPr>
            <p:blipFill rotWithShape="1">
              <a:blip r:embed="rId3"/>
              <a:srcRect b="43376"/>
              <a:stretch/>
            </p:blipFill>
            <p:spPr>
              <a:xfrm>
                <a:off x="2328268" y="2311996"/>
                <a:ext cx="1438095" cy="361312"/>
              </a:xfrm>
              <a:prstGeom prst="rect">
                <a:avLst/>
              </a:prstGeom>
            </p:spPr>
          </p:pic>
          <p:sp>
            <p:nvSpPr>
              <p:cNvPr id="206" name="TextBox 205">
                <a:extLst>
                  <a:ext uri="{FF2B5EF4-FFF2-40B4-BE49-F238E27FC236}">
                    <a16:creationId xmlns:a16="http://schemas.microsoft.com/office/drawing/2014/main" id="{3C4D702A-68E0-4595-86C8-A484CAB13720}"/>
                  </a:ext>
                </a:extLst>
              </p:cNvPr>
              <p:cNvSpPr txBox="1"/>
              <p:nvPr/>
            </p:nvSpPr>
            <p:spPr>
              <a:xfrm>
                <a:off x="558355" y="2647630"/>
                <a:ext cx="843501"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Calibri" panose="020F0502020204030204"/>
                  </a:rPr>
                  <a:t>HD Camera</a:t>
                </a:r>
              </a:p>
            </p:txBody>
          </p:sp>
        </p:grpSp>
        <p:cxnSp>
          <p:nvCxnSpPr>
            <p:cNvPr id="201" name="Straight Connector 200">
              <a:extLst>
                <a:ext uri="{FF2B5EF4-FFF2-40B4-BE49-F238E27FC236}">
                  <a16:creationId xmlns:a16="http://schemas.microsoft.com/office/drawing/2014/main" id="{2CA39DC2-9A49-4D41-A031-75CB3BAEF6B8}"/>
                </a:ext>
              </a:extLst>
            </p:cNvPr>
            <p:cNvCxnSpPr>
              <a:cxnSpLocks/>
            </p:cNvCxnSpPr>
            <p:nvPr/>
          </p:nvCxnSpPr>
          <p:spPr>
            <a:xfrm>
              <a:off x="3720563" y="2871911"/>
              <a:ext cx="387845" cy="0"/>
            </a:xfrm>
            <a:prstGeom prst="line">
              <a:avLst/>
            </a:prstGeom>
            <a:noFill/>
            <a:ln w="28575" cap="flat" cmpd="sng" algn="ctr">
              <a:solidFill>
                <a:srgbClr val="4472C4"/>
              </a:solidFill>
              <a:prstDash val="solid"/>
              <a:miter lim="800000"/>
            </a:ln>
            <a:effectLst/>
          </p:spPr>
        </p:cxnSp>
        <p:sp>
          <p:nvSpPr>
            <p:cNvPr id="202" name="TextBox 201">
              <a:extLst>
                <a:ext uri="{FF2B5EF4-FFF2-40B4-BE49-F238E27FC236}">
                  <a16:creationId xmlns:a16="http://schemas.microsoft.com/office/drawing/2014/main" id="{1839C97A-188D-4274-8252-01BF49309F8F}"/>
                </a:ext>
              </a:extLst>
            </p:cNvPr>
            <p:cNvSpPr txBox="1"/>
            <p:nvPr/>
          </p:nvSpPr>
          <p:spPr>
            <a:xfrm>
              <a:off x="2341441" y="3023143"/>
              <a:ext cx="1176925" cy="25391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prstClr val="black"/>
                  </a:solidFill>
                  <a:effectLst/>
                  <a:uLnTx/>
                  <a:uFillTx/>
                  <a:latin typeface="Calibri" panose="020F0502020204030204"/>
                </a:rPr>
                <a:t>GATOR-TOOLBOX</a:t>
              </a:r>
              <a:endParaRPr kumimoji="0" lang="en-US" sz="1050" b="0" i="0" u="none" strike="noStrike" kern="0" cap="none" spc="0" normalizeH="0" baseline="0" noProof="0">
                <a:ln>
                  <a:noFill/>
                </a:ln>
                <a:solidFill>
                  <a:prstClr val="black"/>
                </a:solidFill>
                <a:effectLst/>
                <a:uLnTx/>
                <a:uFillTx/>
                <a:latin typeface="Calibri" panose="020F0502020204030204"/>
              </a:endParaRPr>
            </a:p>
          </p:txBody>
        </p:sp>
        <p:grpSp>
          <p:nvGrpSpPr>
            <p:cNvPr id="222" name="Group 221">
              <a:extLst>
                <a:ext uri="{FF2B5EF4-FFF2-40B4-BE49-F238E27FC236}">
                  <a16:creationId xmlns:a16="http://schemas.microsoft.com/office/drawing/2014/main" id="{BF364B0D-9A05-48D3-9138-5E183965579F}"/>
                </a:ext>
              </a:extLst>
            </p:cNvPr>
            <p:cNvGrpSpPr/>
            <p:nvPr/>
          </p:nvGrpSpPr>
          <p:grpSpPr>
            <a:xfrm>
              <a:off x="2348665" y="2534689"/>
              <a:ext cx="1386840" cy="230832"/>
              <a:chOff x="6286500" y="1247706"/>
              <a:chExt cx="1386840" cy="230832"/>
            </a:xfrm>
          </p:grpSpPr>
          <p:sp>
            <p:nvSpPr>
              <p:cNvPr id="223" name="Rectangle: Top Corners One Rounded and One Snipped 222">
                <a:extLst>
                  <a:ext uri="{FF2B5EF4-FFF2-40B4-BE49-F238E27FC236}">
                    <a16:creationId xmlns:a16="http://schemas.microsoft.com/office/drawing/2014/main" id="{1FCAFCFF-619F-4AD9-8E97-F1015E939DF4}"/>
                  </a:ext>
                </a:extLst>
              </p:cNvPr>
              <p:cNvSpPr/>
              <p:nvPr/>
            </p:nvSpPr>
            <p:spPr>
              <a:xfrm>
                <a:off x="6286500" y="1278975"/>
                <a:ext cx="1386840" cy="186532"/>
              </a:xfrm>
              <a:prstGeom prst="snipRoundRect">
                <a:avLst>
                  <a:gd name="adj1" fmla="val 50000"/>
                  <a:gd name="adj2" fmla="val 50000"/>
                </a:avLst>
              </a:prstGeom>
              <a:solidFill>
                <a:sysClr val="window" lastClr="FFFFFF">
                  <a:lumMod val="6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4" name="TextBox 223">
                <a:extLst>
                  <a:ext uri="{FF2B5EF4-FFF2-40B4-BE49-F238E27FC236}">
                    <a16:creationId xmlns:a16="http://schemas.microsoft.com/office/drawing/2014/main" id="{A1BD6888-C5CA-4FBB-A0D7-31561175E900}"/>
                  </a:ext>
                </a:extLst>
              </p:cNvPr>
              <p:cNvSpPr txBox="1"/>
              <p:nvPr/>
            </p:nvSpPr>
            <p:spPr>
              <a:xfrm>
                <a:off x="6354946" y="1247706"/>
                <a:ext cx="1162499" cy="230832"/>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black"/>
                    </a:solidFill>
                    <a:effectLst/>
                    <a:uLnTx/>
                    <a:uFillTx/>
                    <a:latin typeface="Calibri" panose="020F0502020204030204"/>
                  </a:rPr>
                  <a:t>UP-CONVERT &amp; HDR</a:t>
                </a:r>
              </a:p>
            </p:txBody>
          </p:sp>
        </p:grpSp>
      </p:grpSp>
      <p:grpSp>
        <p:nvGrpSpPr>
          <p:cNvPr id="225" name="Group 224">
            <a:extLst>
              <a:ext uri="{FF2B5EF4-FFF2-40B4-BE49-F238E27FC236}">
                <a16:creationId xmlns:a16="http://schemas.microsoft.com/office/drawing/2014/main" id="{2BAC3038-A477-4CD8-A875-3078E66CFC7E}"/>
              </a:ext>
            </a:extLst>
          </p:cNvPr>
          <p:cNvGrpSpPr/>
          <p:nvPr/>
        </p:nvGrpSpPr>
        <p:grpSpPr>
          <a:xfrm>
            <a:off x="2367278" y="3201473"/>
            <a:ext cx="1386840" cy="230832"/>
            <a:chOff x="6286500" y="1247706"/>
            <a:chExt cx="1386840" cy="230832"/>
          </a:xfrm>
        </p:grpSpPr>
        <p:sp>
          <p:nvSpPr>
            <p:cNvPr id="226" name="Rectangle: Top Corners One Rounded and One Snipped 225">
              <a:extLst>
                <a:ext uri="{FF2B5EF4-FFF2-40B4-BE49-F238E27FC236}">
                  <a16:creationId xmlns:a16="http://schemas.microsoft.com/office/drawing/2014/main" id="{82B4E197-8C26-4A17-B333-004319DC0802}"/>
                </a:ext>
              </a:extLst>
            </p:cNvPr>
            <p:cNvSpPr/>
            <p:nvPr/>
          </p:nvSpPr>
          <p:spPr>
            <a:xfrm>
              <a:off x="6286500" y="1278975"/>
              <a:ext cx="1386840" cy="186532"/>
            </a:xfrm>
            <a:prstGeom prst="snipRoundRect">
              <a:avLst>
                <a:gd name="adj1" fmla="val 50000"/>
                <a:gd name="adj2" fmla="val 50000"/>
              </a:avLst>
            </a:prstGeom>
            <a:solidFill>
              <a:sysClr val="window" lastClr="FFFFFF">
                <a:lumMod val="6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7" name="TextBox 226">
              <a:extLst>
                <a:ext uri="{FF2B5EF4-FFF2-40B4-BE49-F238E27FC236}">
                  <a16:creationId xmlns:a16="http://schemas.microsoft.com/office/drawing/2014/main" id="{55C4DDD0-5BC3-4F24-910E-CAC7244A877D}"/>
                </a:ext>
              </a:extLst>
            </p:cNvPr>
            <p:cNvSpPr txBox="1"/>
            <p:nvPr/>
          </p:nvSpPr>
          <p:spPr>
            <a:xfrm>
              <a:off x="6320483" y="1247706"/>
              <a:ext cx="1231427" cy="230832"/>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00" b="1" kern="0">
                  <a:solidFill>
                    <a:prstClr val="black"/>
                  </a:solidFill>
                  <a:latin typeface="Calibri" panose="020F0502020204030204"/>
                </a:rPr>
                <a:t>SQD</a:t>
              </a:r>
              <a:r>
                <a:rPr kumimoji="0" lang="en-US" sz="900" b="1" i="0" u="none" strike="noStrike" kern="0" cap="none" spc="0" normalizeH="0" baseline="0" noProof="0">
                  <a:ln>
                    <a:noFill/>
                  </a:ln>
                  <a:solidFill>
                    <a:prstClr val="black"/>
                  </a:solidFill>
                  <a:effectLst/>
                  <a:uLnTx/>
                  <a:uFillTx/>
                  <a:latin typeface="Calibri" panose="020F0502020204030204"/>
                </a:rPr>
                <a:t> GEARBOX &amp; HDR</a:t>
              </a:r>
            </a:p>
          </p:txBody>
        </p:sp>
      </p:grpSp>
      <p:grpSp>
        <p:nvGrpSpPr>
          <p:cNvPr id="228" name="Group 227">
            <a:extLst>
              <a:ext uri="{FF2B5EF4-FFF2-40B4-BE49-F238E27FC236}">
                <a16:creationId xmlns:a16="http://schemas.microsoft.com/office/drawing/2014/main" id="{50A183DC-D799-48DD-9773-7F4ABCFD158B}"/>
              </a:ext>
            </a:extLst>
          </p:cNvPr>
          <p:cNvGrpSpPr/>
          <p:nvPr/>
        </p:nvGrpSpPr>
        <p:grpSpPr>
          <a:xfrm>
            <a:off x="2424006" y="5505769"/>
            <a:ext cx="1386840" cy="230832"/>
            <a:chOff x="6286500" y="1247706"/>
            <a:chExt cx="1386840" cy="230832"/>
          </a:xfrm>
        </p:grpSpPr>
        <p:sp>
          <p:nvSpPr>
            <p:cNvPr id="229" name="Rectangle: Top Corners One Rounded and One Snipped 228">
              <a:extLst>
                <a:ext uri="{FF2B5EF4-FFF2-40B4-BE49-F238E27FC236}">
                  <a16:creationId xmlns:a16="http://schemas.microsoft.com/office/drawing/2014/main" id="{84F80757-1875-4582-A382-1624459607FD}"/>
                </a:ext>
              </a:extLst>
            </p:cNvPr>
            <p:cNvSpPr/>
            <p:nvPr/>
          </p:nvSpPr>
          <p:spPr>
            <a:xfrm>
              <a:off x="6286500" y="1278975"/>
              <a:ext cx="1386840" cy="186532"/>
            </a:xfrm>
            <a:prstGeom prst="snipRoundRect">
              <a:avLst>
                <a:gd name="adj1" fmla="val 50000"/>
                <a:gd name="adj2" fmla="val 50000"/>
              </a:avLst>
            </a:prstGeom>
            <a:solidFill>
              <a:sysClr val="window" lastClr="FFFFFF">
                <a:lumMod val="6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0" name="TextBox 229">
              <a:extLst>
                <a:ext uri="{FF2B5EF4-FFF2-40B4-BE49-F238E27FC236}">
                  <a16:creationId xmlns:a16="http://schemas.microsoft.com/office/drawing/2014/main" id="{B54BE182-150E-4CC9-A496-EFAD9B005FBC}"/>
                </a:ext>
              </a:extLst>
            </p:cNvPr>
            <p:cNvSpPr txBox="1"/>
            <p:nvPr/>
          </p:nvSpPr>
          <p:spPr>
            <a:xfrm>
              <a:off x="6552922" y="1247706"/>
              <a:ext cx="766557" cy="230832"/>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black"/>
                  </a:solidFill>
                  <a:effectLst/>
                  <a:uLnTx/>
                  <a:uFillTx/>
                  <a:latin typeface="Calibri" panose="020F0502020204030204"/>
                </a:rPr>
                <a:t>FIBER &amp; FRC</a:t>
              </a:r>
            </a:p>
          </p:txBody>
        </p:sp>
      </p:grpSp>
      <p:sp>
        <p:nvSpPr>
          <p:cNvPr id="231" name="TextBox 230">
            <a:extLst>
              <a:ext uri="{FF2B5EF4-FFF2-40B4-BE49-F238E27FC236}">
                <a16:creationId xmlns:a16="http://schemas.microsoft.com/office/drawing/2014/main" id="{B3A2A4FC-AFE2-4E2D-99B8-F35C58C1025D}"/>
              </a:ext>
            </a:extLst>
          </p:cNvPr>
          <p:cNvSpPr txBox="1"/>
          <p:nvPr/>
        </p:nvSpPr>
        <p:spPr>
          <a:xfrm>
            <a:off x="1722044" y="5639792"/>
            <a:ext cx="479618" cy="261610"/>
          </a:xfrm>
          <a:prstGeom prst="rect">
            <a:avLst/>
          </a:prstGeom>
          <a:noFill/>
        </p:spPr>
        <p:txBody>
          <a:bodyPr wrap="none" rtlCol="0">
            <a:spAutoFit/>
          </a:bodyPr>
          <a:lstStyle/>
          <a:p>
            <a:r>
              <a:rPr lang="en-US" sz="1100" b="1">
                <a:solidFill>
                  <a:prstClr val="black"/>
                </a:solidFill>
                <a:latin typeface="Calibri" panose="020F0502020204030204"/>
              </a:rPr>
              <a:t>Fiber</a:t>
            </a:r>
          </a:p>
        </p:txBody>
      </p:sp>
      <p:grpSp>
        <p:nvGrpSpPr>
          <p:cNvPr id="232" name="Group 231">
            <a:extLst>
              <a:ext uri="{FF2B5EF4-FFF2-40B4-BE49-F238E27FC236}">
                <a16:creationId xmlns:a16="http://schemas.microsoft.com/office/drawing/2014/main" id="{A63CE852-93A4-414E-9DD6-EBA927DCC396}"/>
              </a:ext>
            </a:extLst>
          </p:cNvPr>
          <p:cNvGrpSpPr/>
          <p:nvPr/>
        </p:nvGrpSpPr>
        <p:grpSpPr>
          <a:xfrm>
            <a:off x="8731723" y="1032999"/>
            <a:ext cx="1386840" cy="230832"/>
            <a:chOff x="6286500" y="1247706"/>
            <a:chExt cx="1386840" cy="230832"/>
          </a:xfrm>
        </p:grpSpPr>
        <p:sp>
          <p:nvSpPr>
            <p:cNvPr id="233" name="Rectangle: Top Corners One Rounded and One Snipped 232">
              <a:extLst>
                <a:ext uri="{FF2B5EF4-FFF2-40B4-BE49-F238E27FC236}">
                  <a16:creationId xmlns:a16="http://schemas.microsoft.com/office/drawing/2014/main" id="{089D3BBC-4E29-435F-9B0B-359755B887EE}"/>
                </a:ext>
              </a:extLst>
            </p:cNvPr>
            <p:cNvSpPr/>
            <p:nvPr/>
          </p:nvSpPr>
          <p:spPr>
            <a:xfrm>
              <a:off x="6286500" y="1278975"/>
              <a:ext cx="1386840" cy="186532"/>
            </a:xfrm>
            <a:prstGeom prst="snipRoundRect">
              <a:avLst>
                <a:gd name="adj1" fmla="val 50000"/>
                <a:gd name="adj2" fmla="val 50000"/>
              </a:avLst>
            </a:prstGeom>
            <a:solidFill>
              <a:sysClr val="window" lastClr="FFFFFF">
                <a:lumMod val="6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4" name="TextBox 233">
              <a:extLst>
                <a:ext uri="{FF2B5EF4-FFF2-40B4-BE49-F238E27FC236}">
                  <a16:creationId xmlns:a16="http://schemas.microsoft.com/office/drawing/2014/main" id="{7B41892B-90DA-45C9-B556-FE1ADE41E9AF}"/>
                </a:ext>
              </a:extLst>
            </p:cNvPr>
            <p:cNvSpPr txBox="1"/>
            <p:nvPr/>
          </p:nvSpPr>
          <p:spPr>
            <a:xfrm>
              <a:off x="6302854" y="1247706"/>
              <a:ext cx="1266693" cy="230832"/>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black"/>
                  </a:solidFill>
                  <a:effectLst/>
                  <a:uLnTx/>
                  <a:uFillTx/>
                  <a:latin typeface="Calibri" panose="020F0502020204030204"/>
                </a:rPr>
                <a:t>STANDARDS CONVERT</a:t>
              </a:r>
            </a:p>
          </p:txBody>
        </p:sp>
      </p:grpSp>
      <p:grpSp>
        <p:nvGrpSpPr>
          <p:cNvPr id="235" name="Group 234">
            <a:extLst>
              <a:ext uri="{FF2B5EF4-FFF2-40B4-BE49-F238E27FC236}">
                <a16:creationId xmlns:a16="http://schemas.microsoft.com/office/drawing/2014/main" id="{E37A13C9-15C8-4907-AE1D-1C88E99C28A6}"/>
              </a:ext>
            </a:extLst>
          </p:cNvPr>
          <p:cNvGrpSpPr/>
          <p:nvPr/>
        </p:nvGrpSpPr>
        <p:grpSpPr>
          <a:xfrm>
            <a:off x="8731723" y="1744063"/>
            <a:ext cx="1386840" cy="230832"/>
            <a:chOff x="6286500" y="1247706"/>
            <a:chExt cx="1386840" cy="230832"/>
          </a:xfrm>
        </p:grpSpPr>
        <p:sp>
          <p:nvSpPr>
            <p:cNvPr id="236" name="Rectangle: Top Corners One Rounded and One Snipped 235">
              <a:extLst>
                <a:ext uri="{FF2B5EF4-FFF2-40B4-BE49-F238E27FC236}">
                  <a16:creationId xmlns:a16="http://schemas.microsoft.com/office/drawing/2014/main" id="{BB9361BC-75B8-44AE-B05D-9EAA2F8BA870}"/>
                </a:ext>
              </a:extLst>
            </p:cNvPr>
            <p:cNvSpPr/>
            <p:nvPr/>
          </p:nvSpPr>
          <p:spPr>
            <a:xfrm>
              <a:off x="6286500" y="1278975"/>
              <a:ext cx="1386840" cy="186532"/>
            </a:xfrm>
            <a:prstGeom prst="snipRoundRect">
              <a:avLst>
                <a:gd name="adj1" fmla="val 50000"/>
                <a:gd name="adj2" fmla="val 50000"/>
              </a:avLst>
            </a:prstGeom>
            <a:solidFill>
              <a:sysClr val="window" lastClr="FFFFFF">
                <a:lumMod val="6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7" name="TextBox 236">
              <a:extLst>
                <a:ext uri="{FF2B5EF4-FFF2-40B4-BE49-F238E27FC236}">
                  <a16:creationId xmlns:a16="http://schemas.microsoft.com/office/drawing/2014/main" id="{99080F14-6CA3-4184-A9EC-8B637839A01C}"/>
                </a:ext>
              </a:extLst>
            </p:cNvPr>
            <p:cNvSpPr txBox="1"/>
            <p:nvPr/>
          </p:nvSpPr>
          <p:spPr>
            <a:xfrm>
              <a:off x="6429491" y="1247706"/>
              <a:ext cx="1013419" cy="230832"/>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black"/>
                  </a:solidFill>
                  <a:effectLst/>
                  <a:uLnTx/>
                  <a:uFillTx/>
                  <a:latin typeface="Calibri" panose="020F0502020204030204"/>
                </a:rPr>
                <a:t>DOWN-CONVERT</a:t>
              </a:r>
            </a:p>
          </p:txBody>
        </p:sp>
      </p:grpSp>
      <p:grpSp>
        <p:nvGrpSpPr>
          <p:cNvPr id="238" name="Group 237">
            <a:extLst>
              <a:ext uri="{FF2B5EF4-FFF2-40B4-BE49-F238E27FC236}">
                <a16:creationId xmlns:a16="http://schemas.microsoft.com/office/drawing/2014/main" id="{6E295F26-6BEC-433E-9C74-A5AD52EA3C87}"/>
              </a:ext>
            </a:extLst>
          </p:cNvPr>
          <p:cNvGrpSpPr/>
          <p:nvPr/>
        </p:nvGrpSpPr>
        <p:grpSpPr>
          <a:xfrm>
            <a:off x="8752933" y="2600819"/>
            <a:ext cx="1386840" cy="230832"/>
            <a:chOff x="6286500" y="1247706"/>
            <a:chExt cx="1386840" cy="230832"/>
          </a:xfrm>
        </p:grpSpPr>
        <p:sp>
          <p:nvSpPr>
            <p:cNvPr id="239" name="Rectangle: Top Corners One Rounded and One Snipped 238">
              <a:extLst>
                <a:ext uri="{FF2B5EF4-FFF2-40B4-BE49-F238E27FC236}">
                  <a16:creationId xmlns:a16="http://schemas.microsoft.com/office/drawing/2014/main" id="{09D081B9-1668-4ABE-B9EE-D3B8033B2E53}"/>
                </a:ext>
              </a:extLst>
            </p:cNvPr>
            <p:cNvSpPr/>
            <p:nvPr/>
          </p:nvSpPr>
          <p:spPr>
            <a:xfrm>
              <a:off x="6286500" y="1278975"/>
              <a:ext cx="1386840" cy="186532"/>
            </a:xfrm>
            <a:prstGeom prst="snipRoundRect">
              <a:avLst>
                <a:gd name="adj1" fmla="val 50000"/>
                <a:gd name="adj2" fmla="val 50000"/>
              </a:avLst>
            </a:prstGeom>
            <a:solidFill>
              <a:sysClr val="window" lastClr="FFFFFF">
                <a:lumMod val="6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0" name="TextBox 239">
              <a:extLst>
                <a:ext uri="{FF2B5EF4-FFF2-40B4-BE49-F238E27FC236}">
                  <a16:creationId xmlns:a16="http://schemas.microsoft.com/office/drawing/2014/main" id="{46AAF1CD-0696-4AF2-AF39-446F5C045F2C}"/>
                </a:ext>
              </a:extLst>
            </p:cNvPr>
            <p:cNvSpPr txBox="1"/>
            <p:nvPr/>
          </p:nvSpPr>
          <p:spPr>
            <a:xfrm>
              <a:off x="6302054" y="1247706"/>
              <a:ext cx="1268297" cy="230832"/>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prstClr val="black"/>
                  </a:solidFill>
                  <a:effectLst/>
                  <a:uLnTx/>
                  <a:uFillTx/>
                  <a:latin typeface="Calibri" panose="020F0502020204030204"/>
                </a:rPr>
                <a:t>DOWN-CONVERT &amp; CC</a:t>
              </a:r>
            </a:p>
          </p:txBody>
        </p:sp>
      </p:grpSp>
      <p:sp>
        <p:nvSpPr>
          <p:cNvPr id="244" name="Rectangle 243">
            <a:extLst>
              <a:ext uri="{FF2B5EF4-FFF2-40B4-BE49-F238E27FC236}">
                <a16:creationId xmlns:a16="http://schemas.microsoft.com/office/drawing/2014/main" id="{B249408F-5C55-4888-9189-4EB54DCE648E}"/>
              </a:ext>
            </a:extLst>
          </p:cNvPr>
          <p:cNvSpPr/>
          <p:nvPr/>
        </p:nvSpPr>
        <p:spPr>
          <a:xfrm>
            <a:off x="2998360" y="281747"/>
            <a:ext cx="8509047" cy="523220"/>
          </a:xfrm>
          <a:prstGeom prst="rect">
            <a:avLst/>
          </a:prstGeom>
        </p:spPr>
        <p:txBody>
          <a:bodyPr wrap="square">
            <a:spAutoFit/>
          </a:bodyPr>
          <a:lstStyle/>
          <a:p>
            <a:pPr fontAlgn="base">
              <a:spcAft>
                <a:spcPts val="600"/>
              </a:spcAft>
            </a:pPr>
            <a:r>
              <a:rPr lang="en-US" sz="2800">
                <a:latin typeface="Open Sans Light" panose="020B0306030504020204" pitchFamily="34" charset="0"/>
                <a:ea typeface="Open Sans Light" panose="020B0306030504020204" pitchFamily="34" charset="0"/>
                <a:cs typeface="Open Sans Light" panose="020B0306030504020204" pitchFamily="34" charset="0"/>
              </a:rPr>
              <a:t>UHD Sports Production Example</a:t>
            </a:r>
          </a:p>
        </p:txBody>
      </p:sp>
      <p:cxnSp>
        <p:nvCxnSpPr>
          <p:cNvPr id="115" name="Straight Connector 114">
            <a:extLst>
              <a:ext uri="{FF2B5EF4-FFF2-40B4-BE49-F238E27FC236}">
                <a16:creationId xmlns:a16="http://schemas.microsoft.com/office/drawing/2014/main" id="{651A53E7-1826-4EE1-BD41-5DF9CD3BD93A}"/>
              </a:ext>
            </a:extLst>
          </p:cNvPr>
          <p:cNvCxnSpPr/>
          <p:nvPr/>
        </p:nvCxnSpPr>
        <p:spPr>
          <a:xfrm>
            <a:off x="7065854" y="2154694"/>
            <a:ext cx="475626" cy="7395"/>
          </a:xfrm>
          <a:prstGeom prst="line">
            <a:avLst/>
          </a:prstGeom>
          <a:noFill/>
          <a:ln w="28575" cap="flat" cmpd="sng" algn="ctr">
            <a:solidFill>
              <a:srgbClr val="4472C4"/>
            </a:solidFill>
            <a:prstDash val="solid"/>
            <a:miter lim="800000"/>
          </a:ln>
          <a:effectLst/>
        </p:spPr>
      </p:cxnSp>
      <p:grpSp>
        <p:nvGrpSpPr>
          <p:cNvPr id="136" name="Group 135">
            <a:extLst>
              <a:ext uri="{FF2B5EF4-FFF2-40B4-BE49-F238E27FC236}">
                <a16:creationId xmlns:a16="http://schemas.microsoft.com/office/drawing/2014/main" id="{F43D776C-34B2-4132-9E01-D66046481F49}"/>
              </a:ext>
            </a:extLst>
          </p:cNvPr>
          <p:cNvGrpSpPr/>
          <p:nvPr/>
        </p:nvGrpSpPr>
        <p:grpSpPr>
          <a:xfrm>
            <a:off x="4918605" y="1847231"/>
            <a:ext cx="2191407" cy="638108"/>
            <a:chOff x="5510827" y="2240347"/>
            <a:chExt cx="2191407" cy="638108"/>
          </a:xfrm>
        </p:grpSpPr>
        <p:pic>
          <p:nvPicPr>
            <p:cNvPr id="137" name="Picture 2" descr="Image result for xpression m7">
              <a:extLst>
                <a:ext uri="{FF2B5EF4-FFF2-40B4-BE49-F238E27FC236}">
                  <a16:creationId xmlns:a16="http://schemas.microsoft.com/office/drawing/2014/main" id="{68D2CD22-080F-4AAF-8D19-B7351B13C26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7586" t="37871" r="17048" b="37871"/>
            <a:stretch/>
          </p:blipFill>
          <p:spPr bwMode="auto">
            <a:xfrm>
              <a:off x="5510827" y="2240347"/>
              <a:ext cx="2191407" cy="406616"/>
            </a:xfrm>
            <a:prstGeom prst="rect">
              <a:avLst/>
            </a:prstGeom>
            <a:noFill/>
            <a:extLst>
              <a:ext uri="{909E8E84-426E-40DD-AFC4-6F175D3DCCD1}">
                <a14:hiddenFill xmlns:a14="http://schemas.microsoft.com/office/drawing/2010/main">
                  <a:solidFill>
                    <a:srgbClr val="FFFFFF"/>
                  </a:solidFill>
                </a14:hiddenFill>
              </a:ext>
            </a:extLst>
          </p:spPr>
        </p:pic>
        <p:sp>
          <p:nvSpPr>
            <p:cNvPr id="138" name="TextBox 137">
              <a:extLst>
                <a:ext uri="{FF2B5EF4-FFF2-40B4-BE49-F238E27FC236}">
                  <a16:creationId xmlns:a16="http://schemas.microsoft.com/office/drawing/2014/main" id="{3C8763DA-1E02-48F5-A291-C15EF95C1BC5}"/>
                </a:ext>
              </a:extLst>
            </p:cNvPr>
            <p:cNvSpPr txBox="1"/>
            <p:nvPr/>
          </p:nvSpPr>
          <p:spPr>
            <a:xfrm>
              <a:off x="5969577" y="2601456"/>
              <a:ext cx="1098249" cy="276999"/>
            </a:xfrm>
            <a:prstGeom prst="rect">
              <a:avLst/>
            </a:prstGeom>
            <a:noFill/>
          </p:spPr>
          <p:txBody>
            <a:bodyPr wrap="none" rtlCol="0">
              <a:spAutoFit/>
            </a:bodyPr>
            <a:lstStyle/>
            <a:p>
              <a:r>
                <a:rPr lang="en-US" sz="1200" b="1">
                  <a:solidFill>
                    <a:prstClr val="black"/>
                  </a:solidFill>
                  <a:latin typeface="Calibri" panose="020F0502020204030204"/>
                </a:rPr>
                <a:t>XPression 12G</a:t>
              </a:r>
            </a:p>
          </p:txBody>
        </p:sp>
      </p:grpSp>
      <p:cxnSp>
        <p:nvCxnSpPr>
          <p:cNvPr id="117" name="Straight Connector 116">
            <a:extLst>
              <a:ext uri="{FF2B5EF4-FFF2-40B4-BE49-F238E27FC236}">
                <a16:creationId xmlns:a16="http://schemas.microsoft.com/office/drawing/2014/main" id="{1242EB06-5150-48B1-ABD0-AF88E886DB1E}"/>
              </a:ext>
            </a:extLst>
          </p:cNvPr>
          <p:cNvCxnSpPr>
            <a:cxnSpLocks/>
          </p:cNvCxnSpPr>
          <p:nvPr/>
        </p:nvCxnSpPr>
        <p:spPr>
          <a:xfrm>
            <a:off x="6667796" y="3809196"/>
            <a:ext cx="849649" cy="0"/>
          </a:xfrm>
          <a:prstGeom prst="line">
            <a:avLst/>
          </a:prstGeom>
          <a:noFill/>
          <a:ln w="28575" cap="flat" cmpd="sng" algn="ctr">
            <a:solidFill>
              <a:srgbClr val="4472C4"/>
            </a:solidFill>
            <a:prstDash val="solid"/>
            <a:miter lim="800000"/>
          </a:ln>
          <a:effectLst/>
        </p:spPr>
      </p:cxnSp>
      <p:cxnSp>
        <p:nvCxnSpPr>
          <p:cNvPr id="118" name="Straight Connector 117">
            <a:extLst>
              <a:ext uri="{FF2B5EF4-FFF2-40B4-BE49-F238E27FC236}">
                <a16:creationId xmlns:a16="http://schemas.microsoft.com/office/drawing/2014/main" id="{A57E891B-39B5-4CA9-AF52-C62E06A066C1}"/>
              </a:ext>
            </a:extLst>
          </p:cNvPr>
          <p:cNvCxnSpPr>
            <a:cxnSpLocks/>
          </p:cNvCxnSpPr>
          <p:nvPr/>
        </p:nvCxnSpPr>
        <p:spPr>
          <a:xfrm>
            <a:off x="6667796" y="3915818"/>
            <a:ext cx="849649" cy="0"/>
          </a:xfrm>
          <a:prstGeom prst="line">
            <a:avLst/>
          </a:prstGeom>
          <a:noFill/>
          <a:ln w="28575" cap="flat" cmpd="sng" algn="ctr">
            <a:solidFill>
              <a:srgbClr val="4472C4"/>
            </a:solidFill>
            <a:prstDash val="solid"/>
            <a:miter lim="800000"/>
          </a:ln>
          <a:effectLst/>
        </p:spPr>
      </p:cxnSp>
      <p:cxnSp>
        <p:nvCxnSpPr>
          <p:cNvPr id="120" name="Straight Connector 119">
            <a:extLst>
              <a:ext uri="{FF2B5EF4-FFF2-40B4-BE49-F238E27FC236}">
                <a16:creationId xmlns:a16="http://schemas.microsoft.com/office/drawing/2014/main" id="{A04A1A3A-9976-4713-826D-E79CDE7754CE}"/>
              </a:ext>
            </a:extLst>
          </p:cNvPr>
          <p:cNvCxnSpPr>
            <a:cxnSpLocks/>
          </p:cNvCxnSpPr>
          <p:nvPr/>
        </p:nvCxnSpPr>
        <p:spPr>
          <a:xfrm>
            <a:off x="4442971" y="3693339"/>
            <a:ext cx="849649" cy="0"/>
          </a:xfrm>
          <a:prstGeom prst="line">
            <a:avLst/>
          </a:prstGeom>
          <a:noFill/>
          <a:ln w="28575" cap="flat" cmpd="sng" algn="ctr">
            <a:solidFill>
              <a:srgbClr val="4472C4"/>
            </a:solidFill>
            <a:prstDash val="solid"/>
            <a:miter lim="800000"/>
          </a:ln>
          <a:effectLst/>
        </p:spPr>
      </p:cxnSp>
      <p:cxnSp>
        <p:nvCxnSpPr>
          <p:cNvPr id="121" name="Straight Connector 120">
            <a:extLst>
              <a:ext uri="{FF2B5EF4-FFF2-40B4-BE49-F238E27FC236}">
                <a16:creationId xmlns:a16="http://schemas.microsoft.com/office/drawing/2014/main" id="{273A6A74-9CFF-4B15-AEDE-D92511411CBE}"/>
              </a:ext>
            </a:extLst>
          </p:cNvPr>
          <p:cNvCxnSpPr>
            <a:cxnSpLocks/>
          </p:cNvCxnSpPr>
          <p:nvPr/>
        </p:nvCxnSpPr>
        <p:spPr>
          <a:xfrm>
            <a:off x="4442971" y="3799961"/>
            <a:ext cx="849649" cy="0"/>
          </a:xfrm>
          <a:prstGeom prst="line">
            <a:avLst/>
          </a:prstGeom>
          <a:noFill/>
          <a:ln w="28575" cap="flat" cmpd="sng" algn="ctr">
            <a:solidFill>
              <a:srgbClr val="4472C4"/>
            </a:solidFill>
            <a:prstDash val="solid"/>
            <a:miter lim="800000"/>
          </a:ln>
          <a:effectLst/>
        </p:spPr>
      </p:cxnSp>
      <p:cxnSp>
        <p:nvCxnSpPr>
          <p:cNvPr id="122" name="Straight Connector 121">
            <a:extLst>
              <a:ext uri="{FF2B5EF4-FFF2-40B4-BE49-F238E27FC236}">
                <a16:creationId xmlns:a16="http://schemas.microsoft.com/office/drawing/2014/main" id="{93E5E3DC-C6F8-4EB8-892E-D3C6B1F83324}"/>
              </a:ext>
            </a:extLst>
          </p:cNvPr>
          <p:cNvCxnSpPr>
            <a:cxnSpLocks/>
          </p:cNvCxnSpPr>
          <p:nvPr/>
        </p:nvCxnSpPr>
        <p:spPr>
          <a:xfrm>
            <a:off x="4442971" y="3906583"/>
            <a:ext cx="849649" cy="0"/>
          </a:xfrm>
          <a:prstGeom prst="line">
            <a:avLst/>
          </a:prstGeom>
          <a:noFill/>
          <a:ln w="28575" cap="flat" cmpd="sng" algn="ctr">
            <a:solidFill>
              <a:srgbClr val="4472C4"/>
            </a:solidFill>
            <a:prstDash val="solid"/>
            <a:miter lim="800000"/>
          </a:ln>
          <a:effectLst/>
        </p:spPr>
      </p:cxnSp>
      <p:grpSp>
        <p:nvGrpSpPr>
          <p:cNvPr id="150" name="Group 149">
            <a:extLst>
              <a:ext uri="{FF2B5EF4-FFF2-40B4-BE49-F238E27FC236}">
                <a16:creationId xmlns:a16="http://schemas.microsoft.com/office/drawing/2014/main" id="{75D72551-F76F-4D0D-8F8D-DBCC8F024B92}"/>
              </a:ext>
            </a:extLst>
          </p:cNvPr>
          <p:cNvGrpSpPr/>
          <p:nvPr/>
        </p:nvGrpSpPr>
        <p:grpSpPr>
          <a:xfrm>
            <a:off x="5292626" y="3609469"/>
            <a:ext cx="1375170" cy="731994"/>
            <a:chOff x="5238894" y="4002585"/>
            <a:chExt cx="1375170" cy="731994"/>
          </a:xfrm>
        </p:grpSpPr>
        <p:sp>
          <p:nvSpPr>
            <p:cNvPr id="151" name="TextBox 150">
              <a:extLst>
                <a:ext uri="{FF2B5EF4-FFF2-40B4-BE49-F238E27FC236}">
                  <a16:creationId xmlns:a16="http://schemas.microsoft.com/office/drawing/2014/main" id="{A00DB63E-A53F-4B3B-A1DF-9CDA2FCED6A2}"/>
                </a:ext>
              </a:extLst>
            </p:cNvPr>
            <p:cNvSpPr txBox="1"/>
            <p:nvPr/>
          </p:nvSpPr>
          <p:spPr>
            <a:xfrm>
              <a:off x="5456638" y="4472969"/>
              <a:ext cx="939681" cy="261610"/>
            </a:xfrm>
            <a:prstGeom prst="rect">
              <a:avLst/>
            </a:prstGeom>
            <a:noFill/>
          </p:spPr>
          <p:txBody>
            <a:bodyPr wrap="none" rtlCol="0">
              <a:spAutoFit/>
            </a:bodyPr>
            <a:lstStyle/>
            <a:p>
              <a:r>
                <a:rPr lang="en-US" sz="1100" b="1">
                  <a:solidFill>
                    <a:prstClr val="black"/>
                  </a:solidFill>
                  <a:latin typeface="Calibri" panose="020F0502020204030204"/>
                </a:rPr>
                <a:t>MIRA Replay</a:t>
              </a:r>
            </a:p>
          </p:txBody>
        </p:sp>
        <p:pic>
          <p:nvPicPr>
            <p:cNvPr id="152" name="Picture 4" descr="Image result for ross mira">
              <a:extLst>
                <a:ext uri="{FF2B5EF4-FFF2-40B4-BE49-F238E27FC236}">
                  <a16:creationId xmlns:a16="http://schemas.microsoft.com/office/drawing/2014/main" id="{6AFFD493-7361-4703-9B55-75FE791FD22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750" t="22335" r="7438" b="18857"/>
            <a:stretch/>
          </p:blipFill>
          <p:spPr bwMode="auto">
            <a:xfrm>
              <a:off x="5238894" y="4002585"/>
              <a:ext cx="1375170" cy="47676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74" name="Straight Connector 173">
            <a:extLst>
              <a:ext uri="{FF2B5EF4-FFF2-40B4-BE49-F238E27FC236}">
                <a16:creationId xmlns:a16="http://schemas.microsoft.com/office/drawing/2014/main" id="{088E76AE-BA2C-4F63-BD98-2B304873EACD}"/>
              </a:ext>
            </a:extLst>
          </p:cNvPr>
          <p:cNvCxnSpPr>
            <a:cxnSpLocks/>
          </p:cNvCxnSpPr>
          <p:nvPr/>
        </p:nvCxnSpPr>
        <p:spPr>
          <a:xfrm>
            <a:off x="8196263" y="2211758"/>
            <a:ext cx="556670" cy="0"/>
          </a:xfrm>
          <a:prstGeom prst="line">
            <a:avLst/>
          </a:prstGeom>
          <a:noFill/>
          <a:ln w="28575" cap="flat" cmpd="sng" algn="ctr">
            <a:solidFill>
              <a:srgbClr val="FF0000"/>
            </a:solidFill>
            <a:prstDash val="solid"/>
            <a:miter lim="800000"/>
          </a:ln>
          <a:effectLst/>
        </p:spPr>
      </p:cxnSp>
      <p:sp>
        <p:nvSpPr>
          <p:cNvPr id="175" name="TextBox 174">
            <a:extLst>
              <a:ext uri="{FF2B5EF4-FFF2-40B4-BE49-F238E27FC236}">
                <a16:creationId xmlns:a16="http://schemas.microsoft.com/office/drawing/2014/main" id="{9B4253D1-941C-4615-A472-7A55471F327E}"/>
              </a:ext>
            </a:extLst>
          </p:cNvPr>
          <p:cNvSpPr txBox="1"/>
          <p:nvPr/>
        </p:nvSpPr>
        <p:spPr>
          <a:xfrm>
            <a:off x="8113695" y="2018858"/>
            <a:ext cx="718466" cy="230832"/>
          </a:xfrm>
          <a:prstGeom prst="rect">
            <a:avLst/>
          </a:prstGeom>
          <a:noFill/>
        </p:spPr>
        <p:txBody>
          <a:bodyPr wrap="none" rtlCol="0">
            <a:spAutoFit/>
          </a:bodyPr>
          <a:lstStyle/>
          <a:p>
            <a:r>
              <a:rPr lang="en-US" sz="900">
                <a:solidFill>
                  <a:prstClr val="black"/>
                </a:solidFill>
                <a:latin typeface="Calibri" panose="020F0502020204030204"/>
              </a:rPr>
              <a:t>PGM Audio</a:t>
            </a:r>
          </a:p>
        </p:txBody>
      </p:sp>
      <p:cxnSp>
        <p:nvCxnSpPr>
          <p:cNvPr id="176" name="Straight Connector 175">
            <a:extLst>
              <a:ext uri="{FF2B5EF4-FFF2-40B4-BE49-F238E27FC236}">
                <a16:creationId xmlns:a16="http://schemas.microsoft.com/office/drawing/2014/main" id="{CC4CD21E-ABB4-40CC-92F3-9B56A7F58F53}"/>
              </a:ext>
            </a:extLst>
          </p:cNvPr>
          <p:cNvCxnSpPr>
            <a:cxnSpLocks/>
          </p:cNvCxnSpPr>
          <p:nvPr/>
        </p:nvCxnSpPr>
        <p:spPr>
          <a:xfrm>
            <a:off x="8142687" y="1506531"/>
            <a:ext cx="556670" cy="0"/>
          </a:xfrm>
          <a:prstGeom prst="line">
            <a:avLst/>
          </a:prstGeom>
          <a:noFill/>
          <a:ln w="28575" cap="flat" cmpd="sng" algn="ctr">
            <a:solidFill>
              <a:srgbClr val="FF0000"/>
            </a:solidFill>
            <a:prstDash val="solid"/>
            <a:miter lim="800000"/>
          </a:ln>
          <a:effectLst/>
        </p:spPr>
      </p:cxnSp>
      <p:sp>
        <p:nvSpPr>
          <p:cNvPr id="177" name="TextBox 176">
            <a:extLst>
              <a:ext uri="{FF2B5EF4-FFF2-40B4-BE49-F238E27FC236}">
                <a16:creationId xmlns:a16="http://schemas.microsoft.com/office/drawing/2014/main" id="{DBF8EA9D-3BB5-4975-A830-9B332AB26E4F}"/>
              </a:ext>
            </a:extLst>
          </p:cNvPr>
          <p:cNvSpPr txBox="1"/>
          <p:nvPr/>
        </p:nvSpPr>
        <p:spPr>
          <a:xfrm>
            <a:off x="8066469" y="1319981"/>
            <a:ext cx="718466" cy="230832"/>
          </a:xfrm>
          <a:prstGeom prst="rect">
            <a:avLst/>
          </a:prstGeom>
          <a:noFill/>
        </p:spPr>
        <p:txBody>
          <a:bodyPr wrap="none" rtlCol="0">
            <a:spAutoFit/>
          </a:bodyPr>
          <a:lstStyle/>
          <a:p>
            <a:r>
              <a:rPr lang="en-US" sz="900">
                <a:solidFill>
                  <a:prstClr val="black"/>
                </a:solidFill>
                <a:latin typeface="Calibri" panose="020F0502020204030204"/>
              </a:rPr>
              <a:t>PGM Audio</a:t>
            </a:r>
          </a:p>
        </p:txBody>
      </p:sp>
      <p:sp>
        <p:nvSpPr>
          <p:cNvPr id="178" name="Slide Number Placeholder 1">
            <a:extLst>
              <a:ext uri="{FF2B5EF4-FFF2-40B4-BE49-F238E27FC236}">
                <a16:creationId xmlns:a16="http://schemas.microsoft.com/office/drawing/2014/main" id="{DE340D25-CB17-40E2-809C-0BC916FD31B8}"/>
              </a:ext>
            </a:extLst>
          </p:cNvPr>
          <p:cNvSpPr>
            <a:spLocks noGrp="1"/>
          </p:cNvSpPr>
          <p:nvPr>
            <p:ph type="sldNum" sz="quarter" idx="12"/>
          </p:nvPr>
        </p:nvSpPr>
        <p:spPr>
          <a:xfrm>
            <a:off x="430427" y="6356350"/>
            <a:ext cx="976342" cy="365125"/>
          </a:xfrm>
        </p:spPr>
        <p:txBody>
          <a:bodyPr/>
          <a:lstStyle/>
          <a:p>
            <a:fld id="{67E52358-FED6-D246-9C6E-AEC4ABAAD0D9}" type="slidenum">
              <a:rPr lang="en-US" smtClean="0"/>
              <a:t>9</a:t>
            </a:fld>
            <a:endParaRPr lang="en-US"/>
          </a:p>
        </p:txBody>
      </p:sp>
      <p:pic>
        <p:nvPicPr>
          <p:cNvPr id="123" name="Picture 122" descr="A picture containing clock&#10;&#10;Description automatically generated">
            <a:extLst>
              <a:ext uri="{FF2B5EF4-FFF2-40B4-BE49-F238E27FC236}">
                <a16:creationId xmlns:a16="http://schemas.microsoft.com/office/drawing/2014/main" id="{26A3EEFD-2270-405A-AFA3-32FD1D14BB6D}"/>
              </a:ext>
            </a:extLst>
          </p:cNvPr>
          <p:cNvPicPr>
            <a:picLocks noChangeAspect="1"/>
          </p:cNvPicPr>
          <p:nvPr/>
        </p:nvPicPr>
        <p:blipFill>
          <a:blip r:embed="rId11"/>
          <a:stretch>
            <a:fillRect/>
          </a:stretch>
        </p:blipFill>
        <p:spPr>
          <a:xfrm>
            <a:off x="606539" y="256023"/>
            <a:ext cx="2223651" cy="1027250"/>
          </a:xfrm>
          <a:prstGeom prst="rect">
            <a:avLst/>
          </a:prstGeom>
        </p:spPr>
      </p:pic>
      <p:sp>
        <p:nvSpPr>
          <p:cNvPr id="153" name="Title 2">
            <a:extLst>
              <a:ext uri="{FF2B5EF4-FFF2-40B4-BE49-F238E27FC236}">
                <a16:creationId xmlns:a16="http://schemas.microsoft.com/office/drawing/2014/main" id="{6B8C557F-789B-4208-8ED6-57DD747250A1}"/>
              </a:ext>
            </a:extLst>
          </p:cNvPr>
          <p:cNvSpPr>
            <a:spLocks noGrp="1"/>
          </p:cNvSpPr>
          <p:nvPr>
            <p:ph type="title"/>
          </p:nvPr>
        </p:nvSpPr>
        <p:spPr>
          <a:xfrm>
            <a:off x="3034846" y="541534"/>
            <a:ext cx="8985917" cy="894557"/>
          </a:xfrm>
        </p:spPr>
        <p:txBody>
          <a:bodyPr/>
          <a:lstStyle/>
          <a:p>
            <a:r>
              <a:rPr lang="en-US" sz="2800"/>
              <a:t>GATOR TOOLBOX</a:t>
            </a:r>
            <a:endParaRPr lang="en-CA" sz="2800"/>
          </a:p>
        </p:txBody>
      </p:sp>
    </p:spTree>
    <p:extLst>
      <p:ext uri="{BB962C8B-B14F-4D97-AF65-F5344CB8AC3E}">
        <p14:creationId xmlns:p14="http://schemas.microsoft.com/office/powerpoint/2010/main" val="1153586853"/>
      </p:ext>
    </p:extLst>
  </p:cSld>
  <p:clrMapOvr>
    <a:masterClrMapping/>
  </p:clrMapOvr>
</p:sld>
</file>

<file path=ppt/theme/theme1.xml><?xml version="1.0" encoding="utf-8"?>
<a:theme xmlns:a="http://schemas.openxmlformats.org/drawingml/2006/main" name="Corporate Glow">
  <a:themeElements>
    <a:clrScheme name="Custom 1">
      <a:dk1>
        <a:srgbClr val="000000"/>
      </a:dk1>
      <a:lt1>
        <a:srgbClr val="FFFFFF"/>
      </a:lt1>
      <a:dk2>
        <a:srgbClr val="707070"/>
      </a:dk2>
      <a:lt2>
        <a:srgbClr val="E7E6E6"/>
      </a:lt2>
      <a:accent1>
        <a:srgbClr val="DA281C"/>
      </a:accent1>
      <a:accent2>
        <a:srgbClr val="000000"/>
      </a:accent2>
      <a:accent3>
        <a:srgbClr val="A2A2A2"/>
      </a:accent3>
      <a:accent4>
        <a:srgbClr val="000000"/>
      </a:accent4>
      <a:accent5>
        <a:srgbClr val="505050"/>
      </a:accent5>
      <a:accent6>
        <a:srgbClr val="FFFFFF"/>
      </a:accent6>
      <a:hlink>
        <a:srgbClr val="EF3828"/>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BA3D4A76-0139-AE49-B70F-E0F10FC2B36A}" vid="{531B36E1-F9E7-2349-954B-10E1739790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2040dae-10ce-4e11-86b6-99ad97436b8d">
      <UserInfo>
        <DisplayName>James Peltzer</DisplayName>
        <AccountId>126</AccountId>
        <AccountType/>
      </UserInfo>
      <UserInfo>
        <DisplayName>Guest Contributor</DisplayName>
        <AccountId>597</AccountId>
        <AccountType/>
      </UserInfo>
      <UserInfo>
        <DisplayName>Andrew Faulkner</DisplayName>
        <AccountId>6971</AccountId>
        <AccountType/>
      </UserInfo>
      <UserInfo>
        <DisplayName>Paul Seymour</DisplayName>
        <AccountId>8856</AccountId>
        <AccountType/>
      </UserInfo>
      <UserInfo>
        <DisplayName>Jeff Moore</DisplayName>
        <AccountId>53</AccountId>
        <AccountType/>
      </UserInfo>
    </SharedWithUsers>
    <TaxCatchAll xmlns="37b4511a-0cfd-4933-844b-b1662b6861a7" xsi:nil="true"/>
    <lcf76f155ced4ddcb4097134ff3c332f xmlns="162995b1-9e75-4ed5-a7e8-c87fea76cf4b">
      <Terms xmlns="http://schemas.microsoft.com/office/infopath/2007/PartnerControls"/>
    </lcf76f155ced4ddcb4097134ff3c332f>
    <PublishingExpirationDate xmlns="http://schemas.microsoft.com/sharepoint/v3" xsi:nil="true"/>
    <_Flow_SignoffStatus xmlns="162995b1-9e75-4ed5-a7e8-c87fea76cf4b" xsi:nil="true"/>
    <PublishingStartDate xmlns="http://schemas.microsoft.com/sharepoint/v3" xsi:nil="true"/>
    <Date xmlns="162995b1-9e75-4ed5-a7e8-c87fea76cf4b" xsi:nil="true"/>
    <PublicationLevel xmlns="162995b1-9e75-4ed5-a7e8-c87fea76cf4b" xsi:nil="true"/>
    <LastProcessedDate xmlns="162995b1-9e75-4ed5-a7e8-c87fea76cf4b">2025-07-28T20:36:25+00:00</LastProcessedDate>
    <PrimeLastClassified xmlns="52040dae-10ce-4e11-86b6-99ad97436b8d" xsi:nil="true"/>
    <PrimeClassificationStatus xmlns="52040dae-10ce-4e11-86b6-99ad97436b8d" xsi:nil="true"/>
    <PrimeClassificationStatusDetails xmlns="52040dae-10ce-4e11-86b6-99ad97436b8d" xsi:nil="true"/>
    <PrimeCorrectedByUser xmlns="52040dae-10ce-4e11-86b6-99ad97436b8d" xsi:nil="true"/>
    <ExternalURL xmlns="162995b1-9e75-4ed5-a7e8-c87fea76cf4b">
      <Url>https://documentation.rossvideo.com/files/Webinars/Documents/Signal%20Processing/RossLive_%20SigProc.pptx</Url>
      <Description>https://documentation.rossvideo.com/files/Webinars/Documents/Signal%20Processing/RossLive_%20SigProc.pptx</Description>
    </ExternalURL>
    <CleanTitle xmlns="162995b1-9e75-4ed5-a7e8-c87fea76cf4b">RossLive  SigProc</CleanTitle>
    <Version_x0023_ xmlns="162995b1-9e75-4ed5-a7e8-c87fea76cf4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49A1A1DB2BF414EA82C4A7AEA8336AB" ma:contentTypeVersion="35" ma:contentTypeDescription="Create a new document." ma:contentTypeScope="" ma:versionID="29bb0b8c004b473b6e737cdef1777096">
  <xsd:schema xmlns:xsd="http://www.w3.org/2001/XMLSchema" xmlns:xs="http://www.w3.org/2001/XMLSchema" xmlns:p="http://schemas.microsoft.com/office/2006/metadata/properties" xmlns:ns1="http://schemas.microsoft.com/sharepoint/v3" xmlns:ns2="162995b1-9e75-4ed5-a7e8-c87fea76cf4b" xmlns:ns3="37b4511a-0cfd-4933-844b-b1662b6861a7" xmlns:ns4="52040dae-10ce-4e11-86b6-99ad97436b8d" targetNamespace="http://schemas.microsoft.com/office/2006/metadata/properties" ma:root="true" ma:fieldsID="04b3efdbaf83c3c40c1b4c8ed77ad8ea" ns1:_="" ns2:_="" ns3:_="" ns4:_="">
    <xsd:import namespace="http://schemas.microsoft.com/sharepoint/v3"/>
    <xsd:import namespace="162995b1-9e75-4ed5-a7e8-c87fea76cf4b"/>
    <xsd:import namespace="37b4511a-0cfd-4933-844b-b1662b6861a7"/>
    <xsd:import namespace="52040dae-10ce-4e11-86b6-99ad97436b8d"/>
    <xsd:element name="properties">
      <xsd:complexType>
        <xsd:sequence>
          <xsd:element name="documentManagement">
            <xsd:complexType>
              <xsd:all>
                <xsd:element ref="ns1:PublishingStartDate" minOccurs="0"/>
                <xsd:element ref="ns1:PublishingExpirationDate" minOccurs="0"/>
                <xsd:element ref="ns2:_Flow_SignoffStatus" minOccurs="0"/>
                <xsd:element ref="ns2:Date" minOccurs="0"/>
                <xsd:element ref="ns2:PublicationLevel" minOccurs="0"/>
                <xsd:element ref="ns2:ExternalURL" minOccurs="0"/>
                <xsd:element ref="ns2:CleanTitle" minOccurs="0"/>
                <xsd:element ref="ns2:LastProcessedDate" minOccurs="0"/>
                <xsd:element ref="ns2:Version_x0023_" minOccurs="0"/>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4:PrimeClassificationStatus" minOccurs="0"/>
                <xsd:element ref="ns4:PrimeClassificationStatusDetails" minOccurs="0"/>
                <xsd:element ref="ns4:PrimeCorrectedByUser" minOccurs="0"/>
                <xsd:element ref="ns4:SharedWithUsers" minOccurs="0"/>
                <xsd:element ref="ns4:PrimeLastClassifie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 nillable="true" ma:displayName="Scheduling Start Date" ma:description="Scheduling Start Date is a site column created by the Publishing feature. It is used to specify the date and time on which this page will first appear to site visitors." ma:internalName="PublishingStartDate" ma:readOnly="false">
      <xsd:simpleType>
        <xsd:restriction base="dms:Unknown"/>
      </xsd:simpleType>
    </xsd:element>
    <xsd:element name="PublishingExpirationDate" ma:index="3" nillable="true" ma:displayName="Scheduling End Date" ma:description="Scheduling End Date is a site column created by the Publishing feature. It is used to specify the date and time on which this page will no longer appear to site visitors."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62995b1-9e75-4ed5-a7e8-c87fea76cf4b" elementFormDefault="qualified">
    <xsd:import namespace="http://schemas.microsoft.com/office/2006/documentManagement/types"/>
    <xsd:import namespace="http://schemas.microsoft.com/office/infopath/2007/PartnerControls"/>
    <xsd:element name="_Flow_SignoffStatus" ma:index="4" nillable="true" ma:displayName="Sign-off status" ma:internalName="Sign_x002d_off_x0020_status" ma:readOnly="false">
      <xsd:simpleType>
        <xsd:restriction base="dms:Text"/>
      </xsd:simpleType>
    </xsd:element>
    <xsd:element name="Date" ma:index="6" nillable="true" ma:displayName="Date" ma:format="DateOnly" ma:internalName="Date" ma:readOnly="false">
      <xsd:simpleType>
        <xsd:restriction base="dms:DateTime"/>
      </xsd:simpleType>
    </xsd:element>
    <xsd:element name="PublicationLevel" ma:index="7" nillable="true" ma:displayName="PublicationLevel" ma:default="PublicWeb" ma:description="This column determines if a document can be published on the public website (PublicWeb) and be cited by RRL's RossBot, or if the RossBot can merely use the data in the document, but not cite it." ma:format="Dropdown" ma:internalName="PublicationLevel" ma:readOnly="false">
      <xsd:simpleType>
        <xsd:restriction base="dms:Choice">
          <xsd:enumeration value="PublicWeb"/>
          <xsd:enumeration value="AIReadable"/>
          <xsd:enumeration value="Private"/>
        </xsd:restriction>
      </xsd:simpleType>
    </xsd:element>
    <xsd:element name="ExternalURL" ma:index="8" nillable="true" ma:displayName="External URL" ma:format="Hyperlink" ma:internalName="External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CleanTitle" ma:index="9" nillable="true" ma:displayName="Clean Title" ma:format="Dropdown" ma:internalName="CleanTitle">
      <xsd:simpleType>
        <xsd:restriction base="dms:Text">
          <xsd:maxLength value="255"/>
        </xsd:restriction>
      </xsd:simpleType>
    </xsd:element>
    <xsd:element name="LastProcessedDate" ma:index="10" nillable="true" ma:displayName="Last Processed Date" ma:description="in UTC" ma:format="DateTime" ma:internalName="LastProcessedDate" ma:readOnly="false">
      <xsd:simpleType>
        <xsd:restriction base="dms:DateTime"/>
      </xsd:simpleType>
    </xsd:element>
    <xsd:element name="Version_x0023_" ma:index="11" nillable="true" ma:displayName="Version #" ma:format="Dropdown" ma:internalName="Version_x0023_" ma:readOnly="false">
      <xsd:simpleType>
        <xsd:restriction base="dms:Text">
          <xsd:maxLength value="255"/>
        </xsd:restriction>
      </xsd:simpleType>
    </xsd:element>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hidden="true" ma:internalName="MediaServiceAutoTags" ma:readOnly="true">
      <xsd:simpleType>
        <xsd:restriction base="dms:Text"/>
      </xsd:simpleType>
    </xsd:element>
    <xsd:element name="MediaServiceLocation" ma:index="16" nillable="true" ma:displayName="MediaServiceLocation" ma:description="" ma:hidden="true" ma:internalName="MediaServiceLocation" ma:readOnly="true">
      <xsd:simpleType>
        <xsd:restriction base="dms:Text"/>
      </xsd:simpleType>
    </xsd:element>
    <xsd:element name="MediaServiceOCR" ma:index="17" nillable="true" ma:displayName="MediaServiceOCR" ma:hidden="true" ma:internalName="MediaServiceOCR" ma:readOnly="true">
      <xsd:simpleType>
        <xsd:restriction base="dms:Note"/>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hidden="true" ma:internalName="MediaServiceKeyPoints" ma:readOnly="true">
      <xsd:simpleType>
        <xsd:restriction base="dms:Note"/>
      </xsd:simpleType>
    </xsd:element>
    <xsd:element name="MediaLengthInSeconds" ma:index="23" nillable="true" ma:displayName="Length (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4146bea-2002-4642-9cb1-732fae32094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7b4511a-0cfd-4933-844b-b1662b6861a7"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a56597fc-a6b0-4d00-b368-c4ed4e1222a0}" ma:internalName="TaxCatchAll" ma:readOnly="false" ma:showField="CatchAllData" ma:web="37b4511a-0cfd-4933-844b-b1662b6861a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2040dae-10ce-4e11-86b6-99ad97436b8d" elementFormDefault="qualified">
    <xsd:import namespace="http://schemas.microsoft.com/office/2006/documentManagement/types"/>
    <xsd:import namespace="http://schemas.microsoft.com/office/infopath/2007/PartnerControls"/>
    <xsd:element name="PrimeClassificationStatus" ma:index="31" nillable="true" ma:displayName="Processing status" ma:hidden="true" ma:internalName="PrimeClassificationStatus" ma:readOnly="false">
      <xsd:simpleType>
        <xsd:restriction base="dms:Text"/>
      </xsd:simpleType>
    </xsd:element>
    <xsd:element name="PrimeClassificationStatusDetails" ma:index="32" nillable="true" ma:displayName="Processing details" ma:hidden="true" ma:internalName="PrimeClassificationStatusDetails" ma:readOnly="false">
      <xsd:simpleType>
        <xsd:restriction base="dms:Note"/>
      </xsd:simpleType>
    </xsd:element>
    <xsd:element name="PrimeCorrectedByUser" ma:index="33" nillable="true" ma:displayName="Corrected" ma:hidden="true" ma:internalName="PrimeCorrectedByUser" ma:readOnly="false">
      <xsd:simpleType>
        <xsd:restriction base="dms:Boolean"/>
      </xsd:simpleType>
    </xsd:element>
    <xsd:element name="SharedWithUsers" ma:index="36" nillable="true" ma:displayName="Shared With" ma:description=""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imeLastClassified" ma:index="37" nillable="true" ma:displayName="Processed" ma:hidden="true" ma:internalName="PrimeLastClassified" ma:readOnly="false">
      <xsd:simpleType>
        <xsd:restriction base="dms:DateTime"/>
      </xsd:simpleType>
    </xsd:element>
    <xsd:element name="SharedWithDetails" ma:index="38" nillable="true" ma:displayName="Shared With Details" ma:description=""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17C8A7-4B4B-4260-8F07-90D2AB76283A}">
  <ds:schemaRefs>
    <ds:schemaRef ds:uri="http://schemas.microsoft.com/office/2006/metadata/properties"/>
    <ds:schemaRef ds:uri="http://schemas.microsoft.com/office/infopath/2007/PartnerControls"/>
    <ds:schemaRef ds:uri="37b4511a-0cfd-4933-844b-b1662b6861a7"/>
  </ds:schemaRefs>
</ds:datastoreItem>
</file>

<file path=customXml/itemProps2.xml><?xml version="1.0" encoding="utf-8"?>
<ds:datastoreItem xmlns:ds="http://schemas.openxmlformats.org/officeDocument/2006/customXml" ds:itemID="{B925DF87-B949-4663-8DF9-FE7895B709A4}"/>
</file>

<file path=customXml/itemProps3.xml><?xml version="1.0" encoding="utf-8"?>
<ds:datastoreItem xmlns:ds="http://schemas.openxmlformats.org/officeDocument/2006/customXml" ds:itemID="{9928659C-2310-417D-BD44-CABAC0954E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RossLive_ PowerPoint_Template</Template>
  <TotalTime>0</TotalTime>
  <Words>1244</Words>
  <Application>Microsoft Office PowerPoint</Application>
  <PresentationFormat>Widescreen</PresentationFormat>
  <Paragraphs>386</Paragraphs>
  <Slides>21</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Open Sans</vt:lpstr>
      <vt:lpstr>Open Sans Light</vt:lpstr>
      <vt:lpstr>Wingdings</vt:lpstr>
      <vt:lpstr>Corporate Glow</vt:lpstr>
      <vt:lpstr>PowerPoint Presentation</vt:lpstr>
      <vt:lpstr>Compact AES67 / ST 2110 Audio-Over-IP Bridge</vt:lpstr>
      <vt:lpstr>connect your IP audio production</vt:lpstr>
      <vt:lpstr>Audio and Tally Trunking</vt:lpstr>
      <vt:lpstr>PowerPoint Presentation</vt:lpstr>
      <vt:lpstr>OEM AOIP Footprint</vt:lpstr>
      <vt:lpstr>GATOR TOOLBOX</vt:lpstr>
      <vt:lpstr>GATOR TOOLBOX</vt:lpstr>
      <vt:lpstr>GATOR TOOLBOX</vt:lpstr>
      <vt:lpstr>GATOR TOOLBOX</vt:lpstr>
      <vt:lpstr>GATOR TOOLBOX</vt:lpstr>
      <vt:lpstr>GATOR TOOLBOX</vt:lpstr>
      <vt:lpstr>PowerPoint Presentation</vt:lpstr>
      <vt:lpstr>PowerPoint Presentation</vt:lpstr>
      <vt:lpstr>Stand-Alone Branding</vt:lpstr>
      <vt:lpstr>Competitive solutions</vt:lpstr>
      <vt:lpstr>Competition</vt:lpstr>
      <vt:lpstr>Roadmap Q&amp;A</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Alun Fryer</dc:creator>
  <cp:lastModifiedBy>Alun Fryer</cp:lastModifiedBy>
  <cp:revision>2</cp:revision>
  <dcterms:created xsi:type="dcterms:W3CDTF">2020-04-08T18:09:10Z</dcterms:created>
  <dcterms:modified xsi:type="dcterms:W3CDTF">2020-04-16T17:14:54Z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0x010100F49A1A1DB2BF414EA82C4A7AEA8336AB</vt:lpwstr>
  </property>
  <property fmtid="{D5CDD505-2E9C-101B-9397-08002B2CF9AE}" pid="3" name="MediaServiceImageTags">
    <vt:lpwstr/>
  </property>
  <property fmtid="{D5CDD505-2E9C-101B-9397-08002B2CF9AE}" pid="4" name="AccessLEvel">
    <vt:lpwstr>Public</vt:lpwstr>
  </property>
</Properties>
</file>