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30"/>
  </p:notesMasterIdLst>
  <p:sldIdLst>
    <p:sldId id="259" r:id="rId5"/>
    <p:sldId id="261" r:id="rId6"/>
    <p:sldId id="263" r:id="rId7"/>
    <p:sldId id="260" r:id="rId8"/>
    <p:sldId id="282" r:id="rId9"/>
    <p:sldId id="264" r:id="rId10"/>
    <p:sldId id="265" r:id="rId11"/>
    <p:sldId id="266" r:id="rId12"/>
    <p:sldId id="267" r:id="rId13"/>
    <p:sldId id="283" r:id="rId14"/>
    <p:sldId id="268" r:id="rId15"/>
    <p:sldId id="271" r:id="rId16"/>
    <p:sldId id="269" r:id="rId17"/>
    <p:sldId id="270" r:id="rId18"/>
    <p:sldId id="272" r:id="rId19"/>
    <p:sldId id="273" r:id="rId20"/>
    <p:sldId id="274" r:id="rId21"/>
    <p:sldId id="284" r:id="rId22"/>
    <p:sldId id="285" r:id="rId23"/>
    <p:sldId id="277" r:id="rId24"/>
    <p:sldId id="286" r:id="rId25"/>
    <p:sldId id="278" r:id="rId26"/>
    <p:sldId id="279" r:id="rId27"/>
    <p:sldId id="280"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Kelly" initials="CK" lastIdx="1" clrIdx="0">
    <p:extLst>
      <p:ext uri="{19B8F6BF-5375-455C-9EA6-DF929625EA0E}">
        <p15:presenceInfo xmlns:p15="http://schemas.microsoft.com/office/powerpoint/2012/main" userId="S::ckelly@rossvideo.com::79079dfd-b589-4986-9c49-322698f9fb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3DD82-9CF3-4AE9-B5CF-D928ADA9BD9D}" v="2107" dt="2020-04-15T13:18:20.831"/>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613" autoAdjust="0"/>
  </p:normalViewPr>
  <p:slideViewPr>
    <p:cSldViewPr snapToGrid="0" snapToObjects="1">
      <p:cViewPr varScale="1">
        <p:scale>
          <a:sx n="89" d="100"/>
          <a:sy n="89" d="100"/>
        </p:scale>
        <p:origin x="540"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6564F-7BD3-E74B-9817-2CF6D1F7B54B}"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EC157-01FF-9443-B2A6-F13FAEDD59C2}" type="slidenum">
              <a:rPr lang="en-US" smtClean="0"/>
              <a:t>‹#›</a:t>
            </a:fld>
            <a:endParaRPr lang="en-US"/>
          </a:p>
        </p:txBody>
      </p:sp>
    </p:spTree>
    <p:extLst>
      <p:ext uri="{BB962C8B-B14F-4D97-AF65-F5344CB8AC3E}">
        <p14:creationId xmlns:p14="http://schemas.microsoft.com/office/powerpoint/2010/main" val="22301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start</a:t>
            </a:r>
            <a:r>
              <a:rPr lang="en-US" baseline="0" dirty="0"/>
              <a:t> every presentation, I start with the problem to solve. It really helps to understand what our customer’s creative, business, and technical challenges are, and how our products attempt to address them. It also helps to know this going in, because we don’t currently address all of those issues, but asking this question gives us good guidance on what our customers are dealing with.</a:t>
            </a:r>
            <a:endParaRPr lang="en-US" dirty="0"/>
          </a:p>
        </p:txBody>
      </p:sp>
      <p:sp>
        <p:nvSpPr>
          <p:cNvPr id="4" name="Slide Number Placeholder 3"/>
          <p:cNvSpPr>
            <a:spLocks noGrp="1"/>
          </p:cNvSpPr>
          <p:nvPr>
            <p:ph type="sldNum" sz="quarter" idx="5"/>
          </p:nvPr>
        </p:nvSpPr>
        <p:spPr/>
        <p:txBody>
          <a:bodyPr/>
          <a:lstStyle/>
          <a:p>
            <a:fld id="{FBFEC157-01FF-9443-B2A6-F13FAEDD59C2}" type="slidenum">
              <a:rPr lang="en-US" smtClean="0"/>
              <a:t>2</a:t>
            </a:fld>
            <a:endParaRPr lang="en-US"/>
          </a:p>
        </p:txBody>
      </p:sp>
    </p:spTree>
    <p:extLst>
      <p:ext uri="{BB962C8B-B14F-4D97-AF65-F5344CB8AC3E}">
        <p14:creationId xmlns:p14="http://schemas.microsoft.com/office/powerpoint/2010/main" val="245025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expect Streamline Version 5 to release in July, though I mark this with an asterisks as we’re relying on an SNS release, and we’re all in a wait-and-see mode with the global conditions.</a:t>
            </a:r>
          </a:p>
        </p:txBody>
      </p:sp>
      <p:sp>
        <p:nvSpPr>
          <p:cNvPr id="4" name="Slide Number Placeholder 3"/>
          <p:cNvSpPr>
            <a:spLocks noGrp="1"/>
          </p:cNvSpPr>
          <p:nvPr>
            <p:ph type="sldNum" sz="quarter" idx="5"/>
          </p:nvPr>
        </p:nvSpPr>
        <p:spPr/>
        <p:txBody>
          <a:bodyPr/>
          <a:lstStyle/>
          <a:p>
            <a:fld id="{FBFEC157-01FF-9443-B2A6-F13FAEDD59C2}" type="slidenum">
              <a:rPr lang="en-US" smtClean="0"/>
              <a:t>11</a:t>
            </a:fld>
            <a:endParaRPr lang="en-US"/>
          </a:p>
        </p:txBody>
      </p:sp>
    </p:spTree>
    <p:extLst>
      <p:ext uri="{BB962C8B-B14F-4D97-AF65-F5344CB8AC3E}">
        <p14:creationId xmlns:p14="http://schemas.microsoft.com/office/powerpoint/2010/main" val="3857004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do release this, it will not change the cost of an existing system. The only requirement is they buy a Ross Signature Series EVO. This is one of many future features that will be exclusive to the Ross offering as opposed to ones that are sold by SNS.</a:t>
            </a:r>
          </a:p>
        </p:txBody>
      </p:sp>
      <p:sp>
        <p:nvSpPr>
          <p:cNvPr id="4" name="Slide Number Placeholder 3"/>
          <p:cNvSpPr>
            <a:spLocks noGrp="1"/>
          </p:cNvSpPr>
          <p:nvPr>
            <p:ph type="sldNum" sz="quarter" idx="5"/>
          </p:nvPr>
        </p:nvSpPr>
        <p:spPr/>
        <p:txBody>
          <a:bodyPr/>
          <a:lstStyle/>
          <a:p>
            <a:fld id="{FBFEC157-01FF-9443-B2A6-F13FAEDD59C2}" type="slidenum">
              <a:rPr lang="en-US" smtClean="0"/>
              <a:t>12</a:t>
            </a:fld>
            <a:endParaRPr lang="en-US"/>
          </a:p>
        </p:txBody>
      </p:sp>
    </p:spTree>
    <p:extLst>
      <p:ext uri="{BB962C8B-B14F-4D97-AF65-F5344CB8AC3E}">
        <p14:creationId xmlns:p14="http://schemas.microsoft.com/office/powerpoint/2010/main" val="161203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very excited about this functionality and our cooperation with SNS to give our customers better, more efficient workflows. So what’s next? If we’re continuing in the theme of </a:t>
            </a:r>
            <a:r>
              <a:rPr lang="en-US" sz="1200" b="1" i="1" dirty="0"/>
              <a:t>How do we help our customers efficiently get their high-impact product to their viewers…</a:t>
            </a:r>
            <a:r>
              <a:rPr lang="en-US" sz="1200" b="0" i="0" dirty="0"/>
              <a:t> one of the key terms we have to focus on there is ‘efficiency’. We’ve improved efficiency in the </a:t>
            </a:r>
            <a:r>
              <a:rPr lang="en-US" sz="1200" b="0" i="0" dirty="0" err="1"/>
              <a:t>ShareBrowser</a:t>
            </a:r>
            <a:r>
              <a:rPr lang="en-US" sz="1200" b="0" i="0" dirty="0"/>
              <a:t> integration. But there is so much left to be done. We’re looking to trim busy-work and process-work from our customer’s daily work-lives. The more we trim there, the more time and resources are left for creativity, the key feature to creating High Impact productions.</a:t>
            </a:r>
            <a:endParaRPr lang="en-US" sz="1200" b="1" i="1" dirty="0"/>
          </a:p>
          <a:p>
            <a:endParaRPr lang="en-US" dirty="0"/>
          </a:p>
        </p:txBody>
      </p:sp>
      <p:sp>
        <p:nvSpPr>
          <p:cNvPr id="4" name="Slide Number Placeholder 3"/>
          <p:cNvSpPr>
            <a:spLocks noGrp="1"/>
          </p:cNvSpPr>
          <p:nvPr>
            <p:ph type="sldNum" sz="quarter" idx="5"/>
          </p:nvPr>
        </p:nvSpPr>
        <p:spPr/>
        <p:txBody>
          <a:bodyPr/>
          <a:lstStyle/>
          <a:p>
            <a:fld id="{FBFEC157-01FF-9443-B2A6-F13FAEDD59C2}" type="slidenum">
              <a:rPr lang="en-US" smtClean="0"/>
              <a:t>13</a:t>
            </a:fld>
            <a:endParaRPr lang="en-US"/>
          </a:p>
        </p:txBody>
      </p:sp>
    </p:spTree>
    <p:extLst>
      <p:ext uri="{BB962C8B-B14F-4D97-AF65-F5344CB8AC3E}">
        <p14:creationId xmlns:p14="http://schemas.microsoft.com/office/powerpoint/2010/main" val="195013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major component we’re missing in Streamline is workflow automation. This isn’t the final “brand name” of the feature… but it captures the essence of what we’re trying to achieve. Workflow automation takes complex and lengthy tasks when done manually step by step, and makes them a single reliable and repeatable task or event, initiated by a trigger. Much of this work can be done with scripting and coding… but it’s not easy. It’s not something an average user could whip up. It needs to be visual, with blocks and connectors, so the user doesn’t need to know syntax.</a:t>
            </a:r>
          </a:p>
          <a:p>
            <a:r>
              <a:rPr lang="en-US" dirty="0"/>
              <a:t>We use various forms of workflow automation every day. In our own products, Visual Logic for both XPression and </a:t>
            </a:r>
            <a:r>
              <a:rPr lang="en-US" dirty="0" err="1"/>
              <a:t>DashBoard</a:t>
            </a:r>
            <a:r>
              <a:rPr lang="en-US" dirty="0"/>
              <a:t> make programming “easy”. It still requires understanding of logic and data, but it does so in a way that makes it more straight forward and accessible to create complex functions in your graphics and Custom Panels. Going way back, Custom Controls in Ross Switchers are a form of workflow automation, with the ability to tie device controls and switcher events into a single, repeatable function that all users can understand. Even today, when you’re setting up rules in Outlook you’re doing workflow automation, matching certain senders to specific folders so you don’t spend time sorting your mail. For those of you who have used a Mac, there’s an application called Automator that takes everyday functions in the MacOS and allows you to build custom functions that you do manually multiple times a day.</a:t>
            </a:r>
          </a:p>
        </p:txBody>
      </p:sp>
      <p:sp>
        <p:nvSpPr>
          <p:cNvPr id="4" name="Slide Number Placeholder 3"/>
          <p:cNvSpPr>
            <a:spLocks noGrp="1"/>
          </p:cNvSpPr>
          <p:nvPr>
            <p:ph type="sldNum" sz="quarter" idx="5"/>
          </p:nvPr>
        </p:nvSpPr>
        <p:spPr/>
        <p:txBody>
          <a:bodyPr/>
          <a:lstStyle/>
          <a:p>
            <a:fld id="{FBFEC157-01FF-9443-B2A6-F13FAEDD59C2}" type="slidenum">
              <a:rPr lang="en-US" smtClean="0"/>
              <a:t>14</a:t>
            </a:fld>
            <a:endParaRPr lang="en-US"/>
          </a:p>
        </p:txBody>
      </p:sp>
    </p:spTree>
    <p:extLst>
      <p:ext uri="{BB962C8B-B14F-4D97-AF65-F5344CB8AC3E}">
        <p14:creationId xmlns:p14="http://schemas.microsoft.com/office/powerpoint/2010/main" val="729955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importance of this feature cannot be understated. One of its primary purposes is Archive. Unless a station shuts down, assets grow forever. For stations that archive, it would be a multi-hour job per day for someone to manage these archived assets. That’s busy work.</a:t>
            </a:r>
          </a:p>
          <a:p>
            <a:r>
              <a:rPr lang="en-US" dirty="0"/>
              <a:t>When you look at things like the other Ross examples of Visual Logic and Custom Controls, the greatness is in the fact that it’s a canvas for building your own features. We could build an Archive feature, but I’ve found Archive to be something all customers have wildly different opinions on how it should be done. That is not something that will work as a one-size-fits-all feature. In fact we somewhat did that with the Asset Life Cycle feature. Customers found it to be too limiting, which we knew at the time, but implemented anyway because we needed SOME answer. By giving our customers all the handles available to them in the Streamline UI, they can build Archive to meet their unique business and technical goals.</a:t>
            </a:r>
          </a:p>
        </p:txBody>
      </p:sp>
      <p:sp>
        <p:nvSpPr>
          <p:cNvPr id="4" name="Slide Number Placeholder 3"/>
          <p:cNvSpPr>
            <a:spLocks noGrp="1"/>
          </p:cNvSpPr>
          <p:nvPr>
            <p:ph type="sldNum" sz="quarter" idx="5"/>
          </p:nvPr>
        </p:nvSpPr>
        <p:spPr/>
        <p:txBody>
          <a:bodyPr/>
          <a:lstStyle/>
          <a:p>
            <a:fld id="{FBFEC157-01FF-9443-B2A6-F13FAEDD59C2}" type="slidenum">
              <a:rPr lang="en-US" smtClean="0"/>
              <a:t>15</a:t>
            </a:fld>
            <a:endParaRPr lang="en-US"/>
          </a:p>
        </p:txBody>
      </p:sp>
    </p:spTree>
    <p:extLst>
      <p:ext uri="{BB962C8B-B14F-4D97-AF65-F5344CB8AC3E}">
        <p14:creationId xmlns:p14="http://schemas.microsoft.com/office/powerpoint/2010/main" val="2624190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before, this gives us a true archive solution. We’ve had access to almost all the parts of multiple storage locations, cloud storage, and transcoding workflows, we’ve just never been able to tie them all together. We don’t YET have an answer for tape archive, but with the enormity of the storage we’re usually dealing with, almost endless cloud storage solutions, and the size of the files… especially if they’re transcoded to smaller bit-rates, this will suffice for some time. The big thing this will allow us to do is have a process that’s repeatable and triggered with no human intervention.</a:t>
            </a:r>
          </a:p>
          <a:p>
            <a:r>
              <a:rPr lang="en-US" dirty="0"/>
              <a:t>This will also allow us to allow the system to clean itself. In traditional news-workflows, there is a lot of extra content that’s generated every day that is just a duplicate of a primary video source. That doesn’t need to be archived, and it can be deleted almost as soon as it has aired. Managing the storage so it doesn’t prematurely fill is critical.</a:t>
            </a:r>
          </a:p>
        </p:txBody>
      </p:sp>
      <p:sp>
        <p:nvSpPr>
          <p:cNvPr id="4" name="Slide Number Placeholder 3"/>
          <p:cNvSpPr>
            <a:spLocks noGrp="1"/>
          </p:cNvSpPr>
          <p:nvPr>
            <p:ph type="sldNum" sz="quarter" idx="5"/>
          </p:nvPr>
        </p:nvSpPr>
        <p:spPr/>
        <p:txBody>
          <a:bodyPr/>
          <a:lstStyle/>
          <a:p>
            <a:fld id="{FBFEC157-01FF-9443-B2A6-F13FAEDD59C2}" type="slidenum">
              <a:rPr lang="en-US" smtClean="0"/>
              <a:t>16</a:t>
            </a:fld>
            <a:endParaRPr lang="en-US"/>
          </a:p>
        </p:txBody>
      </p:sp>
    </p:spTree>
    <p:extLst>
      <p:ext uri="{BB962C8B-B14F-4D97-AF65-F5344CB8AC3E}">
        <p14:creationId xmlns:p14="http://schemas.microsoft.com/office/powerpoint/2010/main" val="3733558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I’m very excited about is being able to integrate handles into Streamline that take advantage of emerging technologies like AI. Auto transcription can take the spoken word and turn it into text. That’s a process that can take journalist a significant amount of time every day. If that can be done in the cloud, it leaves more time for the journalist to create, and not catalog. Same with auto-tagging. Where is that video of a certain celebrity or even local official? We can send that to the cloud for automatic tagging so we don’t have to do that process manually.</a:t>
            </a:r>
          </a:p>
          <a:p>
            <a:r>
              <a:rPr lang="en-US" dirty="0"/>
              <a:t>This is a get-out-of-jail-free card for features. We may need to build more handles for the user to tie functions in Streamline together, but once those handles are created, there are many ways they can be used, beyond the original intent.</a:t>
            </a:r>
          </a:p>
        </p:txBody>
      </p:sp>
      <p:sp>
        <p:nvSpPr>
          <p:cNvPr id="4" name="Slide Number Placeholder 3"/>
          <p:cNvSpPr>
            <a:spLocks noGrp="1"/>
          </p:cNvSpPr>
          <p:nvPr>
            <p:ph type="sldNum" sz="quarter" idx="5"/>
          </p:nvPr>
        </p:nvSpPr>
        <p:spPr/>
        <p:txBody>
          <a:bodyPr/>
          <a:lstStyle/>
          <a:p>
            <a:fld id="{FBFEC157-01FF-9443-B2A6-F13FAEDD59C2}" type="slidenum">
              <a:rPr lang="en-US" smtClean="0"/>
              <a:t>17</a:t>
            </a:fld>
            <a:endParaRPr lang="en-US"/>
          </a:p>
        </p:txBody>
      </p:sp>
    </p:spTree>
    <p:extLst>
      <p:ext uri="{BB962C8B-B14F-4D97-AF65-F5344CB8AC3E}">
        <p14:creationId xmlns:p14="http://schemas.microsoft.com/office/powerpoint/2010/main" val="2827898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we’re looking at this diagram again, and this is what we can do with Version 5…</a:t>
            </a:r>
          </a:p>
        </p:txBody>
      </p:sp>
      <p:sp>
        <p:nvSpPr>
          <p:cNvPr id="4" name="Slide Number Placeholder 3"/>
          <p:cNvSpPr>
            <a:spLocks noGrp="1"/>
          </p:cNvSpPr>
          <p:nvPr>
            <p:ph type="sldNum" sz="quarter" idx="5"/>
          </p:nvPr>
        </p:nvSpPr>
        <p:spPr/>
        <p:txBody>
          <a:bodyPr/>
          <a:lstStyle/>
          <a:p>
            <a:fld id="{FBFEC157-01FF-9443-B2A6-F13FAEDD59C2}" type="slidenum">
              <a:rPr lang="en-US" smtClean="0"/>
              <a:t>18</a:t>
            </a:fld>
            <a:endParaRPr lang="en-US"/>
          </a:p>
        </p:txBody>
      </p:sp>
    </p:spTree>
    <p:extLst>
      <p:ext uri="{BB962C8B-B14F-4D97-AF65-F5344CB8AC3E}">
        <p14:creationId xmlns:p14="http://schemas.microsoft.com/office/powerpoint/2010/main" val="262936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…realistically this is what we can do in a Version 6. That’s quite a change in a pretty short period of time. That’s not to say we can’t improve on each of these steps and make them much better as our products progress, but at least we have an answer that our customers will accept.</a:t>
            </a:r>
          </a:p>
        </p:txBody>
      </p:sp>
      <p:sp>
        <p:nvSpPr>
          <p:cNvPr id="4" name="Slide Number Placeholder 3"/>
          <p:cNvSpPr>
            <a:spLocks noGrp="1"/>
          </p:cNvSpPr>
          <p:nvPr>
            <p:ph type="sldNum" sz="quarter" idx="5"/>
          </p:nvPr>
        </p:nvSpPr>
        <p:spPr/>
        <p:txBody>
          <a:bodyPr/>
          <a:lstStyle/>
          <a:p>
            <a:fld id="{FBFEC157-01FF-9443-B2A6-F13FAEDD59C2}" type="slidenum">
              <a:rPr lang="en-US" smtClean="0"/>
              <a:t>19</a:t>
            </a:fld>
            <a:endParaRPr lang="en-US"/>
          </a:p>
        </p:txBody>
      </p:sp>
    </p:spTree>
    <p:extLst>
      <p:ext uri="{BB962C8B-B14F-4D97-AF65-F5344CB8AC3E}">
        <p14:creationId xmlns:p14="http://schemas.microsoft.com/office/powerpoint/2010/main" val="1389997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a quick refresh, remember that the 4 major components to a Streamline News Video Suite system, EVO, Streamline, </a:t>
            </a:r>
            <a:r>
              <a:rPr lang="en-US" dirty="0" err="1"/>
              <a:t>Tria</a:t>
            </a:r>
            <a:r>
              <a:rPr lang="en-US" dirty="0"/>
              <a:t> News, and Streamline Play. This is everything you need to connect to your MOS enabled NRCS like Inception, and automate that level of your workflow.</a:t>
            </a:r>
          </a:p>
        </p:txBody>
      </p:sp>
      <p:sp>
        <p:nvSpPr>
          <p:cNvPr id="4" name="Slide Number Placeholder 3"/>
          <p:cNvSpPr>
            <a:spLocks noGrp="1"/>
          </p:cNvSpPr>
          <p:nvPr>
            <p:ph type="sldNum" sz="quarter" idx="5"/>
          </p:nvPr>
        </p:nvSpPr>
        <p:spPr/>
        <p:txBody>
          <a:bodyPr/>
          <a:lstStyle/>
          <a:p>
            <a:fld id="{FBFEC157-01FF-9443-B2A6-F13FAEDD59C2}" type="slidenum">
              <a:rPr lang="en-US" smtClean="0"/>
              <a:t>20</a:t>
            </a:fld>
            <a:endParaRPr lang="en-US"/>
          </a:p>
        </p:txBody>
      </p:sp>
    </p:spTree>
    <p:extLst>
      <p:ext uri="{BB962C8B-B14F-4D97-AF65-F5344CB8AC3E}">
        <p14:creationId xmlns:p14="http://schemas.microsoft.com/office/powerpoint/2010/main" val="849196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massaged this problem, and question a few times,</a:t>
            </a:r>
            <a:r>
              <a:rPr lang="en-US" baseline="0" dirty="0"/>
              <a:t> because it does change over time… or I find I can be clearer. But the root of the issue is our customers have a lot </a:t>
            </a:r>
            <a:r>
              <a:rPr lang="en-US" dirty="0"/>
              <a:t>of</a:t>
            </a:r>
            <a:r>
              <a:rPr lang="en-US" baseline="0" dirty="0"/>
              <a:t> content, generated by many people in many places. They want their viewers to see that content in a curated way. The question is… how do we help our customers efficiently get their high-impact product to their viewers?</a:t>
            </a:r>
            <a:endParaRPr lang="en-US" dirty="0"/>
          </a:p>
        </p:txBody>
      </p:sp>
      <p:sp>
        <p:nvSpPr>
          <p:cNvPr id="4" name="Slide Number Placeholder 3"/>
          <p:cNvSpPr>
            <a:spLocks noGrp="1"/>
          </p:cNvSpPr>
          <p:nvPr>
            <p:ph type="sldNum" sz="quarter" idx="5"/>
          </p:nvPr>
        </p:nvSpPr>
        <p:spPr/>
        <p:txBody>
          <a:bodyPr/>
          <a:lstStyle/>
          <a:p>
            <a:fld id="{FBFEC157-01FF-9443-B2A6-F13FAEDD59C2}" type="slidenum">
              <a:rPr lang="en-US" smtClean="0"/>
              <a:t>3</a:t>
            </a:fld>
            <a:endParaRPr lang="en-US"/>
          </a:p>
        </p:txBody>
      </p:sp>
    </p:spTree>
    <p:extLst>
      <p:ext uri="{BB962C8B-B14F-4D97-AF65-F5344CB8AC3E}">
        <p14:creationId xmlns:p14="http://schemas.microsoft.com/office/powerpoint/2010/main" val="584915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optional item called </a:t>
            </a:r>
            <a:r>
              <a:rPr lang="en-US" dirty="0" err="1"/>
              <a:t>Metus</a:t>
            </a:r>
            <a:r>
              <a:rPr lang="en-US" dirty="0"/>
              <a:t> Ingest. It’s a turnkey 2-channel record box to ingest live baseband video feeds. </a:t>
            </a:r>
            <a:r>
              <a:rPr lang="en-US" dirty="0" err="1"/>
              <a:t>Tria</a:t>
            </a:r>
            <a:r>
              <a:rPr lang="en-US" dirty="0"/>
              <a:t> News can record, but it is missing some key features, like recording directly to the EVO storage, recording to the house-codec, scheduled records, and growing file export. Growing file export is key, as it allows the customer to use actively recording content as a source in their compatible NLE. An example is an NBA game that won’t finish by the time the newscast starts. The sports guy can record the entire game, but still use the content to create a clip for their newscast, without interrupting the record.</a:t>
            </a:r>
          </a:p>
        </p:txBody>
      </p:sp>
      <p:sp>
        <p:nvSpPr>
          <p:cNvPr id="4" name="Slide Number Placeholder 3"/>
          <p:cNvSpPr>
            <a:spLocks noGrp="1"/>
          </p:cNvSpPr>
          <p:nvPr>
            <p:ph type="sldNum" sz="quarter" idx="5"/>
          </p:nvPr>
        </p:nvSpPr>
        <p:spPr/>
        <p:txBody>
          <a:bodyPr/>
          <a:lstStyle/>
          <a:p>
            <a:fld id="{FBFEC157-01FF-9443-B2A6-F13FAEDD59C2}" type="slidenum">
              <a:rPr lang="en-US" smtClean="0"/>
              <a:t>21</a:t>
            </a:fld>
            <a:endParaRPr lang="en-US"/>
          </a:p>
        </p:txBody>
      </p:sp>
    </p:spTree>
    <p:extLst>
      <p:ext uri="{BB962C8B-B14F-4D97-AF65-F5344CB8AC3E}">
        <p14:creationId xmlns:p14="http://schemas.microsoft.com/office/powerpoint/2010/main" val="3827600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talking about potential customers, traditional Broadcast is where a Streamline News Video Suite is found. As I’ve mentioned before, there are competitors that are ahead of us in this space. So when talking to potential customers the perspective of what they’re currently using will dictate if we’re a right solution fit. There are many customers that have no MOS or very old MOS workflows, and they’re looking to upgrade… that’s a target rich environment for us.</a:t>
            </a:r>
          </a:p>
        </p:txBody>
      </p:sp>
      <p:sp>
        <p:nvSpPr>
          <p:cNvPr id="4" name="Slide Number Placeholder 3"/>
          <p:cNvSpPr>
            <a:spLocks noGrp="1"/>
          </p:cNvSpPr>
          <p:nvPr>
            <p:ph type="sldNum" sz="quarter" idx="5"/>
          </p:nvPr>
        </p:nvSpPr>
        <p:spPr/>
        <p:txBody>
          <a:bodyPr/>
          <a:lstStyle/>
          <a:p>
            <a:fld id="{FBFEC157-01FF-9443-B2A6-F13FAEDD59C2}" type="slidenum">
              <a:rPr lang="en-US" smtClean="0"/>
              <a:t>22</a:t>
            </a:fld>
            <a:endParaRPr lang="en-US"/>
          </a:p>
        </p:txBody>
      </p:sp>
    </p:spTree>
    <p:extLst>
      <p:ext uri="{BB962C8B-B14F-4D97-AF65-F5344CB8AC3E}">
        <p14:creationId xmlns:p14="http://schemas.microsoft.com/office/powerpoint/2010/main" val="483343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traditional broadcast, education is a very rich market for all of Ross, not just Streamline. Work with Matt Peschau to get the right solution for these customers, though we’ve found that Streamline is a great addition to the newsroom system of choice for most universities, Inception.</a:t>
            </a:r>
          </a:p>
        </p:txBody>
      </p:sp>
      <p:sp>
        <p:nvSpPr>
          <p:cNvPr id="4" name="Slide Number Placeholder 3"/>
          <p:cNvSpPr>
            <a:spLocks noGrp="1"/>
          </p:cNvSpPr>
          <p:nvPr>
            <p:ph type="sldNum" sz="quarter" idx="5"/>
          </p:nvPr>
        </p:nvSpPr>
        <p:spPr/>
        <p:txBody>
          <a:bodyPr/>
          <a:lstStyle/>
          <a:p>
            <a:fld id="{FBFEC157-01FF-9443-B2A6-F13FAEDD59C2}" type="slidenum">
              <a:rPr lang="en-US" smtClean="0"/>
              <a:t>23</a:t>
            </a:fld>
            <a:endParaRPr lang="en-US"/>
          </a:p>
        </p:txBody>
      </p:sp>
    </p:spTree>
    <p:extLst>
      <p:ext uri="{BB962C8B-B14F-4D97-AF65-F5344CB8AC3E}">
        <p14:creationId xmlns:p14="http://schemas.microsoft.com/office/powerpoint/2010/main" val="524680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corporate is a market I’d love to work more in. I’ve mentioned before that MOS is an invention of news production, but it is not ONLY for news production. We’ve found many instances where an in-house corporate production arm could benefit GREATLY from the distributed workflows that Inception, Streamline, OverDrive, and XPression offer. Working with the product teams and the solutions architects, let us help conduct a workflow audit so we can put together a proof of concept on how they can improve their workflow.</a:t>
            </a:r>
          </a:p>
        </p:txBody>
      </p:sp>
      <p:sp>
        <p:nvSpPr>
          <p:cNvPr id="4" name="Slide Number Placeholder 3"/>
          <p:cNvSpPr>
            <a:spLocks noGrp="1"/>
          </p:cNvSpPr>
          <p:nvPr>
            <p:ph type="sldNum" sz="quarter" idx="5"/>
          </p:nvPr>
        </p:nvSpPr>
        <p:spPr/>
        <p:txBody>
          <a:bodyPr/>
          <a:lstStyle/>
          <a:p>
            <a:fld id="{FBFEC157-01FF-9443-B2A6-F13FAEDD59C2}" type="slidenum">
              <a:rPr lang="en-US" smtClean="0"/>
              <a:t>24</a:t>
            </a:fld>
            <a:endParaRPr lang="en-US"/>
          </a:p>
        </p:txBody>
      </p:sp>
    </p:spTree>
    <p:extLst>
      <p:ext uri="{BB962C8B-B14F-4D97-AF65-F5344CB8AC3E}">
        <p14:creationId xmlns:p14="http://schemas.microsoft.com/office/powerpoint/2010/main" val="2128823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always, you all know how to reach me. I’m happy to talk through any of the concepts I’ve discussed today, and how we can make our customers love us even more. Thanks!</a:t>
            </a:r>
          </a:p>
        </p:txBody>
      </p:sp>
      <p:sp>
        <p:nvSpPr>
          <p:cNvPr id="4" name="Slide Number Placeholder 3"/>
          <p:cNvSpPr>
            <a:spLocks noGrp="1"/>
          </p:cNvSpPr>
          <p:nvPr>
            <p:ph type="sldNum" sz="quarter" idx="5"/>
          </p:nvPr>
        </p:nvSpPr>
        <p:spPr/>
        <p:txBody>
          <a:bodyPr/>
          <a:lstStyle/>
          <a:p>
            <a:fld id="{FBFEC157-01FF-9443-B2A6-F13FAEDD59C2}" type="slidenum">
              <a:rPr lang="en-US" smtClean="0"/>
              <a:t>25</a:t>
            </a:fld>
            <a:endParaRPr lang="en-US"/>
          </a:p>
        </p:txBody>
      </p:sp>
    </p:spTree>
    <p:extLst>
      <p:ext uri="{BB962C8B-B14F-4D97-AF65-F5344CB8AC3E}">
        <p14:creationId xmlns:p14="http://schemas.microsoft.com/office/powerpoint/2010/main" val="2460323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basic diagram illustrates the steps of the workflow that takes you from newly captured content to a final product. It’s captured by the camera, the essence or video is ingested into storage as an asset, it’s organized into useful groups and tagged with relevant metadata, the raw files are edited down to a final product, and published to its particular playout channel, and then archived for posterity. You’ll notice the concept of “publish” is a unique name, but content is not simply going to playout. It could go to social media or web. It could go to master control to play in an ad break.</a:t>
            </a:r>
            <a:endParaRPr lang="en-US" dirty="0"/>
          </a:p>
        </p:txBody>
      </p:sp>
      <p:sp>
        <p:nvSpPr>
          <p:cNvPr id="4" name="Slide Number Placeholder 3"/>
          <p:cNvSpPr>
            <a:spLocks noGrp="1"/>
          </p:cNvSpPr>
          <p:nvPr>
            <p:ph type="sldNum" sz="quarter" idx="5"/>
          </p:nvPr>
        </p:nvSpPr>
        <p:spPr/>
        <p:txBody>
          <a:bodyPr/>
          <a:lstStyle/>
          <a:p>
            <a:fld id="{FBFEC157-01FF-9443-B2A6-F13FAEDD59C2}" type="slidenum">
              <a:rPr lang="en-US" smtClean="0"/>
              <a:t>4</a:t>
            </a:fld>
            <a:endParaRPr lang="en-US"/>
          </a:p>
        </p:txBody>
      </p:sp>
    </p:spTree>
    <p:extLst>
      <p:ext uri="{BB962C8B-B14F-4D97-AF65-F5344CB8AC3E}">
        <p14:creationId xmlns:p14="http://schemas.microsoft.com/office/powerpoint/2010/main" val="2417362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clarity, it might actually help to illustrate it like this, where there are multiple products. This really gets to the heart of a story-centric workflow. Our customers capture a bunch of content for a particular story or idea, and then generate different versions depending on both the platform AND/OR the broadcast time.</a:t>
            </a:r>
          </a:p>
        </p:txBody>
      </p:sp>
      <p:sp>
        <p:nvSpPr>
          <p:cNvPr id="4" name="Slide Number Placeholder 3"/>
          <p:cNvSpPr>
            <a:spLocks noGrp="1"/>
          </p:cNvSpPr>
          <p:nvPr>
            <p:ph type="sldNum" sz="quarter" idx="5"/>
          </p:nvPr>
        </p:nvSpPr>
        <p:spPr/>
        <p:txBody>
          <a:bodyPr/>
          <a:lstStyle/>
          <a:p>
            <a:fld id="{FBFEC157-01FF-9443-B2A6-F13FAEDD59C2}" type="slidenum">
              <a:rPr lang="en-US" smtClean="0"/>
              <a:t>5</a:t>
            </a:fld>
            <a:endParaRPr lang="en-US"/>
          </a:p>
        </p:txBody>
      </p:sp>
    </p:spTree>
    <p:extLst>
      <p:ext uri="{BB962C8B-B14F-4D97-AF65-F5344CB8AC3E}">
        <p14:creationId xmlns:p14="http://schemas.microsoft.com/office/powerpoint/2010/main" val="2199199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now… Streamline News Video Suite only manages one slice of this workflow… and that’s the publishing of the content to be playable in the control room via Streamline Play and </a:t>
            </a:r>
            <a:r>
              <a:rPr lang="en-US" dirty="0" err="1"/>
              <a:t>Tria</a:t>
            </a:r>
            <a:r>
              <a:rPr lang="en-US" dirty="0"/>
              <a:t> News. What we do, we do well, and our customers trust our solution to this end. We do have some answers for other slices with our current offering, but to be honest… they’re not answers that our customers typically find acceptable. </a:t>
            </a:r>
          </a:p>
        </p:txBody>
      </p:sp>
      <p:sp>
        <p:nvSpPr>
          <p:cNvPr id="4" name="Slide Number Placeholder 3"/>
          <p:cNvSpPr>
            <a:spLocks noGrp="1"/>
          </p:cNvSpPr>
          <p:nvPr>
            <p:ph type="sldNum" sz="quarter" idx="5"/>
          </p:nvPr>
        </p:nvSpPr>
        <p:spPr/>
        <p:txBody>
          <a:bodyPr/>
          <a:lstStyle/>
          <a:p>
            <a:fld id="{FBFEC157-01FF-9443-B2A6-F13FAEDD59C2}" type="slidenum">
              <a:rPr lang="en-US" smtClean="0"/>
              <a:t>6</a:t>
            </a:fld>
            <a:endParaRPr lang="en-US"/>
          </a:p>
        </p:txBody>
      </p:sp>
    </p:spTree>
    <p:extLst>
      <p:ext uri="{BB962C8B-B14F-4D97-AF65-F5344CB8AC3E}">
        <p14:creationId xmlns:p14="http://schemas.microsoft.com/office/powerpoint/2010/main" val="824725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with Streamline Version 5 is to expand our offering to address ingest THROUGH to publishing. And we’re doing it with the help of our storage partner… Studio Network Solutions.</a:t>
            </a:r>
          </a:p>
        </p:txBody>
      </p:sp>
      <p:sp>
        <p:nvSpPr>
          <p:cNvPr id="4" name="Slide Number Placeholder 3"/>
          <p:cNvSpPr>
            <a:spLocks noGrp="1"/>
          </p:cNvSpPr>
          <p:nvPr>
            <p:ph type="sldNum" sz="quarter" idx="5"/>
          </p:nvPr>
        </p:nvSpPr>
        <p:spPr/>
        <p:txBody>
          <a:bodyPr/>
          <a:lstStyle/>
          <a:p>
            <a:fld id="{FBFEC157-01FF-9443-B2A6-F13FAEDD59C2}" type="slidenum">
              <a:rPr lang="en-US" smtClean="0"/>
              <a:t>7</a:t>
            </a:fld>
            <a:endParaRPr lang="en-US"/>
          </a:p>
        </p:txBody>
      </p:sp>
    </p:spTree>
    <p:extLst>
      <p:ext uri="{BB962C8B-B14F-4D97-AF65-F5344CB8AC3E}">
        <p14:creationId xmlns:p14="http://schemas.microsoft.com/office/powerpoint/2010/main" val="39721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Ross Signature Series EVO Storage appliance includes a product called </a:t>
            </a:r>
            <a:r>
              <a:rPr lang="en-US" dirty="0" err="1"/>
              <a:t>ShareBrowser</a:t>
            </a:r>
            <a:r>
              <a:rPr lang="en-US" dirty="0"/>
              <a:t>. </a:t>
            </a:r>
            <a:r>
              <a:rPr lang="en-US" dirty="0" err="1"/>
              <a:t>ShareBrowser</a:t>
            </a:r>
            <a:r>
              <a:rPr lang="en-US" dirty="0"/>
              <a:t> is a raw video asset management utility which indexes footage needed for post-production. They have established NLE workflows with Adobe Premiere Pro, Final Cut Pro X, and Davinci Resolve. In Premiere Pro, they even have an integrated “panel” which is just another word for a plug-in.</a:t>
            </a:r>
          </a:p>
        </p:txBody>
      </p:sp>
      <p:sp>
        <p:nvSpPr>
          <p:cNvPr id="4" name="Slide Number Placeholder 3"/>
          <p:cNvSpPr>
            <a:spLocks noGrp="1"/>
          </p:cNvSpPr>
          <p:nvPr>
            <p:ph type="sldNum" sz="quarter" idx="5"/>
          </p:nvPr>
        </p:nvSpPr>
        <p:spPr/>
        <p:txBody>
          <a:bodyPr/>
          <a:lstStyle/>
          <a:p>
            <a:fld id="{FBFEC157-01FF-9443-B2A6-F13FAEDD59C2}" type="slidenum">
              <a:rPr lang="en-US" smtClean="0"/>
              <a:t>8</a:t>
            </a:fld>
            <a:endParaRPr lang="en-US"/>
          </a:p>
        </p:txBody>
      </p:sp>
    </p:spTree>
    <p:extLst>
      <p:ext uri="{BB962C8B-B14F-4D97-AF65-F5344CB8AC3E}">
        <p14:creationId xmlns:p14="http://schemas.microsoft.com/office/powerpoint/2010/main" val="1266499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biggest V5 feature is </a:t>
            </a:r>
            <a:r>
              <a:rPr lang="en-US" dirty="0" err="1"/>
              <a:t>ShareBrowser</a:t>
            </a:r>
            <a:r>
              <a:rPr lang="en-US" dirty="0"/>
              <a:t> now integrates with Streamline so an editor can see both their raw content AND their Streamline Placeholders in the Premiere Pro Plugin. This means you can organize and tag your footage in a collaborative way, create projects based on Streamline Placeholders, edit your content, and render your content directly to the placeholder, all within the same UI. When the rendering is complete and Streamline has attached the media, the </a:t>
            </a:r>
            <a:r>
              <a:rPr lang="en-US" dirty="0" err="1"/>
              <a:t>ShareBrowser</a:t>
            </a:r>
            <a:r>
              <a:rPr lang="en-US" dirty="0"/>
              <a:t> plugin will indicate a status that the file is ready for playout.</a:t>
            </a:r>
          </a:p>
        </p:txBody>
      </p:sp>
      <p:sp>
        <p:nvSpPr>
          <p:cNvPr id="4" name="Slide Number Placeholder 3"/>
          <p:cNvSpPr>
            <a:spLocks noGrp="1"/>
          </p:cNvSpPr>
          <p:nvPr>
            <p:ph type="sldNum" sz="quarter" idx="5"/>
          </p:nvPr>
        </p:nvSpPr>
        <p:spPr/>
        <p:txBody>
          <a:bodyPr/>
          <a:lstStyle/>
          <a:p>
            <a:fld id="{FBFEC157-01FF-9443-B2A6-F13FAEDD59C2}" type="slidenum">
              <a:rPr lang="en-US" smtClean="0"/>
              <a:t>9</a:t>
            </a:fld>
            <a:endParaRPr lang="en-US"/>
          </a:p>
        </p:txBody>
      </p:sp>
    </p:spTree>
    <p:extLst>
      <p:ext uri="{BB962C8B-B14F-4D97-AF65-F5344CB8AC3E}">
        <p14:creationId xmlns:p14="http://schemas.microsoft.com/office/powerpoint/2010/main" val="3329621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completes the loop on a typical workflow, where the producer requests a piece of video through Inception, Streamline registers the placeholder and sends it to </a:t>
            </a:r>
            <a:r>
              <a:rPr lang="en-US" dirty="0" err="1"/>
              <a:t>ShareBrowser</a:t>
            </a:r>
            <a:r>
              <a:rPr lang="en-US" dirty="0"/>
              <a:t>, and the editor edits the requested clip and sends it back to Streamline which then gives the producer feedback that the clip they requested is done.</a:t>
            </a:r>
          </a:p>
        </p:txBody>
      </p:sp>
      <p:sp>
        <p:nvSpPr>
          <p:cNvPr id="4" name="Slide Number Placeholder 3"/>
          <p:cNvSpPr>
            <a:spLocks noGrp="1"/>
          </p:cNvSpPr>
          <p:nvPr>
            <p:ph type="sldNum" sz="quarter" idx="5"/>
          </p:nvPr>
        </p:nvSpPr>
        <p:spPr/>
        <p:txBody>
          <a:bodyPr/>
          <a:lstStyle/>
          <a:p>
            <a:fld id="{FBFEC157-01FF-9443-B2A6-F13FAEDD59C2}" type="slidenum">
              <a:rPr lang="en-US" smtClean="0"/>
              <a:t>10</a:t>
            </a:fld>
            <a:endParaRPr lang="en-US"/>
          </a:p>
        </p:txBody>
      </p:sp>
    </p:spTree>
    <p:extLst>
      <p:ext uri="{BB962C8B-B14F-4D97-AF65-F5344CB8AC3E}">
        <p14:creationId xmlns:p14="http://schemas.microsoft.com/office/powerpoint/2010/main" val="2680731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62615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able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F3F51A64-D188-494A-9F4D-F9360335806C}"/>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85E13689-E392-FB46-953A-2CCF334D0A72}"/>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59375397-7A40-3549-A3CE-007C5263066E}"/>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1509DB3A-B33B-B64E-82A5-D012DE136040}"/>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98BDBE83-66AB-E34D-9E6F-2B0E4909250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03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3627DEB-3DE8-2A47-934A-3C89C3AEABEB}"/>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EF287533-3F98-1347-8621-7711551F5413}"/>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6895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7D4D86F6-4DCD-E247-B917-EC9985708D6F}"/>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FA8505C-0987-3C45-8BBC-490D1714CF82}"/>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9B2EDA8-1634-5E40-95BC-58B698C4790F}"/>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08291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Table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5" name="Text Placeholder 6">
            <a:extLst>
              <a:ext uri="{FF2B5EF4-FFF2-40B4-BE49-F238E27FC236}">
                <a16:creationId xmlns:a16="http://schemas.microsoft.com/office/drawing/2014/main" id="{41C37A25-F416-CA40-8CEB-2BD8DDF96FC2}"/>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6" name="Content Placeholder 7">
            <a:extLst>
              <a:ext uri="{FF2B5EF4-FFF2-40B4-BE49-F238E27FC236}">
                <a16:creationId xmlns:a16="http://schemas.microsoft.com/office/drawing/2014/main" id="{8B9C0466-BD78-EE4F-B01D-969FE75E7154}"/>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itle 1">
            <a:extLst>
              <a:ext uri="{FF2B5EF4-FFF2-40B4-BE49-F238E27FC236}">
                <a16:creationId xmlns:a16="http://schemas.microsoft.com/office/drawing/2014/main" id="{BF0DEC93-227A-6446-B72A-433106EC80FC}"/>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8" name="Text Placeholder 6">
            <a:extLst>
              <a:ext uri="{FF2B5EF4-FFF2-40B4-BE49-F238E27FC236}">
                <a16:creationId xmlns:a16="http://schemas.microsoft.com/office/drawing/2014/main" id="{CFDD1AA0-09DF-E740-A0B3-86BCE0878DC1}"/>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9" name="Content Placeholder 7">
            <a:extLst>
              <a:ext uri="{FF2B5EF4-FFF2-40B4-BE49-F238E27FC236}">
                <a16:creationId xmlns:a16="http://schemas.microsoft.com/office/drawing/2014/main" id="{2942737D-F158-954B-B21C-7AA092EE2FCC}"/>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9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2D3F1CA8-ECD2-F740-96E3-298F78C1D983}"/>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F34E49BC-4E9C-3C42-8C6A-9E086BA096E8}"/>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227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Content Ligh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0943A0B0-A249-F546-AD75-328DB273B99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21F533C6-5569-104E-B0C3-6A39F4B4A79B}"/>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D39C731-911D-BF49-AA5C-950D67F13A80}"/>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86603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Table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97751F20-56F3-AE44-9B70-419C2D7AEE56}"/>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D6AAF4C7-A974-DA4C-820B-F0B459206F00}"/>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2C62EAE5-5B71-224D-BCD4-696432CA1E4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987A0772-8391-FF40-AC79-89AA7C5B9CAD}"/>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DE89B888-7393-3E4E-83DF-0DC09AEADD89}"/>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095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227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941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57108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On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83330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76163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31979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0254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669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Cov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88519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Cover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760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40E57A9E-6C12-5B47-ADF6-290819240DE8}"/>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7" name="Content Placeholder 2">
            <a:extLst>
              <a:ext uri="{FF2B5EF4-FFF2-40B4-BE49-F238E27FC236}">
                <a16:creationId xmlns:a16="http://schemas.microsoft.com/office/drawing/2014/main" id="{116884DE-526D-194B-BE56-4E938B6B6DCB}"/>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8" name="Content Placeholder 2">
            <a:extLst>
              <a:ext uri="{FF2B5EF4-FFF2-40B4-BE49-F238E27FC236}">
                <a16:creationId xmlns:a16="http://schemas.microsoft.com/office/drawing/2014/main" id="{6E0FFC92-D149-514B-B734-D2994AD22025}"/>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86F8BE1C-5B9A-CD48-9B53-FBED1E5B0881}"/>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63335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6" y="924195"/>
            <a:ext cx="10625506"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1948996"/>
            <a:ext cx="10625508"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3284339"/>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2756828"/>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2298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39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649E0D90-41EB-3444-98DE-FDE8074F073B}"/>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3D6339C-C508-A342-AD60-9CFDDE17C237}"/>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51764F6-B18B-9C4A-AEE1-69397BA1E9E7}"/>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2601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Table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1" name="Text Placeholder 6">
            <a:extLst>
              <a:ext uri="{FF2B5EF4-FFF2-40B4-BE49-F238E27FC236}">
                <a16:creationId xmlns:a16="http://schemas.microsoft.com/office/drawing/2014/main" id="{8C8D3DE9-6464-374D-B195-FB7501D1E9EA}"/>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2784DAE1-2DF6-9C4B-AEC7-1AA882C913C7}"/>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CF61C52-0702-824F-9152-54C0FC5C50F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6" name="Text Placeholder 6">
            <a:extLst>
              <a:ext uri="{FF2B5EF4-FFF2-40B4-BE49-F238E27FC236}">
                <a16:creationId xmlns:a16="http://schemas.microsoft.com/office/drawing/2014/main" id="{55067FFD-1B33-DE47-90CE-32D55457EDD6}"/>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21E3296B-BC37-544B-AACB-E7B14B1B1A9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927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CBD0C049-2906-E24D-BC76-6DE9C823F312}"/>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83200D54-580F-FC40-8C1D-9E423E85902A}"/>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714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4195378F-1B59-4C49-A46C-7E214E74292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8D2C899-F87B-454F-9865-DFAAB4B38A95}"/>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CC4C820-CAA5-B64E-869C-F69057E6DAFA}"/>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128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430427" y="255723"/>
            <a:ext cx="11312800" cy="879838"/>
          </a:xfrm>
          <a:prstGeom prst="rect">
            <a:avLst/>
          </a:prstGeom>
        </p:spPr>
        <p:txBody>
          <a:bodyPr vert="horz" lIns="91440" tIns="45720" rIns="91440" bIns="45720" rtlCol="0" anchor="ctr">
            <a:normAutofit/>
          </a:bodyPr>
          <a:lstStyle/>
          <a:p>
            <a:r>
              <a:rPr lang="en-US" dirty="0"/>
              <a:t>I AM A HEADER</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430427" y="1489230"/>
            <a:ext cx="11312800" cy="4458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430427" y="6356350"/>
            <a:ext cx="976342"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7E52358-FED6-D246-9C6E-AEC4ABAAD0D9}" type="slidenum">
              <a:rPr lang="en-US" smtClean="0"/>
              <a:pPr/>
              <a:t>‹#›</a:t>
            </a:fld>
            <a:endParaRPr lang="en-US"/>
          </a:p>
        </p:txBody>
      </p:sp>
    </p:spTree>
    <p:extLst>
      <p:ext uri="{BB962C8B-B14F-4D97-AF65-F5344CB8AC3E}">
        <p14:creationId xmlns:p14="http://schemas.microsoft.com/office/powerpoint/2010/main" val="981297281"/>
      </p:ext>
    </p:extLst>
  </p:cSld>
  <p:clrMap bg1="lt1" tx1="dk1" bg2="lt2" tx2="dk2" accent1="accent1" accent2="accent2" accent3="accent3" accent4="accent4" accent5="accent5" accent6="accent6" hlink="hlink" folHlink="folHlink"/>
  <p:sldLayoutIdLst>
    <p:sldLayoutId id="2147483745" r:id="rId1"/>
    <p:sldLayoutId id="2147483683" r:id="rId2"/>
    <p:sldLayoutId id="2147483732" r:id="rId3"/>
    <p:sldLayoutId id="2147483747" r:id="rId4"/>
    <p:sldLayoutId id="2147483685" r:id="rId5"/>
    <p:sldLayoutId id="2147483739" r:id="rId6"/>
    <p:sldLayoutId id="2147483741" r:id="rId7"/>
    <p:sldLayoutId id="2147483727" r:id="rId8"/>
    <p:sldLayoutId id="2147483742" r:id="rId9"/>
    <p:sldLayoutId id="2147483743" r:id="rId10"/>
    <p:sldLayoutId id="2147483686" r:id="rId11"/>
    <p:sldLayoutId id="2147483687" r:id="rId12"/>
    <p:sldLayoutId id="2147483688" r:id="rId13"/>
    <p:sldLayoutId id="2147483734" r:id="rId14"/>
    <p:sldLayoutId id="2147483735" r:id="rId15"/>
    <p:sldLayoutId id="2147483736" r:id="rId16"/>
    <p:sldLayoutId id="2147483748" r:id="rId17"/>
    <p:sldLayoutId id="2147483749" r:id="rId18"/>
    <p:sldLayoutId id="2147483750" r:id="rId19"/>
    <p:sldLayoutId id="2147483744" r:id="rId20"/>
    <p:sldLayoutId id="2147483728" r:id="rId21"/>
    <p:sldLayoutId id="2147483691" r:id="rId22"/>
    <p:sldLayoutId id="2147483738" r:id="rId23"/>
    <p:sldLayoutId id="2147483746" r:id="rId24"/>
    <p:sldLayoutId id="2147483751" r:id="rId25"/>
  </p:sldLayoutIdLst>
  <p:hf hdr="0" ftr="0" dt="0"/>
  <p:txStyles>
    <p:title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5.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C19F7E-CECD-47FB-ADC2-83428CF75DC3}"/>
              </a:ext>
            </a:extLst>
          </p:cNvPr>
          <p:cNvSpPr>
            <a:spLocks noGrp="1"/>
          </p:cNvSpPr>
          <p:nvPr>
            <p:ph type="sldNum" sz="quarter" idx="12"/>
          </p:nvPr>
        </p:nvSpPr>
        <p:spPr/>
        <p:txBody>
          <a:bodyPr/>
          <a:lstStyle/>
          <a:p>
            <a:fld id="{67E52358-FED6-D246-9C6E-AEC4ABAAD0D9}" type="slidenum">
              <a:rPr lang="en-US" smtClean="0"/>
              <a:t>1</a:t>
            </a:fld>
            <a:endParaRPr lang="en-US"/>
          </a:p>
        </p:txBody>
      </p:sp>
      <p:sp>
        <p:nvSpPr>
          <p:cNvPr id="4" name="Content Placeholder 3">
            <a:extLst>
              <a:ext uri="{FF2B5EF4-FFF2-40B4-BE49-F238E27FC236}">
                <a16:creationId xmlns:a16="http://schemas.microsoft.com/office/drawing/2014/main" id="{F79461B4-1963-4167-94E0-ED1586C8A50D}"/>
              </a:ext>
            </a:extLst>
          </p:cNvPr>
          <p:cNvSpPr>
            <a:spLocks noGrp="1"/>
          </p:cNvSpPr>
          <p:nvPr>
            <p:ph idx="10"/>
          </p:nvPr>
        </p:nvSpPr>
        <p:spPr/>
        <p:txBody>
          <a:bodyPr/>
          <a:lstStyle/>
          <a:p>
            <a:r>
              <a:rPr lang="en-US" dirty="0" err="1"/>
              <a:t>RossLive</a:t>
            </a:r>
            <a:r>
              <a:rPr lang="en-US" dirty="0"/>
              <a:t> 2020</a:t>
            </a:r>
          </a:p>
        </p:txBody>
      </p:sp>
      <p:sp>
        <p:nvSpPr>
          <p:cNvPr id="5" name="Content Placeholder 4">
            <a:extLst>
              <a:ext uri="{FF2B5EF4-FFF2-40B4-BE49-F238E27FC236}">
                <a16:creationId xmlns:a16="http://schemas.microsoft.com/office/drawing/2014/main" id="{78F07B3F-5875-48E1-BC42-72B125124764}"/>
              </a:ext>
            </a:extLst>
          </p:cNvPr>
          <p:cNvSpPr>
            <a:spLocks noGrp="1"/>
          </p:cNvSpPr>
          <p:nvPr>
            <p:ph idx="11"/>
          </p:nvPr>
        </p:nvSpPr>
        <p:spPr/>
        <p:txBody>
          <a:bodyPr/>
          <a:lstStyle/>
          <a:p>
            <a:r>
              <a:rPr lang="en-US" dirty="0"/>
              <a:t>4/15/2020</a:t>
            </a:r>
          </a:p>
        </p:txBody>
      </p:sp>
      <p:sp>
        <p:nvSpPr>
          <p:cNvPr id="6" name="Content Placeholder 5">
            <a:extLst>
              <a:ext uri="{FF2B5EF4-FFF2-40B4-BE49-F238E27FC236}">
                <a16:creationId xmlns:a16="http://schemas.microsoft.com/office/drawing/2014/main" id="{9AE38706-0901-42A2-A7EC-186311FD230B}"/>
              </a:ext>
            </a:extLst>
          </p:cNvPr>
          <p:cNvSpPr>
            <a:spLocks noGrp="1"/>
          </p:cNvSpPr>
          <p:nvPr>
            <p:ph idx="13"/>
          </p:nvPr>
        </p:nvSpPr>
        <p:spPr/>
        <p:txBody>
          <a:bodyPr>
            <a:normAutofit fontScale="92500"/>
          </a:bodyPr>
          <a:lstStyle/>
          <a:p>
            <a:r>
              <a:rPr lang="en-US" dirty="0"/>
              <a:t>Chris Kelly, Product Manager – Asset Management &amp; Storage</a:t>
            </a:r>
          </a:p>
        </p:txBody>
      </p:sp>
      <p:pic>
        <p:nvPicPr>
          <p:cNvPr id="7" name="Picture 6">
            <a:extLst>
              <a:ext uri="{FF2B5EF4-FFF2-40B4-BE49-F238E27FC236}">
                <a16:creationId xmlns:a16="http://schemas.microsoft.com/office/drawing/2014/main" id="{7BFC75CE-3B59-459F-8044-0CBAC9D329C6}"/>
              </a:ext>
            </a:extLst>
          </p:cNvPr>
          <p:cNvPicPr>
            <a:picLocks noChangeAspect="1"/>
          </p:cNvPicPr>
          <p:nvPr/>
        </p:nvPicPr>
        <p:blipFill>
          <a:blip r:embed="rId2"/>
          <a:stretch>
            <a:fillRect/>
          </a:stretch>
        </p:blipFill>
        <p:spPr>
          <a:xfrm>
            <a:off x="1014557" y="2112478"/>
            <a:ext cx="3910356" cy="471849"/>
          </a:xfrm>
          <a:prstGeom prst="rect">
            <a:avLst/>
          </a:prstGeom>
        </p:spPr>
      </p:pic>
    </p:spTree>
    <p:extLst>
      <p:ext uri="{BB962C8B-B14F-4D97-AF65-F5344CB8AC3E}">
        <p14:creationId xmlns:p14="http://schemas.microsoft.com/office/powerpoint/2010/main" val="52950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21C919-285A-4687-89F6-69C5136FAEDE}"/>
              </a:ext>
            </a:extLst>
          </p:cNvPr>
          <p:cNvSpPr>
            <a:spLocks noGrp="1"/>
          </p:cNvSpPr>
          <p:nvPr>
            <p:ph type="sldNum" sz="quarter" idx="12"/>
          </p:nvPr>
        </p:nvSpPr>
        <p:spPr/>
        <p:txBody>
          <a:bodyPr/>
          <a:lstStyle/>
          <a:p>
            <a:fld id="{67E52358-FED6-D246-9C6E-AEC4ABAAD0D9}" type="slidenum">
              <a:rPr lang="en-US" smtClean="0"/>
              <a:t>10</a:t>
            </a:fld>
            <a:endParaRPr lang="en-US"/>
          </a:p>
        </p:txBody>
      </p:sp>
      <p:sp>
        <p:nvSpPr>
          <p:cNvPr id="3" name="Title 2">
            <a:extLst>
              <a:ext uri="{FF2B5EF4-FFF2-40B4-BE49-F238E27FC236}">
                <a16:creationId xmlns:a16="http://schemas.microsoft.com/office/drawing/2014/main" id="{D6886E8D-EA2D-4F6F-B8B6-6FF244D489E2}"/>
              </a:ext>
            </a:extLst>
          </p:cNvPr>
          <p:cNvSpPr>
            <a:spLocks noGrp="1"/>
          </p:cNvSpPr>
          <p:nvPr>
            <p:ph type="title"/>
          </p:nvPr>
        </p:nvSpPr>
        <p:spPr/>
        <p:txBody>
          <a:bodyPr/>
          <a:lstStyle/>
          <a:p>
            <a:r>
              <a:rPr lang="en-US" dirty="0"/>
              <a:t>COMPLETEs THE LOOP</a:t>
            </a:r>
          </a:p>
        </p:txBody>
      </p:sp>
      <p:sp>
        <p:nvSpPr>
          <p:cNvPr id="16" name="Arrow: Circular 15">
            <a:extLst>
              <a:ext uri="{FF2B5EF4-FFF2-40B4-BE49-F238E27FC236}">
                <a16:creationId xmlns:a16="http://schemas.microsoft.com/office/drawing/2014/main" id="{7C93F148-C095-4622-BCEE-E0B2033CBBBE}"/>
              </a:ext>
            </a:extLst>
          </p:cNvPr>
          <p:cNvSpPr/>
          <p:nvPr/>
        </p:nvSpPr>
        <p:spPr>
          <a:xfrm rot="20968163">
            <a:off x="4366139" y="264047"/>
            <a:ext cx="3694775" cy="3407569"/>
          </a:xfrm>
          <a:prstGeom prst="circularArrow">
            <a:avLst>
              <a:gd name="adj1" fmla="val 12500"/>
              <a:gd name="adj2" fmla="val 935248"/>
              <a:gd name="adj3" fmla="val 20457681"/>
              <a:gd name="adj4" fmla="val 116411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8AC29F82-F91C-4619-9FB2-80D493F0E637}"/>
              </a:ext>
            </a:extLst>
          </p:cNvPr>
          <p:cNvPicPr>
            <a:picLocks noChangeAspect="1"/>
          </p:cNvPicPr>
          <p:nvPr/>
        </p:nvPicPr>
        <p:blipFill rotWithShape="1">
          <a:blip r:embed="rId3"/>
          <a:srcRect t="9806"/>
          <a:stretch/>
        </p:blipFill>
        <p:spPr>
          <a:xfrm>
            <a:off x="1406769" y="1646273"/>
            <a:ext cx="3648987" cy="1782727"/>
          </a:xfrm>
          <a:prstGeom prst="rect">
            <a:avLst/>
          </a:prstGeom>
          <a:noFill/>
          <a:effectLst>
            <a:outerShdw blurRad="76200" dir="13500000" sy="23000" kx="1200000" algn="br" rotWithShape="0">
              <a:prstClr val="black">
                <a:alpha val="20000"/>
              </a:prstClr>
            </a:outerShdw>
          </a:effectLst>
          <a:scene3d>
            <a:camera prst="orthographicFront">
              <a:rot lat="0" lon="0" rev="0"/>
            </a:camera>
            <a:lightRig rig="threePt" dir="t"/>
          </a:scene3d>
          <a:sp3d/>
        </p:spPr>
      </p:pic>
      <p:sp>
        <p:nvSpPr>
          <p:cNvPr id="17" name="Arrow: Circular 16">
            <a:extLst>
              <a:ext uri="{FF2B5EF4-FFF2-40B4-BE49-F238E27FC236}">
                <a16:creationId xmlns:a16="http://schemas.microsoft.com/office/drawing/2014/main" id="{440915A9-348E-41D1-A91F-57079B94DEA1}"/>
              </a:ext>
            </a:extLst>
          </p:cNvPr>
          <p:cNvSpPr/>
          <p:nvPr/>
        </p:nvSpPr>
        <p:spPr>
          <a:xfrm rot="7707023">
            <a:off x="7154568" y="2146314"/>
            <a:ext cx="3694775" cy="3407569"/>
          </a:xfrm>
          <a:prstGeom prst="circularArrow">
            <a:avLst>
              <a:gd name="adj1" fmla="val 12500"/>
              <a:gd name="adj2" fmla="val 935248"/>
              <a:gd name="adj3" fmla="val 20457681"/>
              <a:gd name="adj4" fmla="val 9797063"/>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BB5FA501-7B81-4990-B42F-D46FD733C12E}"/>
              </a:ext>
            </a:extLst>
          </p:cNvPr>
          <p:cNvPicPr>
            <a:picLocks noChangeAspect="1"/>
          </p:cNvPicPr>
          <p:nvPr/>
        </p:nvPicPr>
        <p:blipFill rotWithShape="1">
          <a:blip r:embed="rId4"/>
          <a:srcRect t="10132" b="144"/>
          <a:stretch/>
        </p:blipFill>
        <p:spPr>
          <a:xfrm>
            <a:off x="7375874" y="1646274"/>
            <a:ext cx="3668099" cy="1782726"/>
          </a:xfrm>
          <a:prstGeom prst="rect">
            <a:avLst/>
          </a:prstGeom>
          <a:noFill/>
          <a:effectLst>
            <a:outerShdw blurRad="76200" dir="13500000" sy="23000" kx="1200000" algn="br" rotWithShape="0">
              <a:prstClr val="black">
                <a:alpha val="20000"/>
              </a:prstClr>
            </a:outerShdw>
          </a:effectLst>
          <a:scene3d>
            <a:camera prst="orthographicFront">
              <a:rot lat="0" lon="0" rev="0"/>
            </a:camera>
            <a:lightRig rig="threePt" dir="t"/>
          </a:scene3d>
          <a:sp3d/>
        </p:spPr>
      </p:pic>
      <p:sp>
        <p:nvSpPr>
          <p:cNvPr id="18" name="Arrow: Circular 17">
            <a:extLst>
              <a:ext uri="{FF2B5EF4-FFF2-40B4-BE49-F238E27FC236}">
                <a16:creationId xmlns:a16="http://schemas.microsoft.com/office/drawing/2014/main" id="{AEC3E191-9599-43B3-A800-A6B597740823}"/>
              </a:ext>
            </a:extLst>
          </p:cNvPr>
          <p:cNvSpPr/>
          <p:nvPr/>
        </p:nvSpPr>
        <p:spPr>
          <a:xfrm rot="12650944">
            <a:off x="2273300" y="2603070"/>
            <a:ext cx="3285879" cy="2929378"/>
          </a:xfrm>
          <a:prstGeom prst="circularArrow">
            <a:avLst>
              <a:gd name="adj1" fmla="val 12500"/>
              <a:gd name="adj2" fmla="val 935248"/>
              <a:gd name="adj3" fmla="val 20457681"/>
              <a:gd name="adj4" fmla="val 11307111"/>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2" descr="Introducing the New ShareBrowser Panel for Adobe Premiere Pro ...">
            <a:extLst>
              <a:ext uri="{FF2B5EF4-FFF2-40B4-BE49-F238E27FC236}">
                <a16:creationId xmlns:a16="http://schemas.microsoft.com/office/drawing/2014/main" id="{F12E017A-C946-47F0-A44E-553B56C571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941" y="3930686"/>
            <a:ext cx="3588079" cy="2018294"/>
          </a:xfrm>
          <a:prstGeom prst="rect">
            <a:avLst/>
          </a:prstGeom>
          <a:noFill/>
          <a:effectLst>
            <a:outerShdw blurRad="76200" dir="13500000" sy="23000" kx="1200000" algn="br" rotWithShape="0">
              <a:prstClr val="black">
                <a:alpha val="20000"/>
              </a:prstClr>
            </a:outerShdw>
          </a:effectLst>
          <a:scene3d>
            <a:camera prst="orthographicFront">
              <a:rot lat="0" lon="0" rev="0"/>
            </a:camera>
            <a:lightRig rig="threePt" dir="t"/>
          </a:scene3d>
          <a:sp3d/>
          <a:extLst>
            <a:ext uri="{909E8E84-426E-40DD-AFC4-6F175D3DCCD1}">
              <a14:hiddenFill xmlns:a14="http://schemas.microsoft.com/office/drawing/2010/main">
                <a:solidFill>
                  <a:srgbClr val="FFFFFF"/>
                </a:solidFill>
              </a14:hiddenFill>
            </a:ext>
          </a:extLst>
        </p:spPr>
      </p:pic>
      <p:pic>
        <p:nvPicPr>
          <p:cNvPr id="20" name="Picture 19" descr="A screen shot of a computer&#10;&#10;Description automatically generated">
            <a:extLst>
              <a:ext uri="{FF2B5EF4-FFF2-40B4-BE49-F238E27FC236}">
                <a16:creationId xmlns:a16="http://schemas.microsoft.com/office/drawing/2014/main" id="{EB6201AB-B908-4434-AB80-E7D0DAE71DB3}"/>
              </a:ext>
            </a:extLst>
          </p:cNvPr>
          <p:cNvPicPr>
            <a:picLocks noChangeAspect="1"/>
          </p:cNvPicPr>
          <p:nvPr/>
        </p:nvPicPr>
        <p:blipFill>
          <a:blip r:embed="rId6"/>
          <a:stretch>
            <a:fillRect/>
          </a:stretch>
        </p:blipFill>
        <p:spPr>
          <a:xfrm>
            <a:off x="5931476" y="3711975"/>
            <a:ext cx="731008" cy="169833"/>
          </a:xfrm>
          <a:prstGeom prst="rect">
            <a:avLst/>
          </a:prstGeom>
        </p:spPr>
      </p:pic>
      <p:pic>
        <p:nvPicPr>
          <p:cNvPr id="22" name="Picture 21">
            <a:extLst>
              <a:ext uri="{FF2B5EF4-FFF2-40B4-BE49-F238E27FC236}">
                <a16:creationId xmlns:a16="http://schemas.microsoft.com/office/drawing/2014/main" id="{3C5D45CD-30BC-4257-BE84-64D45F2BA372}"/>
              </a:ext>
            </a:extLst>
          </p:cNvPr>
          <p:cNvPicPr>
            <a:picLocks noChangeAspect="1"/>
          </p:cNvPicPr>
          <p:nvPr/>
        </p:nvPicPr>
        <p:blipFill>
          <a:blip r:embed="rId7"/>
          <a:stretch>
            <a:fillRect/>
          </a:stretch>
        </p:blipFill>
        <p:spPr>
          <a:xfrm>
            <a:off x="9351427" y="1392943"/>
            <a:ext cx="1692546" cy="204234"/>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59F9C974-2319-4F2E-90FE-8CEB3B92E9D8}"/>
              </a:ext>
            </a:extLst>
          </p:cNvPr>
          <p:cNvPicPr>
            <a:picLocks noChangeAspect="1"/>
          </p:cNvPicPr>
          <p:nvPr/>
        </p:nvPicPr>
        <p:blipFill>
          <a:blip r:embed="rId8"/>
          <a:stretch>
            <a:fillRect/>
          </a:stretch>
        </p:blipFill>
        <p:spPr>
          <a:xfrm>
            <a:off x="1406769" y="1237801"/>
            <a:ext cx="990393" cy="365125"/>
          </a:xfrm>
          <a:prstGeom prst="rect">
            <a:avLst/>
          </a:prstGeom>
        </p:spPr>
      </p:pic>
    </p:spTree>
    <p:extLst>
      <p:ext uri="{BB962C8B-B14F-4D97-AF65-F5344CB8AC3E}">
        <p14:creationId xmlns:p14="http://schemas.microsoft.com/office/powerpoint/2010/main" val="1976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A4FDD4-86C4-4C2B-8713-E911593600C3}"/>
              </a:ext>
            </a:extLst>
          </p:cNvPr>
          <p:cNvSpPr>
            <a:spLocks noGrp="1"/>
          </p:cNvSpPr>
          <p:nvPr>
            <p:ph type="sldNum" sz="quarter" idx="12"/>
          </p:nvPr>
        </p:nvSpPr>
        <p:spPr/>
        <p:txBody>
          <a:bodyPr/>
          <a:lstStyle/>
          <a:p>
            <a:fld id="{67E52358-FED6-D246-9C6E-AEC4ABAAD0D9}" type="slidenum">
              <a:rPr lang="en-US" smtClean="0"/>
              <a:t>11</a:t>
            </a:fld>
            <a:endParaRPr lang="en-US"/>
          </a:p>
        </p:txBody>
      </p:sp>
      <p:sp>
        <p:nvSpPr>
          <p:cNvPr id="3" name="Title 2">
            <a:extLst>
              <a:ext uri="{FF2B5EF4-FFF2-40B4-BE49-F238E27FC236}">
                <a16:creationId xmlns:a16="http://schemas.microsoft.com/office/drawing/2014/main" id="{74379CDC-46FA-49A5-A47E-EF4FA90DCA43}"/>
              </a:ext>
            </a:extLst>
          </p:cNvPr>
          <p:cNvSpPr>
            <a:spLocks noGrp="1"/>
          </p:cNvSpPr>
          <p:nvPr>
            <p:ph type="title"/>
          </p:nvPr>
        </p:nvSpPr>
        <p:spPr/>
        <p:txBody>
          <a:bodyPr/>
          <a:lstStyle/>
          <a:p>
            <a:r>
              <a:rPr lang="en-US" dirty="0"/>
              <a:t>Streamline version 5.0</a:t>
            </a:r>
          </a:p>
        </p:txBody>
      </p:sp>
      <p:sp>
        <p:nvSpPr>
          <p:cNvPr id="4" name="Content Placeholder 3">
            <a:extLst>
              <a:ext uri="{FF2B5EF4-FFF2-40B4-BE49-F238E27FC236}">
                <a16:creationId xmlns:a16="http://schemas.microsoft.com/office/drawing/2014/main" id="{C5225573-C640-4123-B81D-0EB42FDCD698}"/>
              </a:ext>
            </a:extLst>
          </p:cNvPr>
          <p:cNvSpPr>
            <a:spLocks noGrp="1"/>
          </p:cNvSpPr>
          <p:nvPr>
            <p:ph idx="1"/>
          </p:nvPr>
        </p:nvSpPr>
        <p:spPr/>
        <p:txBody>
          <a:bodyPr anchor="ctr"/>
          <a:lstStyle/>
          <a:p>
            <a:pPr marL="0" indent="0" algn="ctr">
              <a:buNone/>
            </a:pPr>
            <a:r>
              <a:rPr lang="en-US" sz="5400" dirty="0"/>
              <a:t>Releasing in July.*</a:t>
            </a:r>
          </a:p>
          <a:p>
            <a:pPr marL="0" indent="0" algn="ctr">
              <a:buNone/>
            </a:pPr>
            <a:endParaRPr lang="en-US" dirty="0"/>
          </a:p>
          <a:p>
            <a:pPr marL="0" indent="0" algn="ctr">
              <a:buNone/>
            </a:pPr>
            <a:r>
              <a:rPr lang="en-US" dirty="0"/>
              <a:t>* We are relying on SNS for some of this functionality, and are at the mercy of their software release.</a:t>
            </a:r>
          </a:p>
        </p:txBody>
      </p:sp>
    </p:spTree>
    <p:extLst>
      <p:ext uri="{BB962C8B-B14F-4D97-AF65-F5344CB8AC3E}">
        <p14:creationId xmlns:p14="http://schemas.microsoft.com/office/powerpoint/2010/main" val="274475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A4FDD4-86C4-4C2B-8713-E911593600C3}"/>
              </a:ext>
            </a:extLst>
          </p:cNvPr>
          <p:cNvSpPr>
            <a:spLocks noGrp="1"/>
          </p:cNvSpPr>
          <p:nvPr>
            <p:ph type="sldNum" sz="quarter" idx="12"/>
          </p:nvPr>
        </p:nvSpPr>
        <p:spPr/>
        <p:txBody>
          <a:bodyPr/>
          <a:lstStyle/>
          <a:p>
            <a:fld id="{67E52358-FED6-D246-9C6E-AEC4ABAAD0D9}" type="slidenum">
              <a:rPr lang="en-US" smtClean="0"/>
              <a:t>12</a:t>
            </a:fld>
            <a:endParaRPr lang="en-US"/>
          </a:p>
        </p:txBody>
      </p:sp>
      <p:sp>
        <p:nvSpPr>
          <p:cNvPr id="3" name="Title 2">
            <a:extLst>
              <a:ext uri="{FF2B5EF4-FFF2-40B4-BE49-F238E27FC236}">
                <a16:creationId xmlns:a16="http://schemas.microsoft.com/office/drawing/2014/main" id="{74379CDC-46FA-49A5-A47E-EF4FA90DCA43}"/>
              </a:ext>
            </a:extLst>
          </p:cNvPr>
          <p:cNvSpPr>
            <a:spLocks noGrp="1"/>
          </p:cNvSpPr>
          <p:nvPr>
            <p:ph type="title"/>
          </p:nvPr>
        </p:nvSpPr>
        <p:spPr/>
        <p:txBody>
          <a:bodyPr/>
          <a:lstStyle/>
          <a:p>
            <a:r>
              <a:rPr lang="en-US" dirty="0"/>
              <a:t>SHAREBROWSER COST?</a:t>
            </a:r>
          </a:p>
        </p:txBody>
      </p:sp>
      <p:sp>
        <p:nvSpPr>
          <p:cNvPr id="4" name="Content Placeholder 3">
            <a:extLst>
              <a:ext uri="{FF2B5EF4-FFF2-40B4-BE49-F238E27FC236}">
                <a16:creationId xmlns:a16="http://schemas.microsoft.com/office/drawing/2014/main" id="{C5225573-C640-4123-B81D-0EB42FDCD698}"/>
              </a:ext>
            </a:extLst>
          </p:cNvPr>
          <p:cNvSpPr>
            <a:spLocks noGrp="1"/>
          </p:cNvSpPr>
          <p:nvPr>
            <p:ph idx="1"/>
          </p:nvPr>
        </p:nvSpPr>
        <p:spPr/>
        <p:txBody>
          <a:bodyPr anchor="ctr"/>
          <a:lstStyle/>
          <a:p>
            <a:pPr marL="0" indent="0" algn="ctr">
              <a:buNone/>
            </a:pPr>
            <a:r>
              <a:rPr lang="en-US" sz="5400" dirty="0"/>
              <a:t>Free.*</a:t>
            </a:r>
          </a:p>
          <a:p>
            <a:pPr marL="0" indent="0" algn="ctr">
              <a:buNone/>
            </a:pPr>
            <a:endParaRPr lang="en-US" dirty="0"/>
          </a:p>
          <a:p>
            <a:pPr marL="0" indent="0" algn="ctr">
              <a:buNone/>
            </a:pPr>
            <a:r>
              <a:rPr lang="en-US" dirty="0"/>
              <a:t>* With the purchase of Ross Signature Series EVO Storage</a:t>
            </a:r>
          </a:p>
        </p:txBody>
      </p:sp>
    </p:spTree>
    <p:extLst>
      <p:ext uri="{BB962C8B-B14F-4D97-AF65-F5344CB8AC3E}">
        <p14:creationId xmlns:p14="http://schemas.microsoft.com/office/powerpoint/2010/main" val="239202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E86883-D6F9-4EDD-A3EF-BCA1FEB1A6A9}"/>
              </a:ext>
            </a:extLst>
          </p:cNvPr>
          <p:cNvSpPr>
            <a:spLocks noGrp="1"/>
          </p:cNvSpPr>
          <p:nvPr>
            <p:ph type="sldNum" sz="quarter" idx="12"/>
          </p:nvPr>
        </p:nvSpPr>
        <p:spPr/>
        <p:txBody>
          <a:bodyPr/>
          <a:lstStyle/>
          <a:p>
            <a:fld id="{67E52358-FED6-D246-9C6E-AEC4ABAAD0D9}" type="slidenum">
              <a:rPr lang="en-US" smtClean="0"/>
              <a:t>13</a:t>
            </a:fld>
            <a:endParaRPr lang="en-US"/>
          </a:p>
        </p:txBody>
      </p:sp>
      <p:sp>
        <p:nvSpPr>
          <p:cNvPr id="3" name="Content Placeholder 2">
            <a:extLst>
              <a:ext uri="{FF2B5EF4-FFF2-40B4-BE49-F238E27FC236}">
                <a16:creationId xmlns:a16="http://schemas.microsoft.com/office/drawing/2014/main" id="{A841B856-F72B-402C-A1A3-4672437977F5}"/>
              </a:ext>
            </a:extLst>
          </p:cNvPr>
          <p:cNvSpPr>
            <a:spLocks noGrp="1"/>
          </p:cNvSpPr>
          <p:nvPr>
            <p:ph idx="1"/>
          </p:nvPr>
        </p:nvSpPr>
        <p:spPr>
          <a:xfrm>
            <a:off x="0" y="2065098"/>
            <a:ext cx="12192000" cy="691314"/>
          </a:xfrm>
        </p:spPr>
        <p:txBody>
          <a:bodyPr>
            <a:normAutofit lnSpcReduction="10000"/>
          </a:bodyPr>
          <a:lstStyle/>
          <a:p>
            <a:pPr algn="ctr"/>
            <a:r>
              <a:rPr lang="en-US" dirty="0"/>
              <a:t>What’s next?</a:t>
            </a:r>
          </a:p>
        </p:txBody>
      </p:sp>
    </p:spTree>
    <p:extLst>
      <p:ext uri="{BB962C8B-B14F-4D97-AF65-F5344CB8AC3E}">
        <p14:creationId xmlns:p14="http://schemas.microsoft.com/office/powerpoint/2010/main" val="314613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7AC53E-92BD-46B2-9409-6BC0868B53F8}"/>
              </a:ext>
            </a:extLst>
          </p:cNvPr>
          <p:cNvSpPr>
            <a:spLocks noGrp="1"/>
          </p:cNvSpPr>
          <p:nvPr>
            <p:ph type="sldNum" sz="quarter" idx="12"/>
          </p:nvPr>
        </p:nvSpPr>
        <p:spPr/>
        <p:txBody>
          <a:bodyPr/>
          <a:lstStyle/>
          <a:p>
            <a:fld id="{67E52358-FED6-D246-9C6E-AEC4ABAAD0D9}" type="slidenum">
              <a:rPr lang="en-US" smtClean="0"/>
              <a:t>14</a:t>
            </a:fld>
            <a:endParaRPr lang="en-US"/>
          </a:p>
        </p:txBody>
      </p:sp>
      <p:sp>
        <p:nvSpPr>
          <p:cNvPr id="3" name="Title 2">
            <a:extLst>
              <a:ext uri="{FF2B5EF4-FFF2-40B4-BE49-F238E27FC236}">
                <a16:creationId xmlns:a16="http://schemas.microsoft.com/office/drawing/2014/main" id="{624B594F-C6AF-45E3-956F-D9E53EBC7C65}"/>
              </a:ext>
            </a:extLst>
          </p:cNvPr>
          <p:cNvSpPr>
            <a:spLocks noGrp="1"/>
          </p:cNvSpPr>
          <p:nvPr>
            <p:ph type="title"/>
          </p:nvPr>
        </p:nvSpPr>
        <p:spPr/>
        <p:txBody>
          <a:bodyPr/>
          <a:lstStyle/>
          <a:p>
            <a:r>
              <a:rPr lang="en-US" dirty="0"/>
              <a:t>Workflow automation (NDA)</a:t>
            </a:r>
          </a:p>
        </p:txBody>
      </p:sp>
      <p:sp>
        <p:nvSpPr>
          <p:cNvPr id="4" name="Content Placeholder 3">
            <a:extLst>
              <a:ext uri="{FF2B5EF4-FFF2-40B4-BE49-F238E27FC236}">
                <a16:creationId xmlns:a16="http://schemas.microsoft.com/office/drawing/2014/main" id="{95A2B33F-A728-47A8-AD58-84C33E7C607C}"/>
              </a:ext>
            </a:extLst>
          </p:cNvPr>
          <p:cNvSpPr>
            <a:spLocks noGrp="1"/>
          </p:cNvSpPr>
          <p:nvPr>
            <p:ph idx="1"/>
          </p:nvPr>
        </p:nvSpPr>
        <p:spPr/>
        <p:txBody>
          <a:bodyPr>
            <a:normAutofit/>
          </a:bodyPr>
          <a:lstStyle/>
          <a:p>
            <a:r>
              <a:rPr lang="en-US" dirty="0"/>
              <a:t>Workflow Automation takes complex and lengthy tasks, and makes them a single reliable and repeatable task initiated by a trigger.</a:t>
            </a:r>
          </a:p>
          <a:p>
            <a:r>
              <a:rPr lang="en-US" dirty="0"/>
              <a:t>Workflow Automation is easy. It replaces code or script syntax with easy to understand blocks and connectors.</a:t>
            </a:r>
          </a:p>
          <a:p>
            <a:r>
              <a:rPr lang="en-US" dirty="0"/>
              <a:t>What are examples of Workflow Automation?</a:t>
            </a:r>
          </a:p>
          <a:p>
            <a:pPr lvl="1"/>
            <a:r>
              <a:rPr lang="en-US" dirty="0"/>
              <a:t>Visual Logic (XPression &amp; </a:t>
            </a:r>
            <a:r>
              <a:rPr lang="en-US" dirty="0" err="1"/>
              <a:t>DashBoard</a:t>
            </a:r>
            <a:r>
              <a:rPr lang="en-US" dirty="0"/>
              <a:t>)</a:t>
            </a:r>
          </a:p>
          <a:p>
            <a:pPr lvl="1"/>
            <a:r>
              <a:rPr lang="en-US" dirty="0"/>
              <a:t>Custom Controls (Acuity &amp; Carbonite)</a:t>
            </a:r>
          </a:p>
          <a:p>
            <a:pPr lvl="1"/>
            <a:r>
              <a:rPr lang="en-US" dirty="0"/>
              <a:t>Rules in Outlook</a:t>
            </a:r>
          </a:p>
          <a:p>
            <a:pPr lvl="1"/>
            <a:r>
              <a:rPr lang="en-US" dirty="0"/>
              <a:t>MacOS Automator</a:t>
            </a:r>
          </a:p>
          <a:p>
            <a:endParaRPr lang="en-US" dirty="0"/>
          </a:p>
          <a:p>
            <a:pPr lvl="1"/>
            <a:endParaRPr lang="en-US" dirty="0"/>
          </a:p>
        </p:txBody>
      </p:sp>
    </p:spTree>
    <p:extLst>
      <p:ext uri="{BB962C8B-B14F-4D97-AF65-F5344CB8AC3E}">
        <p14:creationId xmlns:p14="http://schemas.microsoft.com/office/powerpoint/2010/main" val="393212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7AC53E-92BD-46B2-9409-6BC0868B53F8}"/>
              </a:ext>
            </a:extLst>
          </p:cNvPr>
          <p:cNvSpPr>
            <a:spLocks noGrp="1"/>
          </p:cNvSpPr>
          <p:nvPr>
            <p:ph type="sldNum" sz="quarter" idx="12"/>
          </p:nvPr>
        </p:nvSpPr>
        <p:spPr/>
        <p:txBody>
          <a:bodyPr/>
          <a:lstStyle/>
          <a:p>
            <a:fld id="{67E52358-FED6-D246-9C6E-AEC4ABAAD0D9}" type="slidenum">
              <a:rPr lang="en-US" smtClean="0"/>
              <a:t>15</a:t>
            </a:fld>
            <a:endParaRPr lang="en-US"/>
          </a:p>
        </p:txBody>
      </p:sp>
      <p:sp>
        <p:nvSpPr>
          <p:cNvPr id="3" name="Title 2">
            <a:extLst>
              <a:ext uri="{FF2B5EF4-FFF2-40B4-BE49-F238E27FC236}">
                <a16:creationId xmlns:a16="http://schemas.microsoft.com/office/drawing/2014/main" id="{624B594F-C6AF-45E3-956F-D9E53EBC7C65}"/>
              </a:ext>
            </a:extLst>
          </p:cNvPr>
          <p:cNvSpPr>
            <a:spLocks noGrp="1"/>
          </p:cNvSpPr>
          <p:nvPr>
            <p:ph type="title"/>
          </p:nvPr>
        </p:nvSpPr>
        <p:spPr/>
        <p:txBody>
          <a:bodyPr/>
          <a:lstStyle/>
          <a:p>
            <a:r>
              <a:rPr lang="en-US" dirty="0"/>
              <a:t>Workflow automation (NDA)</a:t>
            </a:r>
          </a:p>
        </p:txBody>
      </p:sp>
      <p:sp>
        <p:nvSpPr>
          <p:cNvPr id="4" name="Content Placeholder 3">
            <a:extLst>
              <a:ext uri="{FF2B5EF4-FFF2-40B4-BE49-F238E27FC236}">
                <a16:creationId xmlns:a16="http://schemas.microsoft.com/office/drawing/2014/main" id="{95A2B33F-A728-47A8-AD58-84C33E7C607C}"/>
              </a:ext>
            </a:extLst>
          </p:cNvPr>
          <p:cNvSpPr>
            <a:spLocks noGrp="1"/>
          </p:cNvSpPr>
          <p:nvPr>
            <p:ph idx="1"/>
          </p:nvPr>
        </p:nvSpPr>
        <p:spPr/>
        <p:txBody>
          <a:bodyPr/>
          <a:lstStyle/>
          <a:p>
            <a:r>
              <a:rPr lang="en-US" dirty="0"/>
              <a:t>Why is it important?</a:t>
            </a:r>
          </a:p>
          <a:p>
            <a:pPr lvl="1"/>
            <a:r>
              <a:rPr lang="en-US" dirty="0"/>
              <a:t>Assets grow forever. It shouldn’t be a multi-hour job for someone to manage assets in an asset management system. That’s busy work.</a:t>
            </a:r>
          </a:p>
          <a:p>
            <a:pPr lvl="1"/>
            <a:r>
              <a:rPr lang="en-US" dirty="0"/>
              <a:t>How assets should be managed is specific to the customer. There isn’t a 1-size-fits-all feature that we can develop that will make everyone happy.</a:t>
            </a:r>
          </a:p>
          <a:p>
            <a:pPr lvl="1"/>
            <a:endParaRPr lang="en-US" dirty="0"/>
          </a:p>
          <a:p>
            <a:r>
              <a:rPr lang="en-US" dirty="0"/>
              <a:t>What do we have now?</a:t>
            </a:r>
          </a:p>
          <a:p>
            <a:pPr lvl="1"/>
            <a:r>
              <a:rPr lang="en-US" dirty="0"/>
              <a:t>A 1-size-fits-all feature called Asset Life Cycle that makes very few people happy.</a:t>
            </a:r>
          </a:p>
        </p:txBody>
      </p:sp>
    </p:spTree>
    <p:extLst>
      <p:ext uri="{BB962C8B-B14F-4D97-AF65-F5344CB8AC3E}">
        <p14:creationId xmlns:p14="http://schemas.microsoft.com/office/powerpoint/2010/main" val="42620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7AC53E-92BD-46B2-9409-6BC0868B53F8}"/>
              </a:ext>
            </a:extLst>
          </p:cNvPr>
          <p:cNvSpPr>
            <a:spLocks noGrp="1"/>
          </p:cNvSpPr>
          <p:nvPr>
            <p:ph type="sldNum" sz="quarter" idx="12"/>
          </p:nvPr>
        </p:nvSpPr>
        <p:spPr/>
        <p:txBody>
          <a:bodyPr/>
          <a:lstStyle/>
          <a:p>
            <a:fld id="{67E52358-FED6-D246-9C6E-AEC4ABAAD0D9}" type="slidenum">
              <a:rPr lang="en-US" smtClean="0"/>
              <a:t>16</a:t>
            </a:fld>
            <a:endParaRPr lang="en-US"/>
          </a:p>
        </p:txBody>
      </p:sp>
      <p:sp>
        <p:nvSpPr>
          <p:cNvPr id="3" name="Title 2">
            <a:extLst>
              <a:ext uri="{FF2B5EF4-FFF2-40B4-BE49-F238E27FC236}">
                <a16:creationId xmlns:a16="http://schemas.microsoft.com/office/drawing/2014/main" id="{624B594F-C6AF-45E3-956F-D9E53EBC7C65}"/>
              </a:ext>
            </a:extLst>
          </p:cNvPr>
          <p:cNvSpPr>
            <a:spLocks noGrp="1"/>
          </p:cNvSpPr>
          <p:nvPr>
            <p:ph type="title"/>
          </p:nvPr>
        </p:nvSpPr>
        <p:spPr/>
        <p:txBody>
          <a:bodyPr/>
          <a:lstStyle/>
          <a:p>
            <a:r>
              <a:rPr lang="en-US" dirty="0"/>
              <a:t>Workflow automation (NDA)</a:t>
            </a:r>
          </a:p>
        </p:txBody>
      </p:sp>
      <p:sp>
        <p:nvSpPr>
          <p:cNvPr id="4" name="Content Placeholder 3">
            <a:extLst>
              <a:ext uri="{FF2B5EF4-FFF2-40B4-BE49-F238E27FC236}">
                <a16:creationId xmlns:a16="http://schemas.microsoft.com/office/drawing/2014/main" id="{95A2B33F-A728-47A8-AD58-84C33E7C607C}"/>
              </a:ext>
            </a:extLst>
          </p:cNvPr>
          <p:cNvSpPr>
            <a:spLocks noGrp="1"/>
          </p:cNvSpPr>
          <p:nvPr>
            <p:ph idx="1"/>
          </p:nvPr>
        </p:nvSpPr>
        <p:spPr/>
        <p:txBody>
          <a:bodyPr>
            <a:normAutofit/>
          </a:bodyPr>
          <a:lstStyle/>
          <a:p>
            <a:r>
              <a:rPr lang="en-US" dirty="0"/>
              <a:t>What does this give us that we don’t have now?</a:t>
            </a:r>
          </a:p>
          <a:p>
            <a:pPr lvl="1"/>
            <a:r>
              <a:rPr lang="en-US" dirty="0"/>
              <a:t>A true solution for archive.</a:t>
            </a:r>
          </a:p>
          <a:p>
            <a:pPr lvl="2"/>
            <a:r>
              <a:rPr lang="en-US" dirty="0"/>
              <a:t>We have all the parts</a:t>
            </a:r>
          </a:p>
          <a:p>
            <a:pPr lvl="3"/>
            <a:r>
              <a:rPr lang="en-US" sz="1800" i="1" dirty="0">
                <a:solidFill>
                  <a:schemeClr val="tx1"/>
                </a:solidFill>
              </a:rPr>
              <a:t>Multiple storage locations</a:t>
            </a:r>
          </a:p>
          <a:p>
            <a:pPr lvl="3"/>
            <a:r>
              <a:rPr lang="en-US" sz="1800" i="1" dirty="0">
                <a:solidFill>
                  <a:schemeClr val="tx1"/>
                </a:solidFill>
              </a:rPr>
              <a:t>Cloud Storage</a:t>
            </a:r>
          </a:p>
          <a:p>
            <a:pPr lvl="3"/>
            <a:r>
              <a:rPr lang="en-US" sz="1800" i="1" dirty="0">
                <a:solidFill>
                  <a:schemeClr val="tx1"/>
                </a:solidFill>
              </a:rPr>
              <a:t>Transcode Workflows</a:t>
            </a:r>
          </a:p>
          <a:p>
            <a:pPr lvl="2"/>
            <a:r>
              <a:rPr lang="en-US" dirty="0"/>
              <a:t>We don’t have the logic to let the customer tie it all together and run every day.</a:t>
            </a:r>
          </a:p>
          <a:p>
            <a:pPr lvl="1"/>
            <a:r>
              <a:rPr lang="en-US" dirty="0"/>
              <a:t>Automated deletion.</a:t>
            </a:r>
          </a:p>
          <a:p>
            <a:pPr lvl="2"/>
            <a:r>
              <a:rPr lang="en-US" dirty="0"/>
              <a:t>Users generate a lot of single use clips that are duplicates of existing clips.</a:t>
            </a:r>
          </a:p>
          <a:p>
            <a:pPr lvl="3"/>
            <a:r>
              <a:rPr lang="en-US" sz="1800" dirty="0">
                <a:solidFill>
                  <a:schemeClr val="tx1"/>
                </a:solidFill>
              </a:rPr>
              <a:t>Tease Video</a:t>
            </a:r>
          </a:p>
          <a:p>
            <a:pPr lvl="3"/>
            <a:r>
              <a:rPr lang="en-US" sz="1800" dirty="0">
                <a:solidFill>
                  <a:schemeClr val="tx1"/>
                </a:solidFill>
              </a:rPr>
              <a:t>National Content</a:t>
            </a:r>
          </a:p>
          <a:p>
            <a:pPr lvl="2"/>
            <a:r>
              <a:rPr lang="en-US" dirty="0"/>
              <a:t>Wasted Space</a:t>
            </a:r>
          </a:p>
        </p:txBody>
      </p:sp>
    </p:spTree>
    <p:extLst>
      <p:ext uri="{BB962C8B-B14F-4D97-AF65-F5344CB8AC3E}">
        <p14:creationId xmlns:p14="http://schemas.microsoft.com/office/powerpoint/2010/main" val="35842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7AC53E-92BD-46B2-9409-6BC0868B53F8}"/>
              </a:ext>
            </a:extLst>
          </p:cNvPr>
          <p:cNvSpPr>
            <a:spLocks noGrp="1"/>
          </p:cNvSpPr>
          <p:nvPr>
            <p:ph type="sldNum" sz="quarter" idx="12"/>
          </p:nvPr>
        </p:nvSpPr>
        <p:spPr/>
        <p:txBody>
          <a:bodyPr/>
          <a:lstStyle/>
          <a:p>
            <a:fld id="{67E52358-FED6-D246-9C6E-AEC4ABAAD0D9}" type="slidenum">
              <a:rPr lang="en-US" smtClean="0"/>
              <a:t>17</a:t>
            </a:fld>
            <a:endParaRPr lang="en-US"/>
          </a:p>
        </p:txBody>
      </p:sp>
      <p:sp>
        <p:nvSpPr>
          <p:cNvPr id="3" name="Title 2">
            <a:extLst>
              <a:ext uri="{FF2B5EF4-FFF2-40B4-BE49-F238E27FC236}">
                <a16:creationId xmlns:a16="http://schemas.microsoft.com/office/drawing/2014/main" id="{624B594F-C6AF-45E3-956F-D9E53EBC7C65}"/>
              </a:ext>
            </a:extLst>
          </p:cNvPr>
          <p:cNvSpPr>
            <a:spLocks noGrp="1"/>
          </p:cNvSpPr>
          <p:nvPr>
            <p:ph type="title"/>
          </p:nvPr>
        </p:nvSpPr>
        <p:spPr/>
        <p:txBody>
          <a:bodyPr/>
          <a:lstStyle/>
          <a:p>
            <a:r>
              <a:rPr lang="en-US" dirty="0"/>
              <a:t>Workflow automation (NDA)</a:t>
            </a:r>
          </a:p>
        </p:txBody>
      </p:sp>
      <p:sp>
        <p:nvSpPr>
          <p:cNvPr id="4" name="Content Placeholder 3">
            <a:extLst>
              <a:ext uri="{FF2B5EF4-FFF2-40B4-BE49-F238E27FC236}">
                <a16:creationId xmlns:a16="http://schemas.microsoft.com/office/drawing/2014/main" id="{95A2B33F-A728-47A8-AD58-84C33E7C607C}"/>
              </a:ext>
            </a:extLst>
          </p:cNvPr>
          <p:cNvSpPr>
            <a:spLocks noGrp="1"/>
          </p:cNvSpPr>
          <p:nvPr>
            <p:ph idx="1"/>
          </p:nvPr>
        </p:nvSpPr>
        <p:spPr/>
        <p:txBody>
          <a:bodyPr>
            <a:normAutofit/>
          </a:bodyPr>
          <a:lstStyle/>
          <a:p>
            <a:r>
              <a:rPr lang="en-US" dirty="0"/>
              <a:t>What does this give us that we don’t have now? (Continued)</a:t>
            </a:r>
          </a:p>
          <a:p>
            <a:pPr lvl="1"/>
            <a:r>
              <a:rPr lang="en-US" dirty="0"/>
              <a:t>A framework for all emerging technologies</a:t>
            </a:r>
          </a:p>
          <a:p>
            <a:pPr lvl="2"/>
            <a:r>
              <a:rPr lang="en-US" dirty="0"/>
              <a:t>Auto Transcription (AI)</a:t>
            </a:r>
          </a:p>
          <a:p>
            <a:pPr lvl="2"/>
            <a:r>
              <a:rPr lang="en-US" dirty="0"/>
              <a:t>Auto Tagging with Image Detection (AI)</a:t>
            </a:r>
          </a:p>
          <a:p>
            <a:pPr lvl="1"/>
            <a:r>
              <a:rPr lang="en-US" dirty="0"/>
              <a:t>Get out of jail free card for features</a:t>
            </a:r>
          </a:p>
          <a:p>
            <a:pPr lvl="2"/>
            <a:r>
              <a:rPr lang="en-US" dirty="0"/>
              <a:t>Customers can create their own custom workflows that in other products is feature-bloat.</a:t>
            </a:r>
          </a:p>
          <a:p>
            <a:pPr lvl="2"/>
            <a:endParaRPr lang="en-US" dirty="0"/>
          </a:p>
        </p:txBody>
      </p:sp>
    </p:spTree>
    <p:extLst>
      <p:ext uri="{BB962C8B-B14F-4D97-AF65-F5344CB8AC3E}">
        <p14:creationId xmlns:p14="http://schemas.microsoft.com/office/powerpoint/2010/main" val="7719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BC3BD-CFF6-451B-90EA-C1DDDD06D722}"/>
              </a:ext>
            </a:extLst>
          </p:cNvPr>
          <p:cNvSpPr>
            <a:spLocks noGrp="1"/>
          </p:cNvSpPr>
          <p:nvPr>
            <p:ph type="sldNum" sz="quarter" idx="12"/>
          </p:nvPr>
        </p:nvSpPr>
        <p:spPr/>
        <p:txBody>
          <a:bodyPr/>
          <a:lstStyle/>
          <a:p>
            <a:fld id="{67E52358-FED6-D246-9C6E-AEC4ABAAD0D9}" type="slidenum">
              <a:rPr lang="en-US" smtClean="0"/>
              <a:t>18</a:t>
            </a:fld>
            <a:endParaRPr lang="en-US"/>
          </a:p>
        </p:txBody>
      </p:sp>
      <p:pic>
        <p:nvPicPr>
          <p:cNvPr id="11" name="Picture 10">
            <a:extLst>
              <a:ext uri="{FF2B5EF4-FFF2-40B4-BE49-F238E27FC236}">
                <a16:creationId xmlns:a16="http://schemas.microsoft.com/office/drawing/2014/main" id="{8A8EB4AA-9EE0-49D1-BE90-1869E3EEA887}"/>
              </a:ext>
            </a:extLst>
          </p:cNvPr>
          <p:cNvPicPr>
            <a:picLocks noChangeAspect="1"/>
          </p:cNvPicPr>
          <p:nvPr/>
        </p:nvPicPr>
        <p:blipFill>
          <a:blip r:embed="rId3"/>
          <a:stretch>
            <a:fillRect/>
          </a:stretch>
        </p:blipFill>
        <p:spPr>
          <a:xfrm>
            <a:off x="742704" y="649341"/>
            <a:ext cx="3910356" cy="471849"/>
          </a:xfrm>
          <a:prstGeom prst="rect">
            <a:avLst/>
          </a:prstGeom>
        </p:spPr>
      </p:pic>
      <p:sp>
        <p:nvSpPr>
          <p:cNvPr id="12" name="Rectangle: Rounded Corners 11">
            <a:extLst>
              <a:ext uri="{FF2B5EF4-FFF2-40B4-BE49-F238E27FC236}">
                <a16:creationId xmlns:a16="http://schemas.microsoft.com/office/drawing/2014/main" id="{1B85A78D-B4CF-4B44-B11B-F770D71D8DEA}"/>
              </a:ext>
            </a:extLst>
          </p:cNvPr>
          <p:cNvSpPr/>
          <p:nvPr/>
        </p:nvSpPr>
        <p:spPr>
          <a:xfrm>
            <a:off x="62132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CAPTURE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Rectangle: Rounded Corners 12">
            <a:extLst>
              <a:ext uri="{FF2B5EF4-FFF2-40B4-BE49-F238E27FC236}">
                <a16:creationId xmlns:a16="http://schemas.microsoft.com/office/drawing/2014/main" id="{1934659D-BD76-4EB6-9162-5132495E4878}"/>
              </a:ext>
            </a:extLst>
          </p:cNvPr>
          <p:cNvSpPr/>
          <p:nvPr/>
        </p:nvSpPr>
        <p:spPr>
          <a:xfrm>
            <a:off x="255094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INGEST</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Rectangle: Rounded Corners 13">
            <a:extLst>
              <a:ext uri="{FF2B5EF4-FFF2-40B4-BE49-F238E27FC236}">
                <a16:creationId xmlns:a16="http://schemas.microsoft.com/office/drawing/2014/main" id="{2478E82C-D43B-497C-93A5-46C793FECFB0}"/>
              </a:ext>
            </a:extLst>
          </p:cNvPr>
          <p:cNvSpPr/>
          <p:nvPr/>
        </p:nvSpPr>
        <p:spPr>
          <a:xfrm>
            <a:off x="448056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ORGANIZE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Rectangle: Rounded Corners 14">
            <a:extLst>
              <a:ext uri="{FF2B5EF4-FFF2-40B4-BE49-F238E27FC236}">
                <a16:creationId xmlns:a16="http://schemas.microsoft.com/office/drawing/2014/main" id="{DEBFAB22-39F8-43E2-B22C-C56210F2F162}"/>
              </a:ext>
            </a:extLst>
          </p:cNvPr>
          <p:cNvSpPr/>
          <p:nvPr/>
        </p:nvSpPr>
        <p:spPr>
          <a:xfrm>
            <a:off x="641018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EDIT</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Rounded Corners 15">
            <a:extLst>
              <a:ext uri="{FF2B5EF4-FFF2-40B4-BE49-F238E27FC236}">
                <a16:creationId xmlns:a16="http://schemas.microsoft.com/office/drawing/2014/main" id="{03A72050-CDB5-4DA3-AB59-68AE4AEF3323}"/>
              </a:ext>
            </a:extLst>
          </p:cNvPr>
          <p:cNvSpPr/>
          <p:nvPr/>
        </p:nvSpPr>
        <p:spPr>
          <a:xfrm>
            <a:off x="833980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PUBLISH</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Rectangle: Rounded Corners 16">
            <a:extLst>
              <a:ext uri="{FF2B5EF4-FFF2-40B4-BE49-F238E27FC236}">
                <a16:creationId xmlns:a16="http://schemas.microsoft.com/office/drawing/2014/main" id="{84D01330-2D58-40F2-B922-4CDE6375DCC6}"/>
              </a:ext>
            </a:extLst>
          </p:cNvPr>
          <p:cNvSpPr/>
          <p:nvPr/>
        </p:nvSpPr>
        <p:spPr>
          <a:xfrm>
            <a:off x="10269425"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ARCHIVE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Arrow: Right 17">
            <a:extLst>
              <a:ext uri="{FF2B5EF4-FFF2-40B4-BE49-F238E27FC236}">
                <a16:creationId xmlns:a16="http://schemas.microsoft.com/office/drawing/2014/main" id="{D98AC894-2818-4D46-887A-BBC620F47CB0}"/>
              </a:ext>
            </a:extLst>
          </p:cNvPr>
          <p:cNvSpPr/>
          <p:nvPr/>
        </p:nvSpPr>
        <p:spPr>
          <a:xfrm>
            <a:off x="1899138"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Arrow: Right 18">
            <a:extLst>
              <a:ext uri="{FF2B5EF4-FFF2-40B4-BE49-F238E27FC236}">
                <a16:creationId xmlns:a16="http://schemas.microsoft.com/office/drawing/2014/main" id="{F82B2FF3-0C4A-4ACE-8D26-12D257373B62}"/>
              </a:ext>
            </a:extLst>
          </p:cNvPr>
          <p:cNvSpPr/>
          <p:nvPr/>
        </p:nvSpPr>
        <p:spPr>
          <a:xfrm>
            <a:off x="3827587"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Arrow: Right 19">
            <a:extLst>
              <a:ext uri="{FF2B5EF4-FFF2-40B4-BE49-F238E27FC236}">
                <a16:creationId xmlns:a16="http://schemas.microsoft.com/office/drawing/2014/main" id="{434D0A13-E445-4990-8A85-7703605AB431}"/>
              </a:ext>
            </a:extLst>
          </p:cNvPr>
          <p:cNvSpPr/>
          <p:nvPr/>
        </p:nvSpPr>
        <p:spPr>
          <a:xfrm>
            <a:off x="5756036"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Arrow: Right 20">
            <a:extLst>
              <a:ext uri="{FF2B5EF4-FFF2-40B4-BE49-F238E27FC236}">
                <a16:creationId xmlns:a16="http://schemas.microsoft.com/office/drawing/2014/main" id="{54D1E620-9124-477B-A486-394E96275BEC}"/>
              </a:ext>
            </a:extLst>
          </p:cNvPr>
          <p:cNvSpPr/>
          <p:nvPr/>
        </p:nvSpPr>
        <p:spPr>
          <a:xfrm>
            <a:off x="7684485"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Arrow: Right 21">
            <a:extLst>
              <a:ext uri="{FF2B5EF4-FFF2-40B4-BE49-F238E27FC236}">
                <a16:creationId xmlns:a16="http://schemas.microsoft.com/office/drawing/2014/main" id="{D75F2FBE-0AEE-486D-A4B0-AF72450DC906}"/>
              </a:ext>
            </a:extLst>
          </p:cNvPr>
          <p:cNvSpPr/>
          <p:nvPr/>
        </p:nvSpPr>
        <p:spPr>
          <a:xfrm>
            <a:off x="9612932"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eft Brace 22">
            <a:extLst>
              <a:ext uri="{FF2B5EF4-FFF2-40B4-BE49-F238E27FC236}">
                <a16:creationId xmlns:a16="http://schemas.microsoft.com/office/drawing/2014/main" id="{2DA8F92D-F0A7-4574-A993-957116CE38CD}"/>
              </a:ext>
            </a:extLst>
          </p:cNvPr>
          <p:cNvSpPr/>
          <p:nvPr/>
        </p:nvSpPr>
        <p:spPr>
          <a:xfrm rot="5400000">
            <a:off x="5889878" y="-2135531"/>
            <a:ext cx="453888" cy="730664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23">
            <a:extLst>
              <a:ext uri="{FF2B5EF4-FFF2-40B4-BE49-F238E27FC236}">
                <a16:creationId xmlns:a16="http://schemas.microsoft.com/office/drawing/2014/main" id="{3B8535F9-BA9A-4EEA-9B76-FF009DC41F17}"/>
              </a:ext>
            </a:extLst>
          </p:cNvPr>
          <p:cNvPicPr>
            <a:picLocks noChangeAspect="1"/>
          </p:cNvPicPr>
          <p:nvPr/>
        </p:nvPicPr>
        <p:blipFill>
          <a:blip r:embed="rId4"/>
          <a:stretch>
            <a:fillRect/>
          </a:stretch>
        </p:blipFill>
        <p:spPr>
          <a:xfrm>
            <a:off x="5461171" y="660738"/>
            <a:ext cx="1311302" cy="511186"/>
          </a:xfrm>
          <a:prstGeom prst="rect">
            <a:avLst/>
          </a:prstGeom>
        </p:spPr>
      </p:pic>
    </p:spTree>
    <p:extLst>
      <p:ext uri="{BB962C8B-B14F-4D97-AF65-F5344CB8AC3E}">
        <p14:creationId xmlns:p14="http://schemas.microsoft.com/office/powerpoint/2010/main" val="88807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BC3BD-CFF6-451B-90EA-C1DDDD06D722}"/>
              </a:ext>
            </a:extLst>
          </p:cNvPr>
          <p:cNvSpPr>
            <a:spLocks noGrp="1"/>
          </p:cNvSpPr>
          <p:nvPr>
            <p:ph type="sldNum" sz="quarter" idx="12"/>
          </p:nvPr>
        </p:nvSpPr>
        <p:spPr/>
        <p:txBody>
          <a:bodyPr/>
          <a:lstStyle/>
          <a:p>
            <a:fld id="{67E52358-FED6-D246-9C6E-AEC4ABAAD0D9}" type="slidenum">
              <a:rPr lang="en-US" smtClean="0"/>
              <a:t>19</a:t>
            </a:fld>
            <a:endParaRPr lang="en-US"/>
          </a:p>
        </p:txBody>
      </p:sp>
      <p:pic>
        <p:nvPicPr>
          <p:cNvPr id="11" name="Picture 10">
            <a:extLst>
              <a:ext uri="{FF2B5EF4-FFF2-40B4-BE49-F238E27FC236}">
                <a16:creationId xmlns:a16="http://schemas.microsoft.com/office/drawing/2014/main" id="{8A8EB4AA-9EE0-49D1-BE90-1869E3EEA887}"/>
              </a:ext>
            </a:extLst>
          </p:cNvPr>
          <p:cNvPicPr>
            <a:picLocks noChangeAspect="1"/>
          </p:cNvPicPr>
          <p:nvPr/>
        </p:nvPicPr>
        <p:blipFill>
          <a:blip r:embed="rId3"/>
          <a:stretch>
            <a:fillRect/>
          </a:stretch>
        </p:blipFill>
        <p:spPr>
          <a:xfrm>
            <a:off x="742704" y="649341"/>
            <a:ext cx="3910356" cy="471849"/>
          </a:xfrm>
          <a:prstGeom prst="rect">
            <a:avLst/>
          </a:prstGeom>
        </p:spPr>
      </p:pic>
      <p:sp>
        <p:nvSpPr>
          <p:cNvPr id="12" name="Rectangle: Rounded Corners 11">
            <a:extLst>
              <a:ext uri="{FF2B5EF4-FFF2-40B4-BE49-F238E27FC236}">
                <a16:creationId xmlns:a16="http://schemas.microsoft.com/office/drawing/2014/main" id="{1B85A78D-B4CF-4B44-B11B-F770D71D8DEA}"/>
              </a:ext>
            </a:extLst>
          </p:cNvPr>
          <p:cNvSpPr/>
          <p:nvPr/>
        </p:nvSpPr>
        <p:spPr>
          <a:xfrm>
            <a:off x="62132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CAPTURE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Rectangle: Rounded Corners 12">
            <a:extLst>
              <a:ext uri="{FF2B5EF4-FFF2-40B4-BE49-F238E27FC236}">
                <a16:creationId xmlns:a16="http://schemas.microsoft.com/office/drawing/2014/main" id="{1934659D-BD76-4EB6-9162-5132495E4878}"/>
              </a:ext>
            </a:extLst>
          </p:cNvPr>
          <p:cNvSpPr/>
          <p:nvPr/>
        </p:nvSpPr>
        <p:spPr>
          <a:xfrm>
            <a:off x="255094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INGEST</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Rectangle: Rounded Corners 13">
            <a:extLst>
              <a:ext uri="{FF2B5EF4-FFF2-40B4-BE49-F238E27FC236}">
                <a16:creationId xmlns:a16="http://schemas.microsoft.com/office/drawing/2014/main" id="{2478E82C-D43B-497C-93A5-46C793FECFB0}"/>
              </a:ext>
            </a:extLst>
          </p:cNvPr>
          <p:cNvSpPr/>
          <p:nvPr/>
        </p:nvSpPr>
        <p:spPr>
          <a:xfrm>
            <a:off x="448056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ORGANIZE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Rectangle: Rounded Corners 14">
            <a:extLst>
              <a:ext uri="{FF2B5EF4-FFF2-40B4-BE49-F238E27FC236}">
                <a16:creationId xmlns:a16="http://schemas.microsoft.com/office/drawing/2014/main" id="{DEBFAB22-39F8-43E2-B22C-C56210F2F162}"/>
              </a:ext>
            </a:extLst>
          </p:cNvPr>
          <p:cNvSpPr/>
          <p:nvPr/>
        </p:nvSpPr>
        <p:spPr>
          <a:xfrm>
            <a:off x="641018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EDIT</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Rounded Corners 15">
            <a:extLst>
              <a:ext uri="{FF2B5EF4-FFF2-40B4-BE49-F238E27FC236}">
                <a16:creationId xmlns:a16="http://schemas.microsoft.com/office/drawing/2014/main" id="{03A72050-CDB5-4DA3-AB59-68AE4AEF3323}"/>
              </a:ext>
            </a:extLst>
          </p:cNvPr>
          <p:cNvSpPr/>
          <p:nvPr/>
        </p:nvSpPr>
        <p:spPr>
          <a:xfrm>
            <a:off x="833980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PUBLISH</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Rectangle: Rounded Corners 16">
            <a:extLst>
              <a:ext uri="{FF2B5EF4-FFF2-40B4-BE49-F238E27FC236}">
                <a16:creationId xmlns:a16="http://schemas.microsoft.com/office/drawing/2014/main" id="{84D01330-2D58-40F2-B922-4CDE6375DCC6}"/>
              </a:ext>
            </a:extLst>
          </p:cNvPr>
          <p:cNvSpPr/>
          <p:nvPr/>
        </p:nvSpPr>
        <p:spPr>
          <a:xfrm>
            <a:off x="10269425"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ARCHIVE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Arrow: Right 17">
            <a:extLst>
              <a:ext uri="{FF2B5EF4-FFF2-40B4-BE49-F238E27FC236}">
                <a16:creationId xmlns:a16="http://schemas.microsoft.com/office/drawing/2014/main" id="{D98AC894-2818-4D46-887A-BBC620F47CB0}"/>
              </a:ext>
            </a:extLst>
          </p:cNvPr>
          <p:cNvSpPr/>
          <p:nvPr/>
        </p:nvSpPr>
        <p:spPr>
          <a:xfrm>
            <a:off x="1899138"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Arrow: Right 18">
            <a:extLst>
              <a:ext uri="{FF2B5EF4-FFF2-40B4-BE49-F238E27FC236}">
                <a16:creationId xmlns:a16="http://schemas.microsoft.com/office/drawing/2014/main" id="{F82B2FF3-0C4A-4ACE-8D26-12D257373B62}"/>
              </a:ext>
            </a:extLst>
          </p:cNvPr>
          <p:cNvSpPr/>
          <p:nvPr/>
        </p:nvSpPr>
        <p:spPr>
          <a:xfrm>
            <a:off x="3827587"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Arrow: Right 19">
            <a:extLst>
              <a:ext uri="{FF2B5EF4-FFF2-40B4-BE49-F238E27FC236}">
                <a16:creationId xmlns:a16="http://schemas.microsoft.com/office/drawing/2014/main" id="{434D0A13-E445-4990-8A85-7703605AB431}"/>
              </a:ext>
            </a:extLst>
          </p:cNvPr>
          <p:cNvSpPr/>
          <p:nvPr/>
        </p:nvSpPr>
        <p:spPr>
          <a:xfrm>
            <a:off x="5756036"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Arrow: Right 20">
            <a:extLst>
              <a:ext uri="{FF2B5EF4-FFF2-40B4-BE49-F238E27FC236}">
                <a16:creationId xmlns:a16="http://schemas.microsoft.com/office/drawing/2014/main" id="{54D1E620-9124-477B-A486-394E96275BEC}"/>
              </a:ext>
            </a:extLst>
          </p:cNvPr>
          <p:cNvSpPr/>
          <p:nvPr/>
        </p:nvSpPr>
        <p:spPr>
          <a:xfrm>
            <a:off x="7684485"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Arrow: Right 21">
            <a:extLst>
              <a:ext uri="{FF2B5EF4-FFF2-40B4-BE49-F238E27FC236}">
                <a16:creationId xmlns:a16="http://schemas.microsoft.com/office/drawing/2014/main" id="{D75F2FBE-0AEE-486D-A4B0-AF72450DC906}"/>
              </a:ext>
            </a:extLst>
          </p:cNvPr>
          <p:cNvSpPr/>
          <p:nvPr/>
        </p:nvSpPr>
        <p:spPr>
          <a:xfrm>
            <a:off x="9612932"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eft Brace 22">
            <a:extLst>
              <a:ext uri="{FF2B5EF4-FFF2-40B4-BE49-F238E27FC236}">
                <a16:creationId xmlns:a16="http://schemas.microsoft.com/office/drawing/2014/main" id="{2DA8F92D-F0A7-4574-A993-957116CE38CD}"/>
              </a:ext>
            </a:extLst>
          </p:cNvPr>
          <p:cNvSpPr/>
          <p:nvPr/>
        </p:nvSpPr>
        <p:spPr>
          <a:xfrm rot="5400000">
            <a:off x="6778427" y="-3024080"/>
            <a:ext cx="453888" cy="908374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23">
            <a:extLst>
              <a:ext uri="{FF2B5EF4-FFF2-40B4-BE49-F238E27FC236}">
                <a16:creationId xmlns:a16="http://schemas.microsoft.com/office/drawing/2014/main" id="{3B8535F9-BA9A-4EEA-9B76-FF009DC41F17}"/>
              </a:ext>
            </a:extLst>
          </p:cNvPr>
          <p:cNvPicPr>
            <a:picLocks noChangeAspect="1"/>
          </p:cNvPicPr>
          <p:nvPr/>
        </p:nvPicPr>
        <p:blipFill>
          <a:blip r:embed="rId4"/>
          <a:stretch>
            <a:fillRect/>
          </a:stretch>
        </p:blipFill>
        <p:spPr>
          <a:xfrm>
            <a:off x="6349720" y="660738"/>
            <a:ext cx="1311302" cy="511186"/>
          </a:xfrm>
          <a:prstGeom prst="rect">
            <a:avLst/>
          </a:prstGeom>
        </p:spPr>
      </p:pic>
    </p:spTree>
    <p:extLst>
      <p:ext uri="{BB962C8B-B14F-4D97-AF65-F5344CB8AC3E}">
        <p14:creationId xmlns:p14="http://schemas.microsoft.com/office/powerpoint/2010/main" val="233184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E86883-D6F9-4EDD-A3EF-BCA1FEB1A6A9}"/>
              </a:ext>
            </a:extLst>
          </p:cNvPr>
          <p:cNvSpPr>
            <a:spLocks noGrp="1"/>
          </p:cNvSpPr>
          <p:nvPr>
            <p:ph type="sldNum" sz="quarter" idx="12"/>
          </p:nvPr>
        </p:nvSpPr>
        <p:spPr/>
        <p:txBody>
          <a:bodyPr/>
          <a:lstStyle/>
          <a:p>
            <a:fld id="{67E52358-FED6-D246-9C6E-AEC4ABAAD0D9}" type="slidenum">
              <a:rPr lang="en-US" smtClean="0"/>
              <a:t>2</a:t>
            </a:fld>
            <a:endParaRPr lang="en-US"/>
          </a:p>
        </p:txBody>
      </p:sp>
      <p:sp>
        <p:nvSpPr>
          <p:cNvPr id="3" name="Content Placeholder 2">
            <a:extLst>
              <a:ext uri="{FF2B5EF4-FFF2-40B4-BE49-F238E27FC236}">
                <a16:creationId xmlns:a16="http://schemas.microsoft.com/office/drawing/2014/main" id="{A841B856-F72B-402C-A1A3-4672437977F5}"/>
              </a:ext>
            </a:extLst>
          </p:cNvPr>
          <p:cNvSpPr>
            <a:spLocks noGrp="1"/>
          </p:cNvSpPr>
          <p:nvPr>
            <p:ph idx="1"/>
          </p:nvPr>
        </p:nvSpPr>
        <p:spPr>
          <a:xfrm>
            <a:off x="0" y="2065098"/>
            <a:ext cx="12192000" cy="691314"/>
          </a:xfrm>
        </p:spPr>
        <p:txBody>
          <a:bodyPr>
            <a:normAutofit lnSpcReduction="10000"/>
          </a:bodyPr>
          <a:lstStyle/>
          <a:p>
            <a:pPr algn="ctr"/>
            <a:r>
              <a:rPr lang="en-US" dirty="0"/>
              <a:t>THE PROBLEM TO SOLVE?</a:t>
            </a:r>
          </a:p>
        </p:txBody>
      </p:sp>
    </p:spTree>
    <p:extLst>
      <p:ext uri="{BB962C8B-B14F-4D97-AF65-F5344CB8AC3E}">
        <p14:creationId xmlns:p14="http://schemas.microsoft.com/office/powerpoint/2010/main" val="157041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6442F2-D6DE-40B5-AA86-DC76582693D1}"/>
              </a:ext>
            </a:extLst>
          </p:cNvPr>
          <p:cNvSpPr>
            <a:spLocks noGrp="1"/>
          </p:cNvSpPr>
          <p:nvPr>
            <p:ph type="sldNum" sz="quarter" idx="12"/>
          </p:nvPr>
        </p:nvSpPr>
        <p:spPr/>
        <p:txBody>
          <a:bodyPr/>
          <a:lstStyle/>
          <a:p>
            <a:fld id="{67E52358-FED6-D246-9C6E-AEC4ABAAD0D9}" type="slidenum">
              <a:rPr lang="en-US" smtClean="0"/>
              <a:t>20</a:t>
            </a:fld>
            <a:endParaRPr lang="en-US"/>
          </a:p>
        </p:txBody>
      </p:sp>
      <p:sp>
        <p:nvSpPr>
          <p:cNvPr id="3" name="Title 2">
            <a:extLst>
              <a:ext uri="{FF2B5EF4-FFF2-40B4-BE49-F238E27FC236}">
                <a16:creationId xmlns:a16="http://schemas.microsoft.com/office/drawing/2014/main" id="{884AEB73-93AE-4E30-A30D-2DADDFD6014C}"/>
              </a:ext>
            </a:extLst>
          </p:cNvPr>
          <p:cNvSpPr>
            <a:spLocks noGrp="1"/>
          </p:cNvSpPr>
          <p:nvPr>
            <p:ph type="title"/>
          </p:nvPr>
        </p:nvSpPr>
        <p:spPr/>
        <p:txBody>
          <a:bodyPr/>
          <a:lstStyle/>
          <a:p>
            <a:r>
              <a:rPr lang="en-US" dirty="0"/>
              <a:t>Streamline news video suite</a:t>
            </a:r>
          </a:p>
        </p:txBody>
      </p:sp>
      <p:pic>
        <p:nvPicPr>
          <p:cNvPr id="5" name="Picture 4" descr="A desktop computer sitting on a table&#10;&#10;Description automatically generated">
            <a:extLst>
              <a:ext uri="{FF2B5EF4-FFF2-40B4-BE49-F238E27FC236}">
                <a16:creationId xmlns:a16="http://schemas.microsoft.com/office/drawing/2014/main" id="{C7AB4A57-201C-4E54-804A-4B16801DACB8}"/>
              </a:ext>
            </a:extLst>
          </p:cNvPr>
          <p:cNvPicPr>
            <a:picLocks noChangeAspect="1"/>
          </p:cNvPicPr>
          <p:nvPr/>
        </p:nvPicPr>
        <p:blipFill>
          <a:blip r:embed="rId3"/>
          <a:stretch>
            <a:fillRect/>
          </a:stretch>
        </p:blipFill>
        <p:spPr>
          <a:xfrm>
            <a:off x="3837447" y="2094632"/>
            <a:ext cx="2315755" cy="1667991"/>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5D4857DA-74C1-4E63-BA18-5F1BFD829601}"/>
              </a:ext>
            </a:extLst>
          </p:cNvPr>
          <p:cNvPicPr>
            <a:picLocks noChangeAspect="1"/>
          </p:cNvPicPr>
          <p:nvPr/>
        </p:nvPicPr>
        <p:blipFill>
          <a:blip r:embed="rId4"/>
          <a:stretch>
            <a:fillRect/>
          </a:stretch>
        </p:blipFill>
        <p:spPr>
          <a:xfrm>
            <a:off x="823297" y="2363210"/>
            <a:ext cx="2315755" cy="885061"/>
          </a:xfrm>
          <a:prstGeom prst="rect">
            <a:avLst/>
          </a:prstGeom>
        </p:spPr>
      </p:pic>
      <p:pic>
        <p:nvPicPr>
          <p:cNvPr id="7" name="Picture 6" descr="A close up of a speaker&#10;&#10;Description automatically generated">
            <a:extLst>
              <a:ext uri="{FF2B5EF4-FFF2-40B4-BE49-F238E27FC236}">
                <a16:creationId xmlns:a16="http://schemas.microsoft.com/office/drawing/2014/main" id="{6FF85949-91EB-4CA6-98B9-9A28D9B870D9}"/>
              </a:ext>
            </a:extLst>
          </p:cNvPr>
          <p:cNvPicPr>
            <a:picLocks noChangeAspect="1"/>
          </p:cNvPicPr>
          <p:nvPr/>
        </p:nvPicPr>
        <p:blipFill>
          <a:blip r:embed="rId5"/>
          <a:stretch>
            <a:fillRect/>
          </a:stretch>
        </p:blipFill>
        <p:spPr>
          <a:xfrm>
            <a:off x="6583524" y="2590839"/>
            <a:ext cx="2352925" cy="429801"/>
          </a:xfrm>
          <a:prstGeom prst="rect">
            <a:avLst/>
          </a:prstGeom>
        </p:spPr>
      </p:pic>
      <p:pic>
        <p:nvPicPr>
          <p:cNvPr id="8" name="Picture 7" descr="A screen shot of a computer&#10;&#10;Description automatically generated">
            <a:extLst>
              <a:ext uri="{FF2B5EF4-FFF2-40B4-BE49-F238E27FC236}">
                <a16:creationId xmlns:a16="http://schemas.microsoft.com/office/drawing/2014/main" id="{0A68044C-F0DC-442B-B684-296DA61A10FE}"/>
              </a:ext>
            </a:extLst>
          </p:cNvPr>
          <p:cNvPicPr>
            <a:picLocks noChangeAspect="1"/>
          </p:cNvPicPr>
          <p:nvPr/>
        </p:nvPicPr>
        <p:blipFill>
          <a:blip r:embed="rId6"/>
          <a:stretch>
            <a:fillRect/>
          </a:stretch>
        </p:blipFill>
        <p:spPr>
          <a:xfrm>
            <a:off x="9389448" y="2099123"/>
            <a:ext cx="2016605" cy="1387572"/>
          </a:xfrm>
          <a:prstGeom prst="rect">
            <a:avLst/>
          </a:prstGeom>
        </p:spPr>
      </p:pic>
      <p:pic>
        <p:nvPicPr>
          <p:cNvPr id="9" name="Picture 8">
            <a:extLst>
              <a:ext uri="{FF2B5EF4-FFF2-40B4-BE49-F238E27FC236}">
                <a16:creationId xmlns:a16="http://schemas.microsoft.com/office/drawing/2014/main" id="{095541C7-0823-4848-9767-0D026A989517}"/>
              </a:ext>
            </a:extLst>
          </p:cNvPr>
          <p:cNvPicPr>
            <a:picLocks noChangeAspect="1"/>
          </p:cNvPicPr>
          <p:nvPr/>
        </p:nvPicPr>
        <p:blipFill>
          <a:blip r:embed="rId7"/>
          <a:stretch>
            <a:fillRect/>
          </a:stretch>
        </p:blipFill>
        <p:spPr>
          <a:xfrm>
            <a:off x="3655387" y="3988703"/>
            <a:ext cx="2589446" cy="312459"/>
          </a:xfrm>
          <a:prstGeom prst="rect">
            <a:avLst/>
          </a:prstGeom>
        </p:spPr>
      </p:pic>
      <p:pic>
        <p:nvPicPr>
          <p:cNvPr id="10" name="Picture 9" descr="A close up of a logo&#10;&#10;Description automatically generated">
            <a:extLst>
              <a:ext uri="{FF2B5EF4-FFF2-40B4-BE49-F238E27FC236}">
                <a16:creationId xmlns:a16="http://schemas.microsoft.com/office/drawing/2014/main" id="{6F44DDB8-94C0-4DB7-BFB2-47586E5F8848}"/>
              </a:ext>
            </a:extLst>
          </p:cNvPr>
          <p:cNvPicPr>
            <a:picLocks noChangeAspect="1"/>
          </p:cNvPicPr>
          <p:nvPr/>
        </p:nvPicPr>
        <p:blipFill>
          <a:blip r:embed="rId8"/>
          <a:stretch>
            <a:fillRect/>
          </a:stretch>
        </p:blipFill>
        <p:spPr>
          <a:xfrm>
            <a:off x="9486403" y="3988703"/>
            <a:ext cx="1822693" cy="367838"/>
          </a:xfrm>
          <a:prstGeom prst="rect">
            <a:avLst/>
          </a:prstGeom>
        </p:spPr>
      </p:pic>
      <p:pic>
        <p:nvPicPr>
          <p:cNvPr id="11" name="Picture 10" descr="A close up of a logo&#10;&#10;Description automatically generated">
            <a:extLst>
              <a:ext uri="{FF2B5EF4-FFF2-40B4-BE49-F238E27FC236}">
                <a16:creationId xmlns:a16="http://schemas.microsoft.com/office/drawing/2014/main" id="{D65A530C-FB14-4EF4-A7DA-67397EC5311D}"/>
              </a:ext>
            </a:extLst>
          </p:cNvPr>
          <p:cNvPicPr>
            <a:picLocks noChangeAspect="1"/>
          </p:cNvPicPr>
          <p:nvPr/>
        </p:nvPicPr>
        <p:blipFill>
          <a:blip r:embed="rId9"/>
          <a:stretch>
            <a:fillRect/>
          </a:stretch>
        </p:blipFill>
        <p:spPr>
          <a:xfrm>
            <a:off x="7046576" y="3677902"/>
            <a:ext cx="1426819" cy="1173314"/>
          </a:xfrm>
          <a:prstGeom prst="rect">
            <a:avLst/>
          </a:prstGeom>
        </p:spPr>
      </p:pic>
      <p:pic>
        <p:nvPicPr>
          <p:cNvPr id="12" name="Picture 11">
            <a:extLst>
              <a:ext uri="{FF2B5EF4-FFF2-40B4-BE49-F238E27FC236}">
                <a16:creationId xmlns:a16="http://schemas.microsoft.com/office/drawing/2014/main" id="{E2161D13-D036-4B6E-927E-83091D892900}"/>
              </a:ext>
            </a:extLst>
          </p:cNvPr>
          <p:cNvPicPr>
            <a:picLocks noChangeAspect="1"/>
          </p:cNvPicPr>
          <p:nvPr/>
        </p:nvPicPr>
        <p:blipFill>
          <a:blip r:embed="rId10"/>
          <a:stretch>
            <a:fillRect/>
          </a:stretch>
        </p:blipFill>
        <p:spPr>
          <a:xfrm>
            <a:off x="1164308" y="3993323"/>
            <a:ext cx="1633731" cy="441961"/>
          </a:xfrm>
          <a:prstGeom prst="rect">
            <a:avLst/>
          </a:prstGeom>
        </p:spPr>
      </p:pic>
    </p:spTree>
    <p:extLst>
      <p:ext uri="{BB962C8B-B14F-4D97-AF65-F5344CB8AC3E}">
        <p14:creationId xmlns:p14="http://schemas.microsoft.com/office/powerpoint/2010/main" val="27100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6442F2-D6DE-40B5-AA86-DC76582693D1}"/>
              </a:ext>
            </a:extLst>
          </p:cNvPr>
          <p:cNvSpPr>
            <a:spLocks noGrp="1"/>
          </p:cNvSpPr>
          <p:nvPr>
            <p:ph type="sldNum" sz="quarter" idx="12"/>
          </p:nvPr>
        </p:nvSpPr>
        <p:spPr/>
        <p:txBody>
          <a:bodyPr/>
          <a:lstStyle/>
          <a:p>
            <a:fld id="{67E52358-FED6-D246-9C6E-AEC4ABAAD0D9}" type="slidenum">
              <a:rPr lang="en-US" smtClean="0"/>
              <a:t>21</a:t>
            </a:fld>
            <a:endParaRPr lang="en-US"/>
          </a:p>
        </p:txBody>
      </p:sp>
      <p:sp>
        <p:nvSpPr>
          <p:cNvPr id="3" name="Title 2">
            <a:extLst>
              <a:ext uri="{FF2B5EF4-FFF2-40B4-BE49-F238E27FC236}">
                <a16:creationId xmlns:a16="http://schemas.microsoft.com/office/drawing/2014/main" id="{884AEB73-93AE-4E30-A30D-2DADDFD6014C}"/>
              </a:ext>
            </a:extLst>
          </p:cNvPr>
          <p:cNvSpPr>
            <a:spLocks noGrp="1"/>
          </p:cNvSpPr>
          <p:nvPr>
            <p:ph type="title"/>
          </p:nvPr>
        </p:nvSpPr>
        <p:spPr/>
        <p:txBody>
          <a:bodyPr/>
          <a:lstStyle/>
          <a:p>
            <a:r>
              <a:rPr lang="en-US" dirty="0"/>
              <a:t>Streamline news video suite</a:t>
            </a:r>
          </a:p>
        </p:txBody>
      </p:sp>
      <p:pic>
        <p:nvPicPr>
          <p:cNvPr id="1026" name="Picture 2" descr="Metus INGEST extends HDMI support with DELTACAST">
            <a:extLst>
              <a:ext uri="{FF2B5EF4-FFF2-40B4-BE49-F238E27FC236}">
                <a16:creationId xmlns:a16="http://schemas.microsoft.com/office/drawing/2014/main" id="{C3576185-1DAC-4594-B197-2500C4D1BA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882" b="20784"/>
          <a:stretch/>
        </p:blipFill>
        <p:spPr bwMode="auto">
          <a:xfrm>
            <a:off x="4540792" y="4266161"/>
            <a:ext cx="2677589" cy="9512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us Ingest Download Free Version (Metus Ingest.exe)">
            <a:extLst>
              <a:ext uri="{FF2B5EF4-FFF2-40B4-BE49-F238E27FC236}">
                <a16:creationId xmlns:a16="http://schemas.microsoft.com/office/drawing/2014/main" id="{655081C4-6D8D-4A69-8357-F04EF5F03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4719" y="1563595"/>
            <a:ext cx="4973619" cy="2443420"/>
          </a:xfrm>
          <a:prstGeom prst="rect">
            <a:avLst/>
          </a:prstGeom>
          <a:noFill/>
          <a:effectLst>
            <a:outerShdw blurRad="76200" dir="13500000" sy="23000" kx="1200000" algn="br" rotWithShape="0">
              <a:prstClr val="black">
                <a:alpha val="20000"/>
              </a:prstClr>
            </a:outerShdw>
          </a:effectLst>
          <a:scene3d>
            <a:camera prst="orthographicFront">
              <a:rot lat="0" lon="0" rev="0"/>
            </a:camera>
            <a:lightRig rig="threePt" dir="t"/>
          </a:scene3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81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440FC8-0978-446C-BEA3-556950622D40}"/>
              </a:ext>
            </a:extLst>
          </p:cNvPr>
          <p:cNvSpPr>
            <a:spLocks noGrp="1"/>
          </p:cNvSpPr>
          <p:nvPr>
            <p:ph type="sldNum" sz="quarter" idx="12"/>
          </p:nvPr>
        </p:nvSpPr>
        <p:spPr/>
        <p:txBody>
          <a:bodyPr/>
          <a:lstStyle/>
          <a:p>
            <a:fld id="{67E52358-FED6-D246-9C6E-AEC4ABAAD0D9}" type="slidenum">
              <a:rPr lang="en-US" smtClean="0"/>
              <a:t>22</a:t>
            </a:fld>
            <a:endParaRPr lang="en-US"/>
          </a:p>
        </p:txBody>
      </p:sp>
      <p:pic>
        <p:nvPicPr>
          <p:cNvPr id="5" name="Picture 4">
            <a:extLst>
              <a:ext uri="{FF2B5EF4-FFF2-40B4-BE49-F238E27FC236}">
                <a16:creationId xmlns:a16="http://schemas.microsoft.com/office/drawing/2014/main" id="{0B7C4BD4-E354-4D86-87DD-E06C955471B4}"/>
              </a:ext>
            </a:extLst>
          </p:cNvPr>
          <p:cNvPicPr>
            <a:picLocks noChangeAspect="1"/>
          </p:cNvPicPr>
          <p:nvPr/>
        </p:nvPicPr>
        <p:blipFill rotWithShape="1">
          <a:blip r:embed="rId3"/>
          <a:srcRect t="5898"/>
          <a:stretch/>
        </p:blipFill>
        <p:spPr>
          <a:xfrm>
            <a:off x="1316182" y="0"/>
            <a:ext cx="9559635" cy="6016353"/>
          </a:xfrm>
          <a:prstGeom prst="rect">
            <a:avLst/>
          </a:prstGeom>
        </p:spPr>
      </p:pic>
      <p:sp>
        <p:nvSpPr>
          <p:cNvPr id="6" name="TextBox 5">
            <a:extLst>
              <a:ext uri="{FF2B5EF4-FFF2-40B4-BE49-F238E27FC236}">
                <a16:creationId xmlns:a16="http://schemas.microsoft.com/office/drawing/2014/main" id="{D73A937A-E2C1-4FEA-876F-400C4C25EAF8}"/>
              </a:ext>
            </a:extLst>
          </p:cNvPr>
          <p:cNvSpPr txBox="1"/>
          <p:nvPr/>
        </p:nvSpPr>
        <p:spPr>
          <a:xfrm>
            <a:off x="2470777" y="2615620"/>
            <a:ext cx="7250446" cy="1200329"/>
          </a:xfrm>
          <a:prstGeom prst="rect">
            <a:avLst/>
          </a:prstGeom>
          <a:noFill/>
          <a:ln>
            <a:noFill/>
          </a:ln>
        </p:spPr>
        <p:txBody>
          <a:bodyPr wrap="none" rtlCol="0">
            <a:spAutoFit/>
          </a:bodyPr>
          <a:lstStyle/>
          <a:p>
            <a:r>
              <a:rPr lang="en-US" sz="7200" dirty="0">
                <a:ln w="28575">
                  <a:gradFill>
                    <a:gsLst>
                      <a:gs pos="0">
                        <a:schemeClr val="accent1">
                          <a:lumMod val="5000"/>
                          <a:lumOff val="95000"/>
                        </a:schemeClr>
                      </a:gs>
                      <a:gs pos="100000">
                        <a:schemeClr val="accent5"/>
                      </a:gs>
                    </a:gsLst>
                    <a:lin ang="5400000" scaled="1"/>
                  </a:gradFill>
                </a:ln>
                <a:latin typeface="Gill Sans Nova Ultra Bold" panose="020B0604020202020204" pitchFamily="34" charset="0"/>
              </a:rPr>
              <a:t>BROADCAST</a:t>
            </a:r>
          </a:p>
        </p:txBody>
      </p:sp>
    </p:spTree>
    <p:extLst>
      <p:ext uri="{BB962C8B-B14F-4D97-AF65-F5344CB8AC3E}">
        <p14:creationId xmlns:p14="http://schemas.microsoft.com/office/powerpoint/2010/main" val="230056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5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440FC8-0978-446C-BEA3-556950622D40}"/>
              </a:ext>
            </a:extLst>
          </p:cNvPr>
          <p:cNvSpPr>
            <a:spLocks noGrp="1"/>
          </p:cNvSpPr>
          <p:nvPr>
            <p:ph type="sldNum" sz="quarter" idx="12"/>
          </p:nvPr>
        </p:nvSpPr>
        <p:spPr/>
        <p:txBody>
          <a:bodyPr/>
          <a:lstStyle/>
          <a:p>
            <a:fld id="{67E52358-FED6-D246-9C6E-AEC4ABAAD0D9}" type="slidenum">
              <a:rPr lang="en-US" smtClean="0"/>
              <a:t>23</a:t>
            </a:fld>
            <a:endParaRPr lang="en-US"/>
          </a:p>
        </p:txBody>
      </p:sp>
      <p:pic>
        <p:nvPicPr>
          <p:cNvPr id="7" name="Picture 6">
            <a:extLst>
              <a:ext uri="{FF2B5EF4-FFF2-40B4-BE49-F238E27FC236}">
                <a16:creationId xmlns:a16="http://schemas.microsoft.com/office/drawing/2014/main" id="{444E1756-083F-4514-8183-44A48B8F482C}"/>
              </a:ext>
            </a:extLst>
          </p:cNvPr>
          <p:cNvPicPr>
            <a:picLocks noChangeAspect="1"/>
          </p:cNvPicPr>
          <p:nvPr/>
        </p:nvPicPr>
        <p:blipFill rotWithShape="1">
          <a:blip r:embed="rId3"/>
          <a:srcRect t="7563"/>
          <a:stretch/>
        </p:blipFill>
        <p:spPr>
          <a:xfrm>
            <a:off x="1659831" y="-1"/>
            <a:ext cx="9645478" cy="6170495"/>
          </a:xfrm>
          <a:prstGeom prst="rect">
            <a:avLst/>
          </a:prstGeom>
        </p:spPr>
      </p:pic>
      <p:sp>
        <p:nvSpPr>
          <p:cNvPr id="8" name="TextBox 7">
            <a:extLst>
              <a:ext uri="{FF2B5EF4-FFF2-40B4-BE49-F238E27FC236}">
                <a16:creationId xmlns:a16="http://schemas.microsoft.com/office/drawing/2014/main" id="{892C0618-C1C9-4F0D-BA75-57199261FC7B}"/>
              </a:ext>
            </a:extLst>
          </p:cNvPr>
          <p:cNvSpPr txBox="1"/>
          <p:nvPr/>
        </p:nvSpPr>
        <p:spPr>
          <a:xfrm>
            <a:off x="2663359" y="2566134"/>
            <a:ext cx="6749861" cy="1200329"/>
          </a:xfrm>
          <a:prstGeom prst="rect">
            <a:avLst/>
          </a:prstGeom>
          <a:noFill/>
          <a:ln>
            <a:noFill/>
          </a:ln>
        </p:spPr>
        <p:txBody>
          <a:bodyPr wrap="none" rtlCol="0">
            <a:spAutoFit/>
          </a:bodyPr>
          <a:lstStyle/>
          <a:p>
            <a:r>
              <a:rPr lang="en-US" sz="7200" dirty="0">
                <a:ln w="28575">
                  <a:gradFill>
                    <a:gsLst>
                      <a:gs pos="0">
                        <a:schemeClr val="accent1">
                          <a:lumMod val="5000"/>
                          <a:lumOff val="95000"/>
                        </a:schemeClr>
                      </a:gs>
                      <a:gs pos="100000">
                        <a:schemeClr val="accent5"/>
                      </a:gs>
                    </a:gsLst>
                    <a:lin ang="5400000" scaled="1"/>
                  </a:gradFill>
                </a:ln>
                <a:latin typeface="Gill Sans Nova Ultra Bold" panose="020B0604020202020204" pitchFamily="34" charset="0"/>
              </a:rPr>
              <a:t>EDUCATION</a:t>
            </a:r>
          </a:p>
        </p:txBody>
      </p:sp>
    </p:spTree>
    <p:extLst>
      <p:ext uri="{BB962C8B-B14F-4D97-AF65-F5344CB8AC3E}">
        <p14:creationId xmlns:p14="http://schemas.microsoft.com/office/powerpoint/2010/main" val="284103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5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440FC8-0978-446C-BEA3-556950622D40}"/>
              </a:ext>
            </a:extLst>
          </p:cNvPr>
          <p:cNvSpPr>
            <a:spLocks noGrp="1"/>
          </p:cNvSpPr>
          <p:nvPr>
            <p:ph type="sldNum" sz="quarter" idx="12"/>
          </p:nvPr>
        </p:nvSpPr>
        <p:spPr/>
        <p:txBody>
          <a:bodyPr/>
          <a:lstStyle/>
          <a:p>
            <a:fld id="{67E52358-FED6-D246-9C6E-AEC4ABAAD0D9}" type="slidenum">
              <a:rPr lang="en-US" smtClean="0"/>
              <a:t>24</a:t>
            </a:fld>
            <a:endParaRPr lang="en-US"/>
          </a:p>
        </p:txBody>
      </p:sp>
      <p:pic>
        <p:nvPicPr>
          <p:cNvPr id="5" name="Picture 4" descr="A picture containing LEGO, toy&#10;&#10;Description automatically generated">
            <a:extLst>
              <a:ext uri="{FF2B5EF4-FFF2-40B4-BE49-F238E27FC236}">
                <a16:creationId xmlns:a16="http://schemas.microsoft.com/office/drawing/2014/main" id="{5C2E1D46-5A31-445F-9840-1F77F8142D6F}"/>
              </a:ext>
            </a:extLst>
          </p:cNvPr>
          <p:cNvPicPr>
            <a:picLocks noChangeAspect="1"/>
          </p:cNvPicPr>
          <p:nvPr/>
        </p:nvPicPr>
        <p:blipFill rotWithShape="1">
          <a:blip r:embed="rId3"/>
          <a:srcRect t="5511"/>
          <a:stretch/>
        </p:blipFill>
        <p:spPr>
          <a:xfrm>
            <a:off x="1789911" y="-1"/>
            <a:ext cx="9266015" cy="6312753"/>
          </a:xfrm>
          <a:prstGeom prst="rect">
            <a:avLst/>
          </a:prstGeom>
        </p:spPr>
      </p:pic>
      <p:sp>
        <p:nvSpPr>
          <p:cNvPr id="6" name="TextBox 5">
            <a:extLst>
              <a:ext uri="{FF2B5EF4-FFF2-40B4-BE49-F238E27FC236}">
                <a16:creationId xmlns:a16="http://schemas.microsoft.com/office/drawing/2014/main" id="{0889C254-C170-4E7D-817E-E6B873DAFF99}"/>
              </a:ext>
            </a:extLst>
          </p:cNvPr>
          <p:cNvSpPr txBox="1"/>
          <p:nvPr/>
        </p:nvSpPr>
        <p:spPr>
          <a:xfrm>
            <a:off x="2405451" y="2559204"/>
            <a:ext cx="7092776" cy="1200329"/>
          </a:xfrm>
          <a:prstGeom prst="rect">
            <a:avLst/>
          </a:prstGeom>
          <a:noFill/>
          <a:ln>
            <a:noFill/>
          </a:ln>
        </p:spPr>
        <p:txBody>
          <a:bodyPr wrap="none" rtlCol="0">
            <a:spAutoFit/>
          </a:bodyPr>
          <a:lstStyle/>
          <a:p>
            <a:r>
              <a:rPr lang="en-US" sz="7200" dirty="0">
                <a:ln w="28575">
                  <a:gradFill>
                    <a:gsLst>
                      <a:gs pos="0">
                        <a:schemeClr val="accent1">
                          <a:lumMod val="5000"/>
                          <a:lumOff val="95000"/>
                        </a:schemeClr>
                      </a:gs>
                      <a:gs pos="100000">
                        <a:schemeClr val="accent5"/>
                      </a:gs>
                    </a:gsLst>
                    <a:lin ang="5400000" scaled="1"/>
                  </a:gradFill>
                </a:ln>
                <a:latin typeface="Gill Sans Nova Ultra Bold" panose="020B0604020202020204" pitchFamily="34" charset="0"/>
              </a:rPr>
              <a:t>CORPORATE</a:t>
            </a:r>
          </a:p>
        </p:txBody>
      </p:sp>
    </p:spTree>
    <p:extLst>
      <p:ext uri="{BB962C8B-B14F-4D97-AF65-F5344CB8AC3E}">
        <p14:creationId xmlns:p14="http://schemas.microsoft.com/office/powerpoint/2010/main" val="42840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5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C19F7E-CECD-47FB-ADC2-83428CF75DC3}"/>
              </a:ext>
            </a:extLst>
          </p:cNvPr>
          <p:cNvSpPr>
            <a:spLocks noGrp="1"/>
          </p:cNvSpPr>
          <p:nvPr>
            <p:ph type="sldNum" sz="quarter" idx="12"/>
          </p:nvPr>
        </p:nvSpPr>
        <p:spPr/>
        <p:txBody>
          <a:bodyPr/>
          <a:lstStyle/>
          <a:p>
            <a:fld id="{67E52358-FED6-D246-9C6E-AEC4ABAAD0D9}" type="slidenum">
              <a:rPr lang="en-US" smtClean="0"/>
              <a:t>25</a:t>
            </a:fld>
            <a:endParaRPr lang="en-US"/>
          </a:p>
        </p:txBody>
      </p:sp>
      <p:sp>
        <p:nvSpPr>
          <p:cNvPr id="4" name="Content Placeholder 3">
            <a:extLst>
              <a:ext uri="{FF2B5EF4-FFF2-40B4-BE49-F238E27FC236}">
                <a16:creationId xmlns:a16="http://schemas.microsoft.com/office/drawing/2014/main" id="{F79461B4-1963-4167-94E0-ED1586C8A50D}"/>
              </a:ext>
            </a:extLst>
          </p:cNvPr>
          <p:cNvSpPr>
            <a:spLocks noGrp="1"/>
          </p:cNvSpPr>
          <p:nvPr>
            <p:ph idx="10"/>
          </p:nvPr>
        </p:nvSpPr>
        <p:spPr/>
        <p:txBody>
          <a:bodyPr/>
          <a:lstStyle/>
          <a:p>
            <a:r>
              <a:rPr lang="en-US" dirty="0" err="1"/>
              <a:t>RossLive</a:t>
            </a:r>
            <a:r>
              <a:rPr lang="en-US" dirty="0"/>
              <a:t> 2020</a:t>
            </a:r>
          </a:p>
        </p:txBody>
      </p:sp>
      <p:sp>
        <p:nvSpPr>
          <p:cNvPr id="5" name="Content Placeholder 4">
            <a:extLst>
              <a:ext uri="{FF2B5EF4-FFF2-40B4-BE49-F238E27FC236}">
                <a16:creationId xmlns:a16="http://schemas.microsoft.com/office/drawing/2014/main" id="{78F07B3F-5875-48E1-BC42-72B125124764}"/>
              </a:ext>
            </a:extLst>
          </p:cNvPr>
          <p:cNvSpPr>
            <a:spLocks noGrp="1"/>
          </p:cNvSpPr>
          <p:nvPr>
            <p:ph idx="11"/>
          </p:nvPr>
        </p:nvSpPr>
        <p:spPr/>
        <p:txBody>
          <a:bodyPr/>
          <a:lstStyle/>
          <a:p>
            <a:r>
              <a:rPr lang="en-US" dirty="0"/>
              <a:t>4/15/2020</a:t>
            </a:r>
          </a:p>
        </p:txBody>
      </p:sp>
      <p:sp>
        <p:nvSpPr>
          <p:cNvPr id="6" name="Content Placeholder 5">
            <a:extLst>
              <a:ext uri="{FF2B5EF4-FFF2-40B4-BE49-F238E27FC236}">
                <a16:creationId xmlns:a16="http://schemas.microsoft.com/office/drawing/2014/main" id="{9AE38706-0901-42A2-A7EC-186311FD230B}"/>
              </a:ext>
            </a:extLst>
          </p:cNvPr>
          <p:cNvSpPr>
            <a:spLocks noGrp="1"/>
          </p:cNvSpPr>
          <p:nvPr>
            <p:ph idx="13"/>
          </p:nvPr>
        </p:nvSpPr>
        <p:spPr/>
        <p:txBody>
          <a:bodyPr>
            <a:normAutofit fontScale="92500"/>
          </a:bodyPr>
          <a:lstStyle/>
          <a:p>
            <a:r>
              <a:rPr lang="en-US" dirty="0"/>
              <a:t>Chris Kelly, Product Manager – Asset Management &amp; Storage</a:t>
            </a:r>
          </a:p>
        </p:txBody>
      </p:sp>
      <p:pic>
        <p:nvPicPr>
          <p:cNvPr id="7" name="Picture 6">
            <a:extLst>
              <a:ext uri="{FF2B5EF4-FFF2-40B4-BE49-F238E27FC236}">
                <a16:creationId xmlns:a16="http://schemas.microsoft.com/office/drawing/2014/main" id="{7BFC75CE-3B59-459F-8044-0CBAC9D329C6}"/>
              </a:ext>
            </a:extLst>
          </p:cNvPr>
          <p:cNvPicPr>
            <a:picLocks noChangeAspect="1"/>
          </p:cNvPicPr>
          <p:nvPr/>
        </p:nvPicPr>
        <p:blipFill>
          <a:blip r:embed="rId3"/>
          <a:stretch>
            <a:fillRect/>
          </a:stretch>
        </p:blipFill>
        <p:spPr>
          <a:xfrm>
            <a:off x="1014557" y="2112478"/>
            <a:ext cx="3910356" cy="471849"/>
          </a:xfrm>
          <a:prstGeom prst="rect">
            <a:avLst/>
          </a:prstGeom>
        </p:spPr>
      </p:pic>
    </p:spTree>
    <p:extLst>
      <p:ext uri="{BB962C8B-B14F-4D97-AF65-F5344CB8AC3E}">
        <p14:creationId xmlns:p14="http://schemas.microsoft.com/office/powerpoint/2010/main" val="331817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8E731C-513E-4F34-9864-D03E0FE71048}"/>
              </a:ext>
            </a:extLst>
          </p:cNvPr>
          <p:cNvSpPr>
            <a:spLocks noGrp="1"/>
          </p:cNvSpPr>
          <p:nvPr>
            <p:ph type="sldNum" sz="quarter" idx="12"/>
          </p:nvPr>
        </p:nvSpPr>
        <p:spPr/>
        <p:txBody>
          <a:bodyPr/>
          <a:lstStyle/>
          <a:p>
            <a:fld id="{67E52358-FED6-D246-9C6E-AEC4ABAAD0D9}" type="slidenum">
              <a:rPr lang="en-US" smtClean="0"/>
              <a:t>3</a:t>
            </a:fld>
            <a:endParaRPr lang="en-US"/>
          </a:p>
        </p:txBody>
      </p:sp>
      <p:sp>
        <p:nvSpPr>
          <p:cNvPr id="3" name="Title 2">
            <a:extLst>
              <a:ext uri="{FF2B5EF4-FFF2-40B4-BE49-F238E27FC236}">
                <a16:creationId xmlns:a16="http://schemas.microsoft.com/office/drawing/2014/main" id="{113EBF13-A722-45B6-8F27-2F53B7D398AD}"/>
              </a:ext>
            </a:extLst>
          </p:cNvPr>
          <p:cNvSpPr>
            <a:spLocks noGrp="1"/>
          </p:cNvSpPr>
          <p:nvPr>
            <p:ph type="title"/>
          </p:nvPr>
        </p:nvSpPr>
        <p:spPr/>
        <p:txBody>
          <a:bodyPr/>
          <a:lstStyle/>
          <a:p>
            <a:r>
              <a:rPr lang="en-US" dirty="0"/>
              <a:t>The problem to solve</a:t>
            </a:r>
          </a:p>
        </p:txBody>
      </p:sp>
      <p:sp>
        <p:nvSpPr>
          <p:cNvPr id="4" name="Content Placeholder 3">
            <a:extLst>
              <a:ext uri="{FF2B5EF4-FFF2-40B4-BE49-F238E27FC236}">
                <a16:creationId xmlns:a16="http://schemas.microsoft.com/office/drawing/2014/main" id="{C528A47A-13CC-44FE-B4DB-F21471F7E231}"/>
              </a:ext>
            </a:extLst>
          </p:cNvPr>
          <p:cNvSpPr>
            <a:spLocks noGrp="1"/>
          </p:cNvSpPr>
          <p:nvPr>
            <p:ph idx="1"/>
          </p:nvPr>
        </p:nvSpPr>
        <p:spPr/>
        <p:txBody>
          <a:bodyPr/>
          <a:lstStyle/>
          <a:p>
            <a:r>
              <a:rPr lang="en-US" dirty="0"/>
              <a:t>Our customers have lots of content, generated by many people in many different places. They want their viewers to see that content in a curated way.</a:t>
            </a:r>
          </a:p>
          <a:p>
            <a:r>
              <a:rPr lang="en-US" sz="3600" b="1" i="1" dirty="0"/>
              <a:t>How do we help our customers efficiently get their high-impact product to their viewers?</a:t>
            </a:r>
          </a:p>
          <a:p>
            <a:endParaRPr lang="en-US" dirty="0"/>
          </a:p>
        </p:txBody>
      </p:sp>
    </p:spTree>
    <p:extLst>
      <p:ext uri="{BB962C8B-B14F-4D97-AF65-F5344CB8AC3E}">
        <p14:creationId xmlns:p14="http://schemas.microsoft.com/office/powerpoint/2010/main" val="56251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BC3BD-CFF6-451B-90EA-C1DDDD06D722}"/>
              </a:ext>
            </a:extLst>
          </p:cNvPr>
          <p:cNvSpPr>
            <a:spLocks noGrp="1"/>
          </p:cNvSpPr>
          <p:nvPr>
            <p:ph type="sldNum" sz="quarter" idx="12"/>
          </p:nvPr>
        </p:nvSpPr>
        <p:spPr/>
        <p:txBody>
          <a:bodyPr/>
          <a:lstStyle/>
          <a:p>
            <a:fld id="{67E52358-FED6-D246-9C6E-AEC4ABAAD0D9}" type="slidenum">
              <a:rPr lang="en-US" smtClean="0"/>
              <a:t>4</a:t>
            </a:fld>
            <a:endParaRPr lang="en-US"/>
          </a:p>
        </p:txBody>
      </p:sp>
      <p:pic>
        <p:nvPicPr>
          <p:cNvPr id="11" name="Picture 10">
            <a:extLst>
              <a:ext uri="{FF2B5EF4-FFF2-40B4-BE49-F238E27FC236}">
                <a16:creationId xmlns:a16="http://schemas.microsoft.com/office/drawing/2014/main" id="{8A8EB4AA-9EE0-49D1-BE90-1869E3EEA887}"/>
              </a:ext>
            </a:extLst>
          </p:cNvPr>
          <p:cNvPicPr>
            <a:picLocks noChangeAspect="1"/>
          </p:cNvPicPr>
          <p:nvPr/>
        </p:nvPicPr>
        <p:blipFill>
          <a:blip r:embed="rId3"/>
          <a:stretch>
            <a:fillRect/>
          </a:stretch>
        </p:blipFill>
        <p:spPr>
          <a:xfrm>
            <a:off x="742704" y="649341"/>
            <a:ext cx="3910356" cy="471849"/>
          </a:xfrm>
          <a:prstGeom prst="rect">
            <a:avLst/>
          </a:prstGeom>
        </p:spPr>
      </p:pic>
      <p:sp>
        <p:nvSpPr>
          <p:cNvPr id="12" name="Rectangle: Rounded Corners 11">
            <a:extLst>
              <a:ext uri="{FF2B5EF4-FFF2-40B4-BE49-F238E27FC236}">
                <a16:creationId xmlns:a16="http://schemas.microsoft.com/office/drawing/2014/main" id="{1B85A78D-B4CF-4B44-B11B-F770D71D8DEA}"/>
              </a:ext>
            </a:extLst>
          </p:cNvPr>
          <p:cNvSpPr/>
          <p:nvPr/>
        </p:nvSpPr>
        <p:spPr>
          <a:xfrm>
            <a:off x="62132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CAPTURE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Rectangle: Rounded Corners 12">
            <a:extLst>
              <a:ext uri="{FF2B5EF4-FFF2-40B4-BE49-F238E27FC236}">
                <a16:creationId xmlns:a16="http://schemas.microsoft.com/office/drawing/2014/main" id="{1934659D-BD76-4EB6-9162-5132495E4878}"/>
              </a:ext>
            </a:extLst>
          </p:cNvPr>
          <p:cNvSpPr/>
          <p:nvPr/>
        </p:nvSpPr>
        <p:spPr>
          <a:xfrm>
            <a:off x="255094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INGEST</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Rectangle: Rounded Corners 13">
            <a:extLst>
              <a:ext uri="{FF2B5EF4-FFF2-40B4-BE49-F238E27FC236}">
                <a16:creationId xmlns:a16="http://schemas.microsoft.com/office/drawing/2014/main" id="{2478E82C-D43B-497C-93A5-46C793FECFB0}"/>
              </a:ext>
            </a:extLst>
          </p:cNvPr>
          <p:cNvSpPr/>
          <p:nvPr/>
        </p:nvSpPr>
        <p:spPr>
          <a:xfrm>
            <a:off x="448056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ORGANIZE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Rectangle: Rounded Corners 14">
            <a:extLst>
              <a:ext uri="{FF2B5EF4-FFF2-40B4-BE49-F238E27FC236}">
                <a16:creationId xmlns:a16="http://schemas.microsoft.com/office/drawing/2014/main" id="{DEBFAB22-39F8-43E2-B22C-C56210F2F162}"/>
              </a:ext>
            </a:extLst>
          </p:cNvPr>
          <p:cNvSpPr/>
          <p:nvPr/>
        </p:nvSpPr>
        <p:spPr>
          <a:xfrm>
            <a:off x="641018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EDIT</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Rounded Corners 15">
            <a:extLst>
              <a:ext uri="{FF2B5EF4-FFF2-40B4-BE49-F238E27FC236}">
                <a16:creationId xmlns:a16="http://schemas.microsoft.com/office/drawing/2014/main" id="{03A72050-CDB5-4DA3-AB59-68AE4AEF3323}"/>
              </a:ext>
            </a:extLst>
          </p:cNvPr>
          <p:cNvSpPr/>
          <p:nvPr/>
        </p:nvSpPr>
        <p:spPr>
          <a:xfrm>
            <a:off x="833980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PUBLISH</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Rectangle: Rounded Corners 16">
            <a:extLst>
              <a:ext uri="{FF2B5EF4-FFF2-40B4-BE49-F238E27FC236}">
                <a16:creationId xmlns:a16="http://schemas.microsoft.com/office/drawing/2014/main" id="{84D01330-2D58-40F2-B922-4CDE6375DCC6}"/>
              </a:ext>
            </a:extLst>
          </p:cNvPr>
          <p:cNvSpPr/>
          <p:nvPr/>
        </p:nvSpPr>
        <p:spPr>
          <a:xfrm>
            <a:off x="10269425"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ARCHIVE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Arrow: Right 17">
            <a:extLst>
              <a:ext uri="{FF2B5EF4-FFF2-40B4-BE49-F238E27FC236}">
                <a16:creationId xmlns:a16="http://schemas.microsoft.com/office/drawing/2014/main" id="{D98AC894-2818-4D46-887A-BBC620F47CB0}"/>
              </a:ext>
            </a:extLst>
          </p:cNvPr>
          <p:cNvSpPr/>
          <p:nvPr/>
        </p:nvSpPr>
        <p:spPr>
          <a:xfrm>
            <a:off x="1899138"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Arrow: Right 18">
            <a:extLst>
              <a:ext uri="{FF2B5EF4-FFF2-40B4-BE49-F238E27FC236}">
                <a16:creationId xmlns:a16="http://schemas.microsoft.com/office/drawing/2014/main" id="{F82B2FF3-0C4A-4ACE-8D26-12D257373B62}"/>
              </a:ext>
            </a:extLst>
          </p:cNvPr>
          <p:cNvSpPr/>
          <p:nvPr/>
        </p:nvSpPr>
        <p:spPr>
          <a:xfrm>
            <a:off x="3827587"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Arrow: Right 19">
            <a:extLst>
              <a:ext uri="{FF2B5EF4-FFF2-40B4-BE49-F238E27FC236}">
                <a16:creationId xmlns:a16="http://schemas.microsoft.com/office/drawing/2014/main" id="{434D0A13-E445-4990-8A85-7703605AB431}"/>
              </a:ext>
            </a:extLst>
          </p:cNvPr>
          <p:cNvSpPr/>
          <p:nvPr/>
        </p:nvSpPr>
        <p:spPr>
          <a:xfrm>
            <a:off x="5756036"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Arrow: Right 20">
            <a:extLst>
              <a:ext uri="{FF2B5EF4-FFF2-40B4-BE49-F238E27FC236}">
                <a16:creationId xmlns:a16="http://schemas.microsoft.com/office/drawing/2014/main" id="{54D1E620-9124-477B-A486-394E96275BEC}"/>
              </a:ext>
            </a:extLst>
          </p:cNvPr>
          <p:cNvSpPr/>
          <p:nvPr/>
        </p:nvSpPr>
        <p:spPr>
          <a:xfrm>
            <a:off x="7684485"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Arrow: Right 21">
            <a:extLst>
              <a:ext uri="{FF2B5EF4-FFF2-40B4-BE49-F238E27FC236}">
                <a16:creationId xmlns:a16="http://schemas.microsoft.com/office/drawing/2014/main" id="{D75F2FBE-0AEE-486D-A4B0-AF72450DC906}"/>
              </a:ext>
            </a:extLst>
          </p:cNvPr>
          <p:cNvSpPr/>
          <p:nvPr/>
        </p:nvSpPr>
        <p:spPr>
          <a:xfrm>
            <a:off x="9612932"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67187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250"/>
                                        <p:tgtEl>
                                          <p:spTgt spid="18"/>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250"/>
                                        <p:tgtEl>
                                          <p:spTgt spid="19"/>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250"/>
                                        <p:tgtEl>
                                          <p:spTgt spid="20"/>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childTnLst>
                          </p:cTn>
                        </p:par>
                        <p:par>
                          <p:cTn id="32" fill="hold">
                            <p:stCondLst>
                              <p:cond delay="175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250"/>
                                        <p:tgtEl>
                                          <p:spTgt spid="21"/>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childTnLst>
                          </p:cTn>
                        </p:par>
                        <p:par>
                          <p:cTn id="40" fill="hold">
                            <p:stCondLst>
                              <p:cond delay="2250"/>
                            </p:stCondLst>
                            <p:childTnLst>
                              <p:par>
                                <p:cTn id="41" presetID="22" presetClass="entr" presetSubtype="8"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250"/>
                                        <p:tgtEl>
                                          <p:spTgt spid="22"/>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BC3BD-CFF6-451B-90EA-C1DDDD06D722}"/>
              </a:ext>
            </a:extLst>
          </p:cNvPr>
          <p:cNvSpPr>
            <a:spLocks noGrp="1"/>
          </p:cNvSpPr>
          <p:nvPr>
            <p:ph type="sldNum" sz="quarter" idx="12"/>
          </p:nvPr>
        </p:nvSpPr>
        <p:spPr/>
        <p:txBody>
          <a:bodyPr/>
          <a:lstStyle/>
          <a:p>
            <a:fld id="{67E52358-FED6-D246-9C6E-AEC4ABAAD0D9}" type="slidenum">
              <a:rPr lang="en-US" smtClean="0"/>
              <a:t>5</a:t>
            </a:fld>
            <a:endParaRPr lang="en-US"/>
          </a:p>
        </p:txBody>
      </p:sp>
      <p:pic>
        <p:nvPicPr>
          <p:cNvPr id="11" name="Picture 10">
            <a:extLst>
              <a:ext uri="{FF2B5EF4-FFF2-40B4-BE49-F238E27FC236}">
                <a16:creationId xmlns:a16="http://schemas.microsoft.com/office/drawing/2014/main" id="{8A8EB4AA-9EE0-49D1-BE90-1869E3EEA887}"/>
              </a:ext>
            </a:extLst>
          </p:cNvPr>
          <p:cNvPicPr>
            <a:picLocks noChangeAspect="1"/>
          </p:cNvPicPr>
          <p:nvPr/>
        </p:nvPicPr>
        <p:blipFill>
          <a:blip r:embed="rId3"/>
          <a:stretch>
            <a:fillRect/>
          </a:stretch>
        </p:blipFill>
        <p:spPr>
          <a:xfrm>
            <a:off x="742704" y="649341"/>
            <a:ext cx="3910356" cy="471849"/>
          </a:xfrm>
          <a:prstGeom prst="rect">
            <a:avLst/>
          </a:prstGeom>
        </p:spPr>
      </p:pic>
      <p:sp>
        <p:nvSpPr>
          <p:cNvPr id="12" name="Rectangle: Rounded Corners 11">
            <a:extLst>
              <a:ext uri="{FF2B5EF4-FFF2-40B4-BE49-F238E27FC236}">
                <a16:creationId xmlns:a16="http://schemas.microsoft.com/office/drawing/2014/main" id="{1B85A78D-B4CF-4B44-B11B-F770D71D8DEA}"/>
              </a:ext>
            </a:extLst>
          </p:cNvPr>
          <p:cNvSpPr/>
          <p:nvPr/>
        </p:nvSpPr>
        <p:spPr>
          <a:xfrm>
            <a:off x="62132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CAPTURE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Rectangle: Rounded Corners 12">
            <a:extLst>
              <a:ext uri="{FF2B5EF4-FFF2-40B4-BE49-F238E27FC236}">
                <a16:creationId xmlns:a16="http://schemas.microsoft.com/office/drawing/2014/main" id="{1934659D-BD76-4EB6-9162-5132495E4878}"/>
              </a:ext>
            </a:extLst>
          </p:cNvPr>
          <p:cNvSpPr/>
          <p:nvPr/>
        </p:nvSpPr>
        <p:spPr>
          <a:xfrm>
            <a:off x="255094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INGEST</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Rectangle: Rounded Corners 13">
            <a:extLst>
              <a:ext uri="{FF2B5EF4-FFF2-40B4-BE49-F238E27FC236}">
                <a16:creationId xmlns:a16="http://schemas.microsoft.com/office/drawing/2014/main" id="{2478E82C-D43B-497C-93A5-46C793FECFB0}"/>
              </a:ext>
            </a:extLst>
          </p:cNvPr>
          <p:cNvSpPr/>
          <p:nvPr/>
        </p:nvSpPr>
        <p:spPr>
          <a:xfrm>
            <a:off x="448056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ORGANIZE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Rectangle: Rounded Corners 14">
            <a:extLst>
              <a:ext uri="{FF2B5EF4-FFF2-40B4-BE49-F238E27FC236}">
                <a16:creationId xmlns:a16="http://schemas.microsoft.com/office/drawing/2014/main" id="{DEBFAB22-39F8-43E2-B22C-C56210F2F162}"/>
              </a:ext>
            </a:extLst>
          </p:cNvPr>
          <p:cNvSpPr/>
          <p:nvPr/>
        </p:nvSpPr>
        <p:spPr>
          <a:xfrm>
            <a:off x="6410183" y="1752603"/>
            <a:ext cx="1277815" cy="1205750"/>
          </a:xfrm>
          <a:prstGeom prst="roundRect">
            <a:avLst/>
          </a:prstGeom>
        </p:spPr>
        <p:style>
          <a:lnRef idx="3">
            <a:schemeClr val="lt1"/>
          </a:lnRef>
          <a:fillRef idx="1">
            <a:schemeClr val="accent1"/>
          </a:fillRef>
          <a:effectRef idx="1">
            <a:schemeClr val="accent1"/>
          </a:effectRef>
          <a:fontRef idx="minor">
            <a:schemeClr val="lt1"/>
          </a:fontRef>
        </p:style>
        <p:txBody>
          <a:bodyPr vert="wordArtVert" tIns="0" bIns="182880" rtlCol="0" anchor="ctr" anchorCtr="1"/>
          <a:lstStyle/>
          <a:p>
            <a:pPr algn="ctr"/>
            <a:r>
              <a:rPr lang="en-US" sz="1100" spc="-800" dirty="0">
                <a:latin typeface="Open Sans Light" panose="020B0306030504020204" pitchFamily="34" charset="0"/>
                <a:ea typeface="Open Sans Light" panose="020B0306030504020204" pitchFamily="34" charset="0"/>
                <a:cs typeface="Open Sans Light" panose="020B0306030504020204" pitchFamily="34" charset="0"/>
              </a:rPr>
              <a:t>EDIT</a:t>
            </a:r>
            <a:endParaRPr lang="en-CA" sz="11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Rounded Corners 15">
            <a:extLst>
              <a:ext uri="{FF2B5EF4-FFF2-40B4-BE49-F238E27FC236}">
                <a16:creationId xmlns:a16="http://schemas.microsoft.com/office/drawing/2014/main" id="{03A72050-CDB5-4DA3-AB59-68AE4AEF3323}"/>
              </a:ext>
            </a:extLst>
          </p:cNvPr>
          <p:cNvSpPr/>
          <p:nvPr/>
        </p:nvSpPr>
        <p:spPr>
          <a:xfrm>
            <a:off x="8339803" y="1752603"/>
            <a:ext cx="1277815" cy="1205750"/>
          </a:xfrm>
          <a:prstGeom prst="roundRect">
            <a:avLst/>
          </a:prstGeom>
        </p:spPr>
        <p:style>
          <a:lnRef idx="3">
            <a:schemeClr val="lt1"/>
          </a:lnRef>
          <a:fillRef idx="1">
            <a:schemeClr val="accent1"/>
          </a:fillRef>
          <a:effectRef idx="1">
            <a:schemeClr val="accent1"/>
          </a:effectRef>
          <a:fontRef idx="minor">
            <a:schemeClr val="lt1"/>
          </a:fontRef>
        </p:style>
        <p:txBody>
          <a:bodyPr vert="wordArtVert" tIns="0" bIns="182880" rtlCol="0" anchor="ctr" anchorCtr="1"/>
          <a:lstStyle/>
          <a:p>
            <a:pPr algn="ctr"/>
            <a:r>
              <a:rPr lang="en-US" sz="1100" spc="-800" dirty="0">
                <a:latin typeface="Open Sans Light" panose="020B0306030504020204" pitchFamily="34" charset="0"/>
                <a:ea typeface="Open Sans Light" panose="020B0306030504020204" pitchFamily="34" charset="0"/>
                <a:cs typeface="Open Sans Light" panose="020B0306030504020204" pitchFamily="34" charset="0"/>
              </a:rPr>
              <a:t>PUBLISH</a:t>
            </a:r>
            <a:endParaRPr lang="en-CA" sz="11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Rectangle: Rounded Corners 16">
            <a:extLst>
              <a:ext uri="{FF2B5EF4-FFF2-40B4-BE49-F238E27FC236}">
                <a16:creationId xmlns:a16="http://schemas.microsoft.com/office/drawing/2014/main" id="{84D01330-2D58-40F2-B922-4CDE6375DCC6}"/>
              </a:ext>
            </a:extLst>
          </p:cNvPr>
          <p:cNvSpPr/>
          <p:nvPr/>
        </p:nvSpPr>
        <p:spPr>
          <a:xfrm>
            <a:off x="10269425" y="1752603"/>
            <a:ext cx="1277815" cy="1205750"/>
          </a:xfrm>
          <a:prstGeom prst="roundRect">
            <a:avLst/>
          </a:prstGeom>
        </p:spPr>
        <p:style>
          <a:lnRef idx="3">
            <a:schemeClr val="lt1"/>
          </a:lnRef>
          <a:fillRef idx="1">
            <a:schemeClr val="accent1"/>
          </a:fillRef>
          <a:effectRef idx="1">
            <a:schemeClr val="accent1"/>
          </a:effectRef>
          <a:fontRef idx="minor">
            <a:schemeClr val="lt1"/>
          </a:fontRef>
        </p:style>
        <p:txBody>
          <a:bodyPr vert="wordArtVert" tIns="0" bIns="182880" rtlCol="0" anchor="ctr" anchorCtr="1"/>
          <a:lstStyle/>
          <a:p>
            <a:pPr algn="ctr"/>
            <a:r>
              <a:rPr lang="en-US" sz="1100" spc="-800" dirty="0">
                <a:latin typeface="Open Sans Light" panose="020B0306030504020204" pitchFamily="34" charset="0"/>
                <a:ea typeface="Open Sans Light" panose="020B0306030504020204" pitchFamily="34" charset="0"/>
                <a:cs typeface="Open Sans Light" panose="020B0306030504020204" pitchFamily="34" charset="0"/>
              </a:rPr>
              <a:t>ARCHIVE</a:t>
            </a:r>
            <a:endParaRPr lang="en-CA" sz="11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Arrow: Right 17">
            <a:extLst>
              <a:ext uri="{FF2B5EF4-FFF2-40B4-BE49-F238E27FC236}">
                <a16:creationId xmlns:a16="http://schemas.microsoft.com/office/drawing/2014/main" id="{D98AC894-2818-4D46-887A-BBC620F47CB0}"/>
              </a:ext>
            </a:extLst>
          </p:cNvPr>
          <p:cNvSpPr/>
          <p:nvPr/>
        </p:nvSpPr>
        <p:spPr>
          <a:xfrm>
            <a:off x="1899138"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Arrow: Right 18">
            <a:extLst>
              <a:ext uri="{FF2B5EF4-FFF2-40B4-BE49-F238E27FC236}">
                <a16:creationId xmlns:a16="http://schemas.microsoft.com/office/drawing/2014/main" id="{F82B2FF3-0C4A-4ACE-8D26-12D257373B62}"/>
              </a:ext>
            </a:extLst>
          </p:cNvPr>
          <p:cNvSpPr/>
          <p:nvPr/>
        </p:nvSpPr>
        <p:spPr>
          <a:xfrm>
            <a:off x="3827587"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Arrow: Right 19">
            <a:extLst>
              <a:ext uri="{FF2B5EF4-FFF2-40B4-BE49-F238E27FC236}">
                <a16:creationId xmlns:a16="http://schemas.microsoft.com/office/drawing/2014/main" id="{434D0A13-E445-4990-8A85-7703605AB431}"/>
              </a:ext>
            </a:extLst>
          </p:cNvPr>
          <p:cNvSpPr/>
          <p:nvPr/>
        </p:nvSpPr>
        <p:spPr>
          <a:xfrm>
            <a:off x="5744893" y="2266210"/>
            <a:ext cx="651805" cy="19327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sz="105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Arrow: Right 20">
            <a:extLst>
              <a:ext uri="{FF2B5EF4-FFF2-40B4-BE49-F238E27FC236}">
                <a16:creationId xmlns:a16="http://schemas.microsoft.com/office/drawing/2014/main" id="{54D1E620-9124-477B-A486-394E96275BEC}"/>
              </a:ext>
            </a:extLst>
          </p:cNvPr>
          <p:cNvSpPr/>
          <p:nvPr/>
        </p:nvSpPr>
        <p:spPr>
          <a:xfrm>
            <a:off x="7684485" y="2266211"/>
            <a:ext cx="651805" cy="19327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sz="105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Arrow: Right 21">
            <a:extLst>
              <a:ext uri="{FF2B5EF4-FFF2-40B4-BE49-F238E27FC236}">
                <a16:creationId xmlns:a16="http://schemas.microsoft.com/office/drawing/2014/main" id="{D75F2FBE-0AEE-486D-A4B0-AF72450DC906}"/>
              </a:ext>
            </a:extLst>
          </p:cNvPr>
          <p:cNvSpPr/>
          <p:nvPr/>
        </p:nvSpPr>
        <p:spPr>
          <a:xfrm>
            <a:off x="9612932" y="2266211"/>
            <a:ext cx="651805" cy="19327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sz="105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Rectangle: Rounded Corners 22">
            <a:extLst>
              <a:ext uri="{FF2B5EF4-FFF2-40B4-BE49-F238E27FC236}">
                <a16:creationId xmlns:a16="http://schemas.microsoft.com/office/drawing/2014/main" id="{ED189A53-316C-4743-AC05-2D08DCFD98A6}"/>
              </a:ext>
            </a:extLst>
          </p:cNvPr>
          <p:cNvSpPr/>
          <p:nvPr/>
        </p:nvSpPr>
        <p:spPr>
          <a:xfrm>
            <a:off x="6410183" y="3133930"/>
            <a:ext cx="1277815" cy="1205750"/>
          </a:xfrm>
          <a:prstGeom prst="roundRect">
            <a:avLst/>
          </a:prstGeom>
        </p:spPr>
        <p:style>
          <a:lnRef idx="3">
            <a:schemeClr val="lt1"/>
          </a:lnRef>
          <a:fillRef idx="1">
            <a:schemeClr val="accent1"/>
          </a:fillRef>
          <a:effectRef idx="1">
            <a:schemeClr val="accent1"/>
          </a:effectRef>
          <a:fontRef idx="minor">
            <a:schemeClr val="lt1"/>
          </a:fontRef>
        </p:style>
        <p:txBody>
          <a:bodyPr vert="wordArtVert" tIns="0" bIns="182880" rtlCol="0" anchor="ctr" anchorCtr="1"/>
          <a:lstStyle/>
          <a:p>
            <a:pPr algn="ctr"/>
            <a:r>
              <a:rPr lang="en-US" sz="1100" spc="-800" dirty="0">
                <a:latin typeface="Open Sans Light" panose="020B0306030504020204" pitchFamily="34" charset="0"/>
                <a:ea typeface="Open Sans Light" panose="020B0306030504020204" pitchFamily="34" charset="0"/>
                <a:cs typeface="Open Sans Light" panose="020B0306030504020204" pitchFamily="34" charset="0"/>
              </a:rPr>
              <a:t>EDIT</a:t>
            </a:r>
            <a:endParaRPr lang="en-CA" sz="11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Rectangle: Rounded Corners 23">
            <a:extLst>
              <a:ext uri="{FF2B5EF4-FFF2-40B4-BE49-F238E27FC236}">
                <a16:creationId xmlns:a16="http://schemas.microsoft.com/office/drawing/2014/main" id="{679EA60B-7535-448D-A8D3-1850B9E81CE0}"/>
              </a:ext>
            </a:extLst>
          </p:cNvPr>
          <p:cNvSpPr/>
          <p:nvPr/>
        </p:nvSpPr>
        <p:spPr>
          <a:xfrm>
            <a:off x="8339803" y="3133930"/>
            <a:ext cx="1277815" cy="1205750"/>
          </a:xfrm>
          <a:prstGeom prst="roundRect">
            <a:avLst/>
          </a:prstGeom>
        </p:spPr>
        <p:style>
          <a:lnRef idx="3">
            <a:schemeClr val="lt1"/>
          </a:lnRef>
          <a:fillRef idx="1">
            <a:schemeClr val="accent1"/>
          </a:fillRef>
          <a:effectRef idx="1">
            <a:schemeClr val="accent1"/>
          </a:effectRef>
          <a:fontRef idx="minor">
            <a:schemeClr val="lt1"/>
          </a:fontRef>
        </p:style>
        <p:txBody>
          <a:bodyPr vert="wordArtVert" tIns="0" bIns="182880" rtlCol="0" anchor="ctr" anchorCtr="1"/>
          <a:lstStyle/>
          <a:p>
            <a:pPr algn="ctr"/>
            <a:r>
              <a:rPr lang="en-US" sz="1100" spc="-800" dirty="0">
                <a:latin typeface="Open Sans Light" panose="020B0306030504020204" pitchFamily="34" charset="0"/>
                <a:ea typeface="Open Sans Light" panose="020B0306030504020204" pitchFamily="34" charset="0"/>
                <a:cs typeface="Open Sans Light" panose="020B0306030504020204" pitchFamily="34" charset="0"/>
              </a:rPr>
              <a:t>PUBLISH</a:t>
            </a:r>
            <a:endParaRPr lang="en-CA" sz="11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Rectangle: Rounded Corners 24">
            <a:extLst>
              <a:ext uri="{FF2B5EF4-FFF2-40B4-BE49-F238E27FC236}">
                <a16:creationId xmlns:a16="http://schemas.microsoft.com/office/drawing/2014/main" id="{02324057-4ED9-472A-9607-149A7558A9A3}"/>
              </a:ext>
            </a:extLst>
          </p:cNvPr>
          <p:cNvSpPr/>
          <p:nvPr/>
        </p:nvSpPr>
        <p:spPr>
          <a:xfrm>
            <a:off x="10269425" y="3133930"/>
            <a:ext cx="1277815" cy="1205750"/>
          </a:xfrm>
          <a:prstGeom prst="roundRect">
            <a:avLst/>
          </a:prstGeom>
        </p:spPr>
        <p:style>
          <a:lnRef idx="3">
            <a:schemeClr val="lt1"/>
          </a:lnRef>
          <a:fillRef idx="1">
            <a:schemeClr val="accent1"/>
          </a:fillRef>
          <a:effectRef idx="1">
            <a:schemeClr val="accent1"/>
          </a:effectRef>
          <a:fontRef idx="minor">
            <a:schemeClr val="lt1"/>
          </a:fontRef>
        </p:style>
        <p:txBody>
          <a:bodyPr vert="wordArtVert" tIns="0" bIns="182880" rtlCol="0" anchor="ctr" anchorCtr="1"/>
          <a:lstStyle/>
          <a:p>
            <a:pPr algn="ctr"/>
            <a:r>
              <a:rPr lang="en-US" sz="1100" spc="-800" dirty="0">
                <a:latin typeface="Open Sans Light" panose="020B0306030504020204" pitchFamily="34" charset="0"/>
                <a:ea typeface="Open Sans Light" panose="020B0306030504020204" pitchFamily="34" charset="0"/>
                <a:cs typeface="Open Sans Light" panose="020B0306030504020204" pitchFamily="34" charset="0"/>
              </a:rPr>
              <a:t>ARCHIVE</a:t>
            </a:r>
            <a:endParaRPr lang="en-CA" sz="11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Arrow: Right 25">
            <a:extLst>
              <a:ext uri="{FF2B5EF4-FFF2-40B4-BE49-F238E27FC236}">
                <a16:creationId xmlns:a16="http://schemas.microsoft.com/office/drawing/2014/main" id="{78A540DE-2321-47F0-A8E1-280599E8EF65}"/>
              </a:ext>
            </a:extLst>
          </p:cNvPr>
          <p:cNvSpPr/>
          <p:nvPr/>
        </p:nvSpPr>
        <p:spPr>
          <a:xfrm>
            <a:off x="5744893" y="3647537"/>
            <a:ext cx="651805" cy="19327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sz="105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Arrow: Right 26">
            <a:extLst>
              <a:ext uri="{FF2B5EF4-FFF2-40B4-BE49-F238E27FC236}">
                <a16:creationId xmlns:a16="http://schemas.microsoft.com/office/drawing/2014/main" id="{6379F078-56C8-4B7D-9E1D-AA72B166D746}"/>
              </a:ext>
            </a:extLst>
          </p:cNvPr>
          <p:cNvSpPr/>
          <p:nvPr/>
        </p:nvSpPr>
        <p:spPr>
          <a:xfrm>
            <a:off x="7684485" y="3647538"/>
            <a:ext cx="651805" cy="19327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sz="105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Arrow: Right 27">
            <a:extLst>
              <a:ext uri="{FF2B5EF4-FFF2-40B4-BE49-F238E27FC236}">
                <a16:creationId xmlns:a16="http://schemas.microsoft.com/office/drawing/2014/main" id="{BAF1FE7E-FE97-4F0A-8CDC-21F21A9530AC}"/>
              </a:ext>
            </a:extLst>
          </p:cNvPr>
          <p:cNvSpPr/>
          <p:nvPr/>
        </p:nvSpPr>
        <p:spPr>
          <a:xfrm>
            <a:off x="9612932" y="3647538"/>
            <a:ext cx="651805" cy="19327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sz="105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Rectangle: Rounded Corners 28">
            <a:extLst>
              <a:ext uri="{FF2B5EF4-FFF2-40B4-BE49-F238E27FC236}">
                <a16:creationId xmlns:a16="http://schemas.microsoft.com/office/drawing/2014/main" id="{138CD753-C0E7-49FD-8DC8-AD43BE526553}"/>
              </a:ext>
            </a:extLst>
          </p:cNvPr>
          <p:cNvSpPr/>
          <p:nvPr/>
        </p:nvSpPr>
        <p:spPr>
          <a:xfrm>
            <a:off x="6396698" y="4502334"/>
            <a:ext cx="1277815" cy="1205750"/>
          </a:xfrm>
          <a:prstGeom prst="roundRect">
            <a:avLst/>
          </a:prstGeom>
        </p:spPr>
        <p:style>
          <a:lnRef idx="3">
            <a:schemeClr val="lt1"/>
          </a:lnRef>
          <a:fillRef idx="1">
            <a:schemeClr val="accent1"/>
          </a:fillRef>
          <a:effectRef idx="1">
            <a:schemeClr val="accent1"/>
          </a:effectRef>
          <a:fontRef idx="minor">
            <a:schemeClr val="lt1"/>
          </a:fontRef>
        </p:style>
        <p:txBody>
          <a:bodyPr vert="wordArtVert" tIns="0" bIns="182880" rtlCol="0" anchor="ctr" anchorCtr="1"/>
          <a:lstStyle/>
          <a:p>
            <a:pPr algn="ctr"/>
            <a:r>
              <a:rPr lang="en-US" sz="1100" spc="-800" dirty="0">
                <a:latin typeface="Open Sans Light" panose="020B0306030504020204" pitchFamily="34" charset="0"/>
                <a:ea typeface="Open Sans Light" panose="020B0306030504020204" pitchFamily="34" charset="0"/>
                <a:cs typeface="Open Sans Light" panose="020B0306030504020204" pitchFamily="34" charset="0"/>
              </a:rPr>
              <a:t>EDIT</a:t>
            </a:r>
            <a:endParaRPr lang="en-CA" sz="11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Rectangle: Rounded Corners 29">
            <a:extLst>
              <a:ext uri="{FF2B5EF4-FFF2-40B4-BE49-F238E27FC236}">
                <a16:creationId xmlns:a16="http://schemas.microsoft.com/office/drawing/2014/main" id="{22CA47FD-7D98-4573-9FEC-B7A3977F0AE8}"/>
              </a:ext>
            </a:extLst>
          </p:cNvPr>
          <p:cNvSpPr/>
          <p:nvPr/>
        </p:nvSpPr>
        <p:spPr>
          <a:xfrm>
            <a:off x="8326318" y="4502334"/>
            <a:ext cx="1277815" cy="1205750"/>
          </a:xfrm>
          <a:prstGeom prst="roundRect">
            <a:avLst/>
          </a:prstGeom>
        </p:spPr>
        <p:style>
          <a:lnRef idx="3">
            <a:schemeClr val="lt1"/>
          </a:lnRef>
          <a:fillRef idx="1">
            <a:schemeClr val="accent1"/>
          </a:fillRef>
          <a:effectRef idx="1">
            <a:schemeClr val="accent1"/>
          </a:effectRef>
          <a:fontRef idx="minor">
            <a:schemeClr val="lt1"/>
          </a:fontRef>
        </p:style>
        <p:txBody>
          <a:bodyPr vert="wordArtVert" tIns="0" bIns="182880" rtlCol="0" anchor="ctr" anchorCtr="1"/>
          <a:lstStyle/>
          <a:p>
            <a:pPr algn="ctr"/>
            <a:r>
              <a:rPr lang="en-US" sz="1100" spc="-800" dirty="0">
                <a:latin typeface="Open Sans Light" panose="020B0306030504020204" pitchFamily="34" charset="0"/>
                <a:ea typeface="Open Sans Light" panose="020B0306030504020204" pitchFamily="34" charset="0"/>
                <a:cs typeface="Open Sans Light" panose="020B0306030504020204" pitchFamily="34" charset="0"/>
              </a:rPr>
              <a:t>PUBLISH</a:t>
            </a:r>
            <a:endParaRPr lang="en-CA" sz="11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Rectangle: Rounded Corners 30">
            <a:extLst>
              <a:ext uri="{FF2B5EF4-FFF2-40B4-BE49-F238E27FC236}">
                <a16:creationId xmlns:a16="http://schemas.microsoft.com/office/drawing/2014/main" id="{21A21594-783D-4DAD-8BCB-30989FC66CED}"/>
              </a:ext>
            </a:extLst>
          </p:cNvPr>
          <p:cNvSpPr/>
          <p:nvPr/>
        </p:nvSpPr>
        <p:spPr>
          <a:xfrm>
            <a:off x="10255940" y="4502334"/>
            <a:ext cx="1277815" cy="1205750"/>
          </a:xfrm>
          <a:prstGeom prst="roundRect">
            <a:avLst/>
          </a:prstGeom>
        </p:spPr>
        <p:style>
          <a:lnRef idx="3">
            <a:schemeClr val="lt1"/>
          </a:lnRef>
          <a:fillRef idx="1">
            <a:schemeClr val="accent1"/>
          </a:fillRef>
          <a:effectRef idx="1">
            <a:schemeClr val="accent1"/>
          </a:effectRef>
          <a:fontRef idx="minor">
            <a:schemeClr val="lt1"/>
          </a:fontRef>
        </p:style>
        <p:txBody>
          <a:bodyPr vert="wordArtVert" tIns="0" bIns="182880" rtlCol="0" anchor="ctr" anchorCtr="1"/>
          <a:lstStyle/>
          <a:p>
            <a:pPr algn="ctr"/>
            <a:r>
              <a:rPr lang="en-US" sz="1100" spc="-800" dirty="0">
                <a:latin typeface="Open Sans Light" panose="020B0306030504020204" pitchFamily="34" charset="0"/>
                <a:ea typeface="Open Sans Light" panose="020B0306030504020204" pitchFamily="34" charset="0"/>
                <a:cs typeface="Open Sans Light" panose="020B0306030504020204" pitchFamily="34" charset="0"/>
              </a:rPr>
              <a:t>ARCHIVE</a:t>
            </a:r>
            <a:endParaRPr lang="en-CA" sz="11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Arrow: Right 31">
            <a:extLst>
              <a:ext uri="{FF2B5EF4-FFF2-40B4-BE49-F238E27FC236}">
                <a16:creationId xmlns:a16="http://schemas.microsoft.com/office/drawing/2014/main" id="{90BDFB80-ED59-4783-9A43-E91CA9890CBF}"/>
              </a:ext>
            </a:extLst>
          </p:cNvPr>
          <p:cNvSpPr/>
          <p:nvPr/>
        </p:nvSpPr>
        <p:spPr>
          <a:xfrm>
            <a:off x="5731408" y="5015941"/>
            <a:ext cx="651805" cy="19327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sz="105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3" name="Arrow: Right 32">
            <a:extLst>
              <a:ext uri="{FF2B5EF4-FFF2-40B4-BE49-F238E27FC236}">
                <a16:creationId xmlns:a16="http://schemas.microsoft.com/office/drawing/2014/main" id="{4C8CE151-5E83-43A7-A628-A8B322A52BE1}"/>
              </a:ext>
            </a:extLst>
          </p:cNvPr>
          <p:cNvSpPr/>
          <p:nvPr/>
        </p:nvSpPr>
        <p:spPr>
          <a:xfrm>
            <a:off x="7671000" y="5015942"/>
            <a:ext cx="651805" cy="19327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sz="105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Arrow: Right 33">
            <a:extLst>
              <a:ext uri="{FF2B5EF4-FFF2-40B4-BE49-F238E27FC236}">
                <a16:creationId xmlns:a16="http://schemas.microsoft.com/office/drawing/2014/main" id="{B644A829-8B5F-4313-9826-89E3803FF52D}"/>
              </a:ext>
            </a:extLst>
          </p:cNvPr>
          <p:cNvSpPr/>
          <p:nvPr/>
        </p:nvSpPr>
        <p:spPr>
          <a:xfrm>
            <a:off x="9599447" y="5015942"/>
            <a:ext cx="651805" cy="19327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sz="105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90179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BC3BD-CFF6-451B-90EA-C1DDDD06D722}"/>
              </a:ext>
            </a:extLst>
          </p:cNvPr>
          <p:cNvSpPr>
            <a:spLocks noGrp="1"/>
          </p:cNvSpPr>
          <p:nvPr>
            <p:ph type="sldNum" sz="quarter" idx="12"/>
          </p:nvPr>
        </p:nvSpPr>
        <p:spPr/>
        <p:txBody>
          <a:bodyPr/>
          <a:lstStyle/>
          <a:p>
            <a:fld id="{67E52358-FED6-D246-9C6E-AEC4ABAAD0D9}" type="slidenum">
              <a:rPr lang="en-US" smtClean="0"/>
              <a:t>6</a:t>
            </a:fld>
            <a:endParaRPr lang="en-US"/>
          </a:p>
        </p:txBody>
      </p:sp>
      <p:pic>
        <p:nvPicPr>
          <p:cNvPr id="11" name="Picture 10">
            <a:extLst>
              <a:ext uri="{FF2B5EF4-FFF2-40B4-BE49-F238E27FC236}">
                <a16:creationId xmlns:a16="http://schemas.microsoft.com/office/drawing/2014/main" id="{8A8EB4AA-9EE0-49D1-BE90-1869E3EEA887}"/>
              </a:ext>
            </a:extLst>
          </p:cNvPr>
          <p:cNvPicPr>
            <a:picLocks noChangeAspect="1"/>
          </p:cNvPicPr>
          <p:nvPr/>
        </p:nvPicPr>
        <p:blipFill>
          <a:blip r:embed="rId3"/>
          <a:stretch>
            <a:fillRect/>
          </a:stretch>
        </p:blipFill>
        <p:spPr>
          <a:xfrm>
            <a:off x="742704" y="649341"/>
            <a:ext cx="3910356" cy="471849"/>
          </a:xfrm>
          <a:prstGeom prst="rect">
            <a:avLst/>
          </a:prstGeom>
        </p:spPr>
      </p:pic>
      <p:sp>
        <p:nvSpPr>
          <p:cNvPr id="12" name="Rectangle: Rounded Corners 11">
            <a:extLst>
              <a:ext uri="{FF2B5EF4-FFF2-40B4-BE49-F238E27FC236}">
                <a16:creationId xmlns:a16="http://schemas.microsoft.com/office/drawing/2014/main" id="{1B85A78D-B4CF-4B44-B11B-F770D71D8DEA}"/>
              </a:ext>
            </a:extLst>
          </p:cNvPr>
          <p:cNvSpPr/>
          <p:nvPr/>
        </p:nvSpPr>
        <p:spPr>
          <a:xfrm>
            <a:off x="62132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CAPTURE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Rectangle: Rounded Corners 12">
            <a:extLst>
              <a:ext uri="{FF2B5EF4-FFF2-40B4-BE49-F238E27FC236}">
                <a16:creationId xmlns:a16="http://schemas.microsoft.com/office/drawing/2014/main" id="{1934659D-BD76-4EB6-9162-5132495E4878}"/>
              </a:ext>
            </a:extLst>
          </p:cNvPr>
          <p:cNvSpPr/>
          <p:nvPr/>
        </p:nvSpPr>
        <p:spPr>
          <a:xfrm>
            <a:off x="255094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INGEST</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Rectangle: Rounded Corners 13">
            <a:extLst>
              <a:ext uri="{FF2B5EF4-FFF2-40B4-BE49-F238E27FC236}">
                <a16:creationId xmlns:a16="http://schemas.microsoft.com/office/drawing/2014/main" id="{2478E82C-D43B-497C-93A5-46C793FECFB0}"/>
              </a:ext>
            </a:extLst>
          </p:cNvPr>
          <p:cNvSpPr/>
          <p:nvPr/>
        </p:nvSpPr>
        <p:spPr>
          <a:xfrm>
            <a:off x="448056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ORGANIZE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Rectangle: Rounded Corners 14">
            <a:extLst>
              <a:ext uri="{FF2B5EF4-FFF2-40B4-BE49-F238E27FC236}">
                <a16:creationId xmlns:a16="http://schemas.microsoft.com/office/drawing/2014/main" id="{DEBFAB22-39F8-43E2-B22C-C56210F2F162}"/>
              </a:ext>
            </a:extLst>
          </p:cNvPr>
          <p:cNvSpPr/>
          <p:nvPr/>
        </p:nvSpPr>
        <p:spPr>
          <a:xfrm>
            <a:off x="641018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EDIT</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Rounded Corners 15">
            <a:extLst>
              <a:ext uri="{FF2B5EF4-FFF2-40B4-BE49-F238E27FC236}">
                <a16:creationId xmlns:a16="http://schemas.microsoft.com/office/drawing/2014/main" id="{03A72050-CDB5-4DA3-AB59-68AE4AEF3323}"/>
              </a:ext>
            </a:extLst>
          </p:cNvPr>
          <p:cNvSpPr/>
          <p:nvPr/>
        </p:nvSpPr>
        <p:spPr>
          <a:xfrm>
            <a:off x="833980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PUBLISH</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Rectangle: Rounded Corners 16">
            <a:extLst>
              <a:ext uri="{FF2B5EF4-FFF2-40B4-BE49-F238E27FC236}">
                <a16:creationId xmlns:a16="http://schemas.microsoft.com/office/drawing/2014/main" id="{84D01330-2D58-40F2-B922-4CDE6375DCC6}"/>
              </a:ext>
            </a:extLst>
          </p:cNvPr>
          <p:cNvSpPr/>
          <p:nvPr/>
        </p:nvSpPr>
        <p:spPr>
          <a:xfrm>
            <a:off x="10269425"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ARCHIVE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Arrow: Right 17">
            <a:extLst>
              <a:ext uri="{FF2B5EF4-FFF2-40B4-BE49-F238E27FC236}">
                <a16:creationId xmlns:a16="http://schemas.microsoft.com/office/drawing/2014/main" id="{D98AC894-2818-4D46-887A-BBC620F47CB0}"/>
              </a:ext>
            </a:extLst>
          </p:cNvPr>
          <p:cNvSpPr/>
          <p:nvPr/>
        </p:nvSpPr>
        <p:spPr>
          <a:xfrm>
            <a:off x="1899138"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Arrow: Right 18">
            <a:extLst>
              <a:ext uri="{FF2B5EF4-FFF2-40B4-BE49-F238E27FC236}">
                <a16:creationId xmlns:a16="http://schemas.microsoft.com/office/drawing/2014/main" id="{F82B2FF3-0C4A-4ACE-8D26-12D257373B62}"/>
              </a:ext>
            </a:extLst>
          </p:cNvPr>
          <p:cNvSpPr/>
          <p:nvPr/>
        </p:nvSpPr>
        <p:spPr>
          <a:xfrm>
            <a:off x="3827587"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Arrow: Right 19">
            <a:extLst>
              <a:ext uri="{FF2B5EF4-FFF2-40B4-BE49-F238E27FC236}">
                <a16:creationId xmlns:a16="http://schemas.microsoft.com/office/drawing/2014/main" id="{434D0A13-E445-4990-8A85-7703605AB431}"/>
              </a:ext>
            </a:extLst>
          </p:cNvPr>
          <p:cNvSpPr/>
          <p:nvPr/>
        </p:nvSpPr>
        <p:spPr>
          <a:xfrm>
            <a:off x="5756036"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Arrow: Right 20">
            <a:extLst>
              <a:ext uri="{FF2B5EF4-FFF2-40B4-BE49-F238E27FC236}">
                <a16:creationId xmlns:a16="http://schemas.microsoft.com/office/drawing/2014/main" id="{54D1E620-9124-477B-A486-394E96275BEC}"/>
              </a:ext>
            </a:extLst>
          </p:cNvPr>
          <p:cNvSpPr/>
          <p:nvPr/>
        </p:nvSpPr>
        <p:spPr>
          <a:xfrm>
            <a:off x="7684485"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Arrow: Right 21">
            <a:extLst>
              <a:ext uri="{FF2B5EF4-FFF2-40B4-BE49-F238E27FC236}">
                <a16:creationId xmlns:a16="http://schemas.microsoft.com/office/drawing/2014/main" id="{D75F2FBE-0AEE-486D-A4B0-AF72450DC906}"/>
              </a:ext>
            </a:extLst>
          </p:cNvPr>
          <p:cNvSpPr/>
          <p:nvPr/>
        </p:nvSpPr>
        <p:spPr>
          <a:xfrm>
            <a:off x="9612932"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eft Brace 22">
            <a:extLst>
              <a:ext uri="{FF2B5EF4-FFF2-40B4-BE49-F238E27FC236}">
                <a16:creationId xmlns:a16="http://schemas.microsoft.com/office/drawing/2014/main" id="{2DA8F92D-F0A7-4574-A993-957116CE38CD}"/>
              </a:ext>
            </a:extLst>
          </p:cNvPr>
          <p:cNvSpPr/>
          <p:nvPr/>
        </p:nvSpPr>
        <p:spPr>
          <a:xfrm rot="5400000">
            <a:off x="8739589" y="714181"/>
            <a:ext cx="453888" cy="160721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23">
            <a:extLst>
              <a:ext uri="{FF2B5EF4-FFF2-40B4-BE49-F238E27FC236}">
                <a16:creationId xmlns:a16="http://schemas.microsoft.com/office/drawing/2014/main" id="{3B8535F9-BA9A-4EEA-9B76-FF009DC41F17}"/>
              </a:ext>
            </a:extLst>
          </p:cNvPr>
          <p:cNvPicPr>
            <a:picLocks noChangeAspect="1"/>
          </p:cNvPicPr>
          <p:nvPr/>
        </p:nvPicPr>
        <p:blipFill>
          <a:blip r:embed="rId4"/>
          <a:stretch>
            <a:fillRect/>
          </a:stretch>
        </p:blipFill>
        <p:spPr>
          <a:xfrm>
            <a:off x="8301630" y="660738"/>
            <a:ext cx="1311302" cy="511186"/>
          </a:xfrm>
          <a:prstGeom prst="rect">
            <a:avLst/>
          </a:prstGeom>
        </p:spPr>
      </p:pic>
    </p:spTree>
    <p:extLst>
      <p:ext uri="{BB962C8B-B14F-4D97-AF65-F5344CB8AC3E}">
        <p14:creationId xmlns:p14="http://schemas.microsoft.com/office/powerpoint/2010/main" val="269848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BC3BD-CFF6-451B-90EA-C1DDDD06D722}"/>
              </a:ext>
            </a:extLst>
          </p:cNvPr>
          <p:cNvSpPr>
            <a:spLocks noGrp="1"/>
          </p:cNvSpPr>
          <p:nvPr>
            <p:ph type="sldNum" sz="quarter" idx="12"/>
          </p:nvPr>
        </p:nvSpPr>
        <p:spPr/>
        <p:txBody>
          <a:bodyPr/>
          <a:lstStyle/>
          <a:p>
            <a:fld id="{67E52358-FED6-D246-9C6E-AEC4ABAAD0D9}" type="slidenum">
              <a:rPr lang="en-US" smtClean="0"/>
              <a:t>7</a:t>
            </a:fld>
            <a:endParaRPr lang="en-US"/>
          </a:p>
        </p:txBody>
      </p:sp>
      <p:pic>
        <p:nvPicPr>
          <p:cNvPr id="11" name="Picture 10">
            <a:extLst>
              <a:ext uri="{FF2B5EF4-FFF2-40B4-BE49-F238E27FC236}">
                <a16:creationId xmlns:a16="http://schemas.microsoft.com/office/drawing/2014/main" id="{8A8EB4AA-9EE0-49D1-BE90-1869E3EEA887}"/>
              </a:ext>
            </a:extLst>
          </p:cNvPr>
          <p:cNvPicPr>
            <a:picLocks noChangeAspect="1"/>
          </p:cNvPicPr>
          <p:nvPr/>
        </p:nvPicPr>
        <p:blipFill>
          <a:blip r:embed="rId3"/>
          <a:stretch>
            <a:fillRect/>
          </a:stretch>
        </p:blipFill>
        <p:spPr>
          <a:xfrm>
            <a:off x="742704" y="649341"/>
            <a:ext cx="3910356" cy="471849"/>
          </a:xfrm>
          <a:prstGeom prst="rect">
            <a:avLst/>
          </a:prstGeom>
        </p:spPr>
      </p:pic>
      <p:sp>
        <p:nvSpPr>
          <p:cNvPr id="12" name="Rectangle: Rounded Corners 11">
            <a:extLst>
              <a:ext uri="{FF2B5EF4-FFF2-40B4-BE49-F238E27FC236}">
                <a16:creationId xmlns:a16="http://schemas.microsoft.com/office/drawing/2014/main" id="{1B85A78D-B4CF-4B44-B11B-F770D71D8DEA}"/>
              </a:ext>
            </a:extLst>
          </p:cNvPr>
          <p:cNvSpPr/>
          <p:nvPr/>
        </p:nvSpPr>
        <p:spPr>
          <a:xfrm>
            <a:off x="62132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CAPTURE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Rectangle: Rounded Corners 12">
            <a:extLst>
              <a:ext uri="{FF2B5EF4-FFF2-40B4-BE49-F238E27FC236}">
                <a16:creationId xmlns:a16="http://schemas.microsoft.com/office/drawing/2014/main" id="{1934659D-BD76-4EB6-9162-5132495E4878}"/>
              </a:ext>
            </a:extLst>
          </p:cNvPr>
          <p:cNvSpPr/>
          <p:nvPr/>
        </p:nvSpPr>
        <p:spPr>
          <a:xfrm>
            <a:off x="255094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INGEST</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Rectangle: Rounded Corners 13">
            <a:extLst>
              <a:ext uri="{FF2B5EF4-FFF2-40B4-BE49-F238E27FC236}">
                <a16:creationId xmlns:a16="http://schemas.microsoft.com/office/drawing/2014/main" id="{2478E82C-D43B-497C-93A5-46C793FECFB0}"/>
              </a:ext>
            </a:extLst>
          </p:cNvPr>
          <p:cNvSpPr/>
          <p:nvPr/>
        </p:nvSpPr>
        <p:spPr>
          <a:xfrm>
            <a:off x="448056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ORGANIZE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Rectangle: Rounded Corners 14">
            <a:extLst>
              <a:ext uri="{FF2B5EF4-FFF2-40B4-BE49-F238E27FC236}">
                <a16:creationId xmlns:a16="http://schemas.microsoft.com/office/drawing/2014/main" id="{DEBFAB22-39F8-43E2-B22C-C56210F2F162}"/>
              </a:ext>
            </a:extLst>
          </p:cNvPr>
          <p:cNvSpPr/>
          <p:nvPr/>
        </p:nvSpPr>
        <p:spPr>
          <a:xfrm>
            <a:off x="641018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EDIT</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Rounded Corners 15">
            <a:extLst>
              <a:ext uri="{FF2B5EF4-FFF2-40B4-BE49-F238E27FC236}">
                <a16:creationId xmlns:a16="http://schemas.microsoft.com/office/drawing/2014/main" id="{03A72050-CDB5-4DA3-AB59-68AE4AEF3323}"/>
              </a:ext>
            </a:extLst>
          </p:cNvPr>
          <p:cNvSpPr/>
          <p:nvPr/>
        </p:nvSpPr>
        <p:spPr>
          <a:xfrm>
            <a:off x="8339803"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PUBLISH</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Rectangle: Rounded Corners 16">
            <a:extLst>
              <a:ext uri="{FF2B5EF4-FFF2-40B4-BE49-F238E27FC236}">
                <a16:creationId xmlns:a16="http://schemas.microsoft.com/office/drawing/2014/main" id="{84D01330-2D58-40F2-B922-4CDE6375DCC6}"/>
              </a:ext>
            </a:extLst>
          </p:cNvPr>
          <p:cNvSpPr/>
          <p:nvPr/>
        </p:nvSpPr>
        <p:spPr>
          <a:xfrm>
            <a:off x="10269425" y="1752603"/>
            <a:ext cx="1277815" cy="3985846"/>
          </a:xfrm>
          <a:prstGeom prst="roundRect">
            <a:avLst/>
          </a:prstGeom>
        </p:spPr>
        <p:style>
          <a:lnRef idx="3">
            <a:schemeClr val="lt1"/>
          </a:lnRef>
          <a:fillRef idx="1">
            <a:schemeClr val="accent1"/>
          </a:fillRef>
          <a:effectRef idx="1">
            <a:schemeClr val="accent1"/>
          </a:effectRef>
          <a:fontRef idx="minor">
            <a:schemeClr val="lt1"/>
          </a:fontRef>
        </p:style>
        <p:txBody>
          <a:bodyPr vert="wordArtVert" rtlCol="0" anchor="ctr"/>
          <a:lstStyle/>
          <a:p>
            <a:pPr algn="ctr"/>
            <a:r>
              <a:rPr lang="en-US" sz="2000" spc="-800" dirty="0">
                <a:latin typeface="Open Sans Light" panose="020B0306030504020204" pitchFamily="34" charset="0"/>
                <a:ea typeface="Open Sans Light" panose="020B0306030504020204" pitchFamily="34" charset="0"/>
                <a:cs typeface="Open Sans Light" panose="020B0306030504020204" pitchFamily="34" charset="0"/>
              </a:rPr>
              <a:t>ARCHIVE</a:t>
            </a:r>
            <a:endParaRPr lang="en-CA" sz="2000" spc="-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Arrow: Right 17">
            <a:extLst>
              <a:ext uri="{FF2B5EF4-FFF2-40B4-BE49-F238E27FC236}">
                <a16:creationId xmlns:a16="http://schemas.microsoft.com/office/drawing/2014/main" id="{D98AC894-2818-4D46-887A-BBC620F47CB0}"/>
              </a:ext>
            </a:extLst>
          </p:cNvPr>
          <p:cNvSpPr/>
          <p:nvPr/>
        </p:nvSpPr>
        <p:spPr>
          <a:xfrm>
            <a:off x="1899138"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Arrow: Right 18">
            <a:extLst>
              <a:ext uri="{FF2B5EF4-FFF2-40B4-BE49-F238E27FC236}">
                <a16:creationId xmlns:a16="http://schemas.microsoft.com/office/drawing/2014/main" id="{F82B2FF3-0C4A-4ACE-8D26-12D257373B62}"/>
              </a:ext>
            </a:extLst>
          </p:cNvPr>
          <p:cNvSpPr/>
          <p:nvPr/>
        </p:nvSpPr>
        <p:spPr>
          <a:xfrm>
            <a:off x="3827587"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Arrow: Right 19">
            <a:extLst>
              <a:ext uri="{FF2B5EF4-FFF2-40B4-BE49-F238E27FC236}">
                <a16:creationId xmlns:a16="http://schemas.microsoft.com/office/drawing/2014/main" id="{434D0A13-E445-4990-8A85-7703605AB431}"/>
              </a:ext>
            </a:extLst>
          </p:cNvPr>
          <p:cNvSpPr/>
          <p:nvPr/>
        </p:nvSpPr>
        <p:spPr>
          <a:xfrm>
            <a:off x="5756036"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Arrow: Right 20">
            <a:extLst>
              <a:ext uri="{FF2B5EF4-FFF2-40B4-BE49-F238E27FC236}">
                <a16:creationId xmlns:a16="http://schemas.microsoft.com/office/drawing/2014/main" id="{54D1E620-9124-477B-A486-394E96275BEC}"/>
              </a:ext>
            </a:extLst>
          </p:cNvPr>
          <p:cNvSpPr/>
          <p:nvPr/>
        </p:nvSpPr>
        <p:spPr>
          <a:xfrm>
            <a:off x="7684485"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Arrow: Right 21">
            <a:extLst>
              <a:ext uri="{FF2B5EF4-FFF2-40B4-BE49-F238E27FC236}">
                <a16:creationId xmlns:a16="http://schemas.microsoft.com/office/drawing/2014/main" id="{D75F2FBE-0AEE-486D-A4B0-AF72450DC906}"/>
              </a:ext>
            </a:extLst>
          </p:cNvPr>
          <p:cNvSpPr/>
          <p:nvPr/>
        </p:nvSpPr>
        <p:spPr>
          <a:xfrm>
            <a:off x="9612932" y="3417279"/>
            <a:ext cx="651805" cy="63890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eft Brace 22">
            <a:extLst>
              <a:ext uri="{FF2B5EF4-FFF2-40B4-BE49-F238E27FC236}">
                <a16:creationId xmlns:a16="http://schemas.microsoft.com/office/drawing/2014/main" id="{2DA8F92D-F0A7-4574-A993-957116CE38CD}"/>
              </a:ext>
            </a:extLst>
          </p:cNvPr>
          <p:cNvSpPr/>
          <p:nvPr/>
        </p:nvSpPr>
        <p:spPr>
          <a:xfrm rot="5400000">
            <a:off x="5889878" y="-2135531"/>
            <a:ext cx="453888" cy="730664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23">
            <a:extLst>
              <a:ext uri="{FF2B5EF4-FFF2-40B4-BE49-F238E27FC236}">
                <a16:creationId xmlns:a16="http://schemas.microsoft.com/office/drawing/2014/main" id="{3B8535F9-BA9A-4EEA-9B76-FF009DC41F17}"/>
              </a:ext>
            </a:extLst>
          </p:cNvPr>
          <p:cNvPicPr>
            <a:picLocks noChangeAspect="1"/>
          </p:cNvPicPr>
          <p:nvPr/>
        </p:nvPicPr>
        <p:blipFill>
          <a:blip r:embed="rId4"/>
          <a:stretch>
            <a:fillRect/>
          </a:stretch>
        </p:blipFill>
        <p:spPr>
          <a:xfrm>
            <a:off x="5461171" y="660738"/>
            <a:ext cx="1311302" cy="511186"/>
          </a:xfrm>
          <a:prstGeom prst="rect">
            <a:avLst/>
          </a:prstGeom>
        </p:spPr>
      </p:pic>
    </p:spTree>
    <p:extLst>
      <p:ext uri="{BB962C8B-B14F-4D97-AF65-F5344CB8AC3E}">
        <p14:creationId xmlns:p14="http://schemas.microsoft.com/office/powerpoint/2010/main" val="174628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A4287-0DC7-45C6-B4C1-120F636EB6C0}"/>
              </a:ext>
            </a:extLst>
          </p:cNvPr>
          <p:cNvSpPr>
            <a:spLocks noGrp="1"/>
          </p:cNvSpPr>
          <p:nvPr>
            <p:ph type="sldNum" sz="quarter" idx="12"/>
          </p:nvPr>
        </p:nvSpPr>
        <p:spPr/>
        <p:txBody>
          <a:bodyPr/>
          <a:lstStyle/>
          <a:p>
            <a:fld id="{67E52358-FED6-D246-9C6E-AEC4ABAAD0D9}" type="slidenum">
              <a:rPr lang="en-US" smtClean="0"/>
              <a:t>8</a:t>
            </a:fld>
            <a:endParaRPr lang="en-US"/>
          </a:p>
        </p:txBody>
      </p:sp>
      <p:sp>
        <p:nvSpPr>
          <p:cNvPr id="3" name="Title 2">
            <a:extLst>
              <a:ext uri="{FF2B5EF4-FFF2-40B4-BE49-F238E27FC236}">
                <a16:creationId xmlns:a16="http://schemas.microsoft.com/office/drawing/2014/main" id="{E64BB208-F9EA-4DDD-BAE1-FA4952B491A6}"/>
              </a:ext>
            </a:extLst>
          </p:cNvPr>
          <p:cNvSpPr>
            <a:spLocks noGrp="1"/>
          </p:cNvSpPr>
          <p:nvPr>
            <p:ph type="title"/>
          </p:nvPr>
        </p:nvSpPr>
        <p:spPr/>
        <p:txBody>
          <a:bodyPr/>
          <a:lstStyle/>
          <a:p>
            <a:r>
              <a:rPr lang="en-US" dirty="0"/>
              <a:t>LEVERAGE UTILITIES INCLUDED WITH EVERY</a:t>
            </a:r>
          </a:p>
        </p:txBody>
      </p:sp>
      <p:sp>
        <p:nvSpPr>
          <p:cNvPr id="4" name="Content Placeholder 3">
            <a:extLst>
              <a:ext uri="{FF2B5EF4-FFF2-40B4-BE49-F238E27FC236}">
                <a16:creationId xmlns:a16="http://schemas.microsoft.com/office/drawing/2014/main" id="{75C154BE-FCFC-4E2D-84A6-F797D94067FC}"/>
              </a:ext>
            </a:extLst>
          </p:cNvPr>
          <p:cNvSpPr>
            <a:spLocks noGrp="1"/>
          </p:cNvSpPr>
          <p:nvPr>
            <p:ph idx="1"/>
          </p:nvPr>
        </p:nvSpPr>
        <p:spPr>
          <a:xfrm>
            <a:off x="430427" y="1488987"/>
            <a:ext cx="5189324" cy="4458318"/>
          </a:xfrm>
        </p:spPr>
        <p:txBody>
          <a:bodyPr/>
          <a:lstStyle/>
          <a:p>
            <a:r>
              <a:rPr lang="en-US" dirty="0"/>
              <a:t>SNS </a:t>
            </a:r>
            <a:r>
              <a:rPr lang="en-US" dirty="0" err="1"/>
              <a:t>ShareBrowser</a:t>
            </a:r>
            <a:r>
              <a:rPr lang="en-US" dirty="0"/>
              <a:t> is one utility that acts as raw video management utility.</a:t>
            </a:r>
          </a:p>
          <a:p>
            <a:r>
              <a:rPr lang="en-US" dirty="0"/>
              <a:t>NLE Workflows Include:</a:t>
            </a:r>
          </a:p>
          <a:p>
            <a:pPr lvl="1"/>
            <a:r>
              <a:rPr lang="en-US" dirty="0"/>
              <a:t>Premiere Pro CC</a:t>
            </a:r>
          </a:p>
          <a:p>
            <a:pPr lvl="1"/>
            <a:r>
              <a:rPr lang="en-US" dirty="0"/>
              <a:t>Final Cut Pro X</a:t>
            </a:r>
          </a:p>
          <a:p>
            <a:pPr lvl="1"/>
            <a:r>
              <a:rPr lang="en-US" dirty="0"/>
              <a:t>Davinci Resolve</a:t>
            </a:r>
          </a:p>
          <a:p>
            <a:r>
              <a:rPr lang="en-US" dirty="0"/>
              <a:t>Premiere Pro integrated panel.</a:t>
            </a:r>
          </a:p>
          <a:p>
            <a:endParaRPr lang="en-US" dirty="0"/>
          </a:p>
        </p:txBody>
      </p:sp>
      <p:pic>
        <p:nvPicPr>
          <p:cNvPr id="10" name="Picture 9" descr="A screen shot of a computer&#10;&#10;Description automatically generated">
            <a:extLst>
              <a:ext uri="{FF2B5EF4-FFF2-40B4-BE49-F238E27FC236}">
                <a16:creationId xmlns:a16="http://schemas.microsoft.com/office/drawing/2014/main" id="{F8976F90-87F0-435B-9988-D509DD09BFF8}"/>
              </a:ext>
            </a:extLst>
          </p:cNvPr>
          <p:cNvPicPr>
            <a:picLocks noChangeAspect="1"/>
          </p:cNvPicPr>
          <p:nvPr/>
        </p:nvPicPr>
        <p:blipFill>
          <a:blip r:embed="rId3"/>
          <a:stretch>
            <a:fillRect/>
          </a:stretch>
        </p:blipFill>
        <p:spPr>
          <a:xfrm>
            <a:off x="9440372" y="512916"/>
            <a:ext cx="1253822" cy="291298"/>
          </a:xfrm>
          <a:prstGeom prst="rect">
            <a:avLst/>
          </a:prstGeom>
        </p:spPr>
      </p:pic>
      <p:pic>
        <p:nvPicPr>
          <p:cNvPr id="1026" name="Picture 2">
            <a:extLst>
              <a:ext uri="{FF2B5EF4-FFF2-40B4-BE49-F238E27FC236}">
                <a16:creationId xmlns:a16="http://schemas.microsoft.com/office/drawing/2014/main" id="{E33DF9C4-142C-4533-8924-E80FABC756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29" t="3370" r="3027" b="7672"/>
          <a:stretch/>
        </p:blipFill>
        <p:spPr bwMode="auto">
          <a:xfrm>
            <a:off x="5873024" y="1781908"/>
            <a:ext cx="5589948" cy="2927838"/>
          </a:xfrm>
          <a:prstGeom prst="rect">
            <a:avLst/>
          </a:prstGeom>
          <a:noFill/>
          <a:effectLst>
            <a:outerShdw blurRad="76200" dir="13500000" sy="23000" kx="1200000" algn="br" rotWithShape="0">
              <a:prstClr val="black">
                <a:alpha val="20000"/>
              </a:prstClr>
            </a:outerShdw>
          </a:effectLst>
          <a:scene3d>
            <a:camera prst="orthographicFront">
              <a:rot lat="0" lon="0" rev="0"/>
            </a:camera>
            <a:lightRig rig="threePt" dir="t"/>
          </a:scene3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7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6992D4-697A-4372-9F93-A7F27E7FB506}"/>
              </a:ext>
            </a:extLst>
          </p:cNvPr>
          <p:cNvSpPr>
            <a:spLocks noGrp="1"/>
          </p:cNvSpPr>
          <p:nvPr>
            <p:ph type="sldNum" sz="quarter" idx="12"/>
          </p:nvPr>
        </p:nvSpPr>
        <p:spPr/>
        <p:txBody>
          <a:bodyPr/>
          <a:lstStyle/>
          <a:p>
            <a:fld id="{67E52358-FED6-D246-9C6E-AEC4ABAAD0D9}" type="slidenum">
              <a:rPr lang="en-US" smtClean="0"/>
              <a:t>9</a:t>
            </a:fld>
            <a:endParaRPr lang="en-US"/>
          </a:p>
        </p:txBody>
      </p:sp>
      <p:sp>
        <p:nvSpPr>
          <p:cNvPr id="3" name="Title 2">
            <a:extLst>
              <a:ext uri="{FF2B5EF4-FFF2-40B4-BE49-F238E27FC236}">
                <a16:creationId xmlns:a16="http://schemas.microsoft.com/office/drawing/2014/main" id="{FC9FA0A4-3270-4DC4-9506-D106F9093EEA}"/>
              </a:ext>
            </a:extLst>
          </p:cNvPr>
          <p:cNvSpPr>
            <a:spLocks noGrp="1"/>
          </p:cNvSpPr>
          <p:nvPr>
            <p:ph type="title"/>
          </p:nvPr>
        </p:nvSpPr>
        <p:spPr/>
        <p:txBody>
          <a:bodyPr/>
          <a:lstStyle/>
          <a:p>
            <a:r>
              <a:rPr lang="en-US" dirty="0"/>
              <a:t>New in Streamline version 5.0!</a:t>
            </a:r>
          </a:p>
        </p:txBody>
      </p:sp>
      <p:sp>
        <p:nvSpPr>
          <p:cNvPr id="4" name="Content Placeholder 3">
            <a:extLst>
              <a:ext uri="{FF2B5EF4-FFF2-40B4-BE49-F238E27FC236}">
                <a16:creationId xmlns:a16="http://schemas.microsoft.com/office/drawing/2014/main" id="{BE30DC22-7AA5-4498-8769-625EB1796802}"/>
              </a:ext>
            </a:extLst>
          </p:cNvPr>
          <p:cNvSpPr>
            <a:spLocks noGrp="1"/>
          </p:cNvSpPr>
          <p:nvPr>
            <p:ph idx="1"/>
          </p:nvPr>
        </p:nvSpPr>
        <p:spPr>
          <a:xfrm>
            <a:off x="430427" y="1488987"/>
            <a:ext cx="5776410" cy="4458318"/>
          </a:xfrm>
        </p:spPr>
        <p:txBody>
          <a:bodyPr>
            <a:normAutofit fontScale="85000" lnSpcReduction="10000"/>
          </a:bodyPr>
          <a:lstStyle/>
          <a:p>
            <a:r>
              <a:rPr lang="en-US" dirty="0" err="1"/>
              <a:t>ShareBrowser</a:t>
            </a:r>
            <a:r>
              <a:rPr lang="en-US" dirty="0"/>
              <a:t> integration with Streamline Placeholders</a:t>
            </a:r>
          </a:p>
          <a:p>
            <a:r>
              <a:rPr lang="en-US" dirty="0"/>
              <a:t>Within Premiere Pro plugin, Editors can:</a:t>
            </a:r>
          </a:p>
          <a:p>
            <a:pPr lvl="1"/>
            <a:r>
              <a:rPr lang="en-US" dirty="0"/>
              <a:t>Organize and Tag Footage</a:t>
            </a:r>
          </a:p>
          <a:p>
            <a:pPr lvl="1"/>
            <a:r>
              <a:rPr lang="en-US" dirty="0"/>
              <a:t>Create Projects for Streamline Placeholders</a:t>
            </a:r>
          </a:p>
          <a:p>
            <a:pPr lvl="1"/>
            <a:r>
              <a:rPr lang="en-US" dirty="0"/>
              <a:t>Edit Content</a:t>
            </a:r>
          </a:p>
          <a:p>
            <a:pPr lvl="1"/>
            <a:r>
              <a:rPr lang="en-US" dirty="0"/>
              <a:t>Render Finished Product directly to Streamline</a:t>
            </a:r>
          </a:p>
          <a:p>
            <a:pPr lvl="1"/>
            <a:r>
              <a:rPr lang="en-US" dirty="0"/>
              <a:t>Status Feedback when video is ready or not ready</a:t>
            </a:r>
          </a:p>
          <a:p>
            <a:r>
              <a:rPr lang="en-US" dirty="0"/>
              <a:t>Editors can use one application (Premiere Pro) to do all of their work.</a:t>
            </a:r>
          </a:p>
        </p:txBody>
      </p:sp>
      <p:pic>
        <p:nvPicPr>
          <p:cNvPr id="2050" name="Picture 2" descr="Introducing the New ShareBrowser Panel for Adobe Premiere Pro ...">
            <a:extLst>
              <a:ext uri="{FF2B5EF4-FFF2-40B4-BE49-F238E27FC236}">
                <a16:creationId xmlns:a16="http://schemas.microsoft.com/office/drawing/2014/main" id="{4E0EF368-8092-4425-A638-095A48968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995" y="1810327"/>
            <a:ext cx="5163641" cy="2904548"/>
          </a:xfrm>
          <a:prstGeom prst="rect">
            <a:avLst/>
          </a:prstGeom>
          <a:noFill/>
          <a:effectLst>
            <a:outerShdw blurRad="76200" dir="13500000" sy="23000" kx="1200000" algn="br" rotWithShape="0">
              <a:prstClr val="black">
                <a:alpha val="20000"/>
              </a:prstClr>
            </a:outerShdw>
          </a:effectLst>
          <a:scene3d>
            <a:camera prst="orthographicFront">
              <a:rot lat="0" lon="0" rev="0"/>
            </a:camera>
            <a:lightRig rig="threePt" dir="t"/>
          </a:scene3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58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rporate Glow">
  <a:themeElements>
    <a:clrScheme name="Custom 1">
      <a:dk1>
        <a:srgbClr val="000000"/>
      </a:dk1>
      <a:lt1>
        <a:srgbClr val="FFFFFF"/>
      </a:lt1>
      <a:dk2>
        <a:srgbClr val="707070"/>
      </a:dk2>
      <a:lt2>
        <a:srgbClr val="E7E6E6"/>
      </a:lt2>
      <a:accent1>
        <a:srgbClr val="DA281C"/>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A3D4A76-0139-AE49-B70F-E0F10FC2B36A}" vid="{531B36E1-F9E7-2349-954B-10E173979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29bb0b8c004b473b6e737cdef1777096">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04b3efdbaf83c3c40c1b4c8ed77ad8ea"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2040dae-10ce-4e11-86b6-99ad97436b8d">
      <UserInfo>
        <DisplayName>James Peltzer</DisplayName>
        <AccountId>126</AccountId>
        <AccountType/>
      </UserInfo>
      <UserInfo>
        <DisplayName>Ben Gatien</DisplayName>
        <AccountId>597</AccountId>
        <AccountType/>
      </UserInfo>
    </SharedWithUsers>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LastProcessedDate xmlns="162995b1-9e75-4ed5-a7e8-c87fea76cf4b">2025-07-28T20:36:25+00:00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https://documentation.rossvideo.com/files/Webinars/Documents/Production%20Workflow/Streamline%20RossLive%202020%20Presentation.pptx</Url>
      <Description>https://documentation.rossvideo.com/files/Webinars/Documents/Production%20Workflow/Streamline%20RossLive%202020%20Presentation.pptx</Description>
    </ExternalURL>
    <CleanTitle xmlns="162995b1-9e75-4ed5-a7e8-c87fea76cf4b">Streamline RossLive 2020 Presentation</CleanTitle>
    <Version_x0023_ xmlns="162995b1-9e75-4ed5-a7e8-c87fea76cf4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050ABD-F6B7-4C24-8F90-F77F7AB8B926}"/>
</file>

<file path=customXml/itemProps2.xml><?xml version="1.0" encoding="utf-8"?>
<ds:datastoreItem xmlns:ds="http://schemas.openxmlformats.org/officeDocument/2006/customXml" ds:itemID="{D017C8A7-4B4B-4260-8F07-90D2AB76283A}">
  <ds:schemaRefs>
    <ds:schemaRef ds:uri="http://schemas.microsoft.com/office/2006/metadata/properties"/>
    <ds:schemaRef ds:uri="http://schemas.microsoft.com/office/infopath/2007/PartnerControls"/>
    <ds:schemaRef ds:uri="8a380f23-bc37-49d7-b773-5971b3680f6a"/>
  </ds:schemaRefs>
</ds:datastoreItem>
</file>

<file path=customXml/itemProps3.xml><?xml version="1.0" encoding="utf-8"?>
<ds:datastoreItem xmlns:ds="http://schemas.openxmlformats.org/officeDocument/2006/customXml" ds:itemID="{9928659C-2310-417D-BD44-CABAC0954E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RossLive_ PowerPoint_Template</Template>
  <TotalTime>589</TotalTime>
  <Words>2839</Words>
  <Application>Microsoft Office PowerPoint</Application>
  <PresentationFormat>Widescreen</PresentationFormat>
  <Paragraphs>195</Paragraphs>
  <Slides>25</Slides>
  <Notes>24</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Corporate Glow</vt:lpstr>
      <vt:lpstr>PowerPoint Presentation</vt:lpstr>
      <vt:lpstr>PowerPoint Presentation</vt:lpstr>
      <vt:lpstr>The problem to solve</vt:lpstr>
      <vt:lpstr>PowerPoint Presentation</vt:lpstr>
      <vt:lpstr>PowerPoint Presentation</vt:lpstr>
      <vt:lpstr>PowerPoint Presentation</vt:lpstr>
      <vt:lpstr>PowerPoint Presentation</vt:lpstr>
      <vt:lpstr>LEVERAGE UTILITIES INCLUDED WITH EVERY</vt:lpstr>
      <vt:lpstr>New in Streamline version 5.0!</vt:lpstr>
      <vt:lpstr>COMPLETEs THE LOOP</vt:lpstr>
      <vt:lpstr>Streamline version 5.0</vt:lpstr>
      <vt:lpstr>SHAREBROWSER COST?</vt:lpstr>
      <vt:lpstr>PowerPoint Presentation</vt:lpstr>
      <vt:lpstr>Workflow automation (NDA)</vt:lpstr>
      <vt:lpstr>Workflow automation (NDA)</vt:lpstr>
      <vt:lpstr>Workflow automation (NDA)</vt:lpstr>
      <vt:lpstr>Workflow automation (NDA)</vt:lpstr>
      <vt:lpstr>PowerPoint Presentation</vt:lpstr>
      <vt:lpstr>PowerPoint Presentation</vt:lpstr>
      <vt:lpstr>Streamline news video suite</vt:lpstr>
      <vt:lpstr>Streamline news video suite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Winsor</dc:creator>
  <cp:lastModifiedBy>Christopher Kelly</cp:lastModifiedBy>
  <cp:revision>4</cp:revision>
  <dcterms:created xsi:type="dcterms:W3CDTF">2020-04-08T18:57:37Z</dcterms:created>
  <dcterms:modified xsi:type="dcterms:W3CDTF">2020-04-22T13:33:37Z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MediaServiceImageTags">
    <vt:lpwstr/>
  </property>
  <property fmtid="{D5CDD505-2E9C-101B-9397-08002B2CF9AE}" pid="4" name="AccessLEvel">
    <vt:lpwstr>Public</vt:lpwstr>
  </property>
</Properties>
</file>