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13"/>
  </p:notesMasterIdLst>
  <p:sldIdLst>
    <p:sldId id="259" r:id="rId5"/>
    <p:sldId id="260" r:id="rId6"/>
    <p:sldId id="261" r:id="rId7"/>
    <p:sldId id="263" r:id="rId8"/>
    <p:sldId id="265" r:id="rId9"/>
    <p:sldId id="264"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43"/>
  </p:normalViewPr>
  <p:slideViewPr>
    <p:cSldViewPr snapToGrid="0" snapToObjects="1">
      <p:cViewPr varScale="1">
        <p:scale>
          <a:sx n="124" d="100"/>
          <a:sy n="124" d="100"/>
        </p:scale>
        <p:origin x="88"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6564F-7BD3-E74B-9817-2CF6D1F7B54B}" type="datetimeFigureOut">
              <a:rPr lang="en-US" smtClean="0"/>
              <a:t>4/14/2020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EC157-01FF-9443-B2A6-F13FAEDD59C2}" type="slidenum">
              <a:rPr lang="en-US" smtClean="0"/>
              <a:t>‹#›</a:t>
            </a:fld>
            <a:endParaRPr lang="en-US"/>
          </a:p>
        </p:txBody>
      </p:sp>
    </p:spTree>
    <p:extLst>
      <p:ext uri="{BB962C8B-B14F-4D97-AF65-F5344CB8AC3E}">
        <p14:creationId xmlns:p14="http://schemas.microsoft.com/office/powerpoint/2010/main" val="22301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62615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able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F3F51A64-D188-494A-9F4D-F9360335806C}"/>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85E13689-E392-FB46-953A-2CCF334D0A72}"/>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59375397-7A40-3549-A3CE-007C5263066E}"/>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1509DB3A-B33B-B64E-82A5-D012DE136040}"/>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98BDBE83-66AB-E34D-9E6F-2B0E4909250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203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83627DEB-3DE8-2A47-934A-3C89C3AEABEB}"/>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EF287533-3F98-1347-8621-7711551F5413}"/>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6895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7D4D86F6-4DCD-E247-B917-EC9985708D6F}"/>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FA8505C-0987-3C45-8BBC-490D1714CF82}"/>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F9B2EDA8-1634-5E40-95BC-58B698C4790F}"/>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08291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Table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5" name="Text Placeholder 6">
            <a:extLst>
              <a:ext uri="{FF2B5EF4-FFF2-40B4-BE49-F238E27FC236}">
                <a16:creationId xmlns:a16="http://schemas.microsoft.com/office/drawing/2014/main" id="{41C37A25-F416-CA40-8CEB-2BD8DDF96FC2}"/>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6" name="Content Placeholder 7">
            <a:extLst>
              <a:ext uri="{FF2B5EF4-FFF2-40B4-BE49-F238E27FC236}">
                <a16:creationId xmlns:a16="http://schemas.microsoft.com/office/drawing/2014/main" id="{8B9C0466-BD78-EE4F-B01D-969FE75E7154}"/>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itle 1">
            <a:extLst>
              <a:ext uri="{FF2B5EF4-FFF2-40B4-BE49-F238E27FC236}">
                <a16:creationId xmlns:a16="http://schemas.microsoft.com/office/drawing/2014/main" id="{BF0DEC93-227A-6446-B72A-433106EC80FC}"/>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8" name="Text Placeholder 6">
            <a:extLst>
              <a:ext uri="{FF2B5EF4-FFF2-40B4-BE49-F238E27FC236}">
                <a16:creationId xmlns:a16="http://schemas.microsoft.com/office/drawing/2014/main" id="{CFDD1AA0-09DF-E740-A0B3-86BCE0878DC1}"/>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9" name="Content Placeholder 7">
            <a:extLst>
              <a:ext uri="{FF2B5EF4-FFF2-40B4-BE49-F238E27FC236}">
                <a16:creationId xmlns:a16="http://schemas.microsoft.com/office/drawing/2014/main" id="{2942737D-F158-954B-B21C-7AA092EE2FCC}"/>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893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2D3F1CA8-ECD2-F740-96E3-298F78C1D983}"/>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F34E49BC-4E9C-3C42-8C6A-9E086BA096E8}"/>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227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2 Content Ligh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0943A0B0-A249-F546-AD75-328DB273B99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21F533C6-5569-104E-B0C3-6A39F4B4A79B}"/>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D39C731-911D-BF49-AA5C-950D67F13A80}"/>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86603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Table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97751F20-56F3-AE44-9B70-419C2D7AEE56}"/>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D6AAF4C7-A974-DA4C-820B-F0B459206F00}"/>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2C62EAE5-5B71-224D-BCD4-696432CA1E4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987A0772-8391-FF40-AC79-89AA7C5B9CAD}"/>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DE89B888-7393-3E4E-83DF-0DC09AEADD89}"/>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0953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On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2273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941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age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57108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On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83330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761632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31979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0254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6691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Cov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88519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Cover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760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40E57A9E-6C12-5B47-ADF6-290819240DE8}"/>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7" name="Content Placeholder 2">
            <a:extLst>
              <a:ext uri="{FF2B5EF4-FFF2-40B4-BE49-F238E27FC236}">
                <a16:creationId xmlns:a16="http://schemas.microsoft.com/office/drawing/2014/main" id="{116884DE-526D-194B-BE56-4E938B6B6DCB}"/>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8" name="Content Placeholder 2">
            <a:extLst>
              <a:ext uri="{FF2B5EF4-FFF2-40B4-BE49-F238E27FC236}">
                <a16:creationId xmlns:a16="http://schemas.microsoft.com/office/drawing/2014/main" id="{6E0FFC92-D149-514B-B734-D2994AD22025}"/>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86F8BE1C-5B9A-CD48-9B53-FBED1E5B0881}"/>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63335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6" y="924195"/>
            <a:ext cx="10625506"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1948996"/>
            <a:ext cx="10625508"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3284339"/>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2756828"/>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229868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CC49B2FB-19D5-054A-A065-B3CA5B89813F}"/>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0" name="Content Placeholder 2">
            <a:extLst>
              <a:ext uri="{FF2B5EF4-FFF2-40B4-BE49-F238E27FC236}">
                <a16:creationId xmlns:a16="http://schemas.microsoft.com/office/drawing/2014/main" id="{9346EC3E-8AEF-674B-9706-479AE8B1B3F2}"/>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5393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649E0D90-41EB-3444-98DE-FDE8074F073B}"/>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73D6339C-C508-A342-AD60-9CFDDE17C237}"/>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51764F6-B18B-9C4A-AEE1-69397BA1E9E7}"/>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2601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Table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11" name="Text Placeholder 6">
            <a:extLst>
              <a:ext uri="{FF2B5EF4-FFF2-40B4-BE49-F238E27FC236}">
                <a16:creationId xmlns:a16="http://schemas.microsoft.com/office/drawing/2014/main" id="{8C8D3DE9-6464-374D-B195-FB7501D1E9EA}"/>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2784DAE1-2DF6-9C4B-AEC7-1AA882C913C7}"/>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CF61C52-0702-824F-9152-54C0FC5C50F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6" name="Text Placeholder 6">
            <a:extLst>
              <a:ext uri="{FF2B5EF4-FFF2-40B4-BE49-F238E27FC236}">
                <a16:creationId xmlns:a16="http://schemas.microsoft.com/office/drawing/2014/main" id="{55067FFD-1B33-DE47-90CE-32D55457EDD6}"/>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21E3296B-BC37-544B-AACB-E7B14B1B1A9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927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CBD0C049-2906-E24D-BC76-6DE9C823F312}"/>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83200D54-580F-FC40-8C1D-9E423E85902A}"/>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714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4195378F-1B59-4C49-A46C-7E214E74292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8D2C899-F87B-454F-9865-DFAAB4B38A95}"/>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CC4C820-CAA5-B64E-869C-F69057E6DAFA}"/>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128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C13F5-C46A-F146-9F10-0413475D0FD2}"/>
              </a:ext>
            </a:extLst>
          </p:cNvPr>
          <p:cNvSpPr>
            <a:spLocks noGrp="1"/>
          </p:cNvSpPr>
          <p:nvPr>
            <p:ph type="title"/>
          </p:nvPr>
        </p:nvSpPr>
        <p:spPr>
          <a:xfrm>
            <a:off x="430427" y="255723"/>
            <a:ext cx="11312800" cy="879838"/>
          </a:xfrm>
          <a:prstGeom prst="rect">
            <a:avLst/>
          </a:prstGeom>
        </p:spPr>
        <p:txBody>
          <a:bodyPr vert="horz" lIns="91440" tIns="45720" rIns="91440" bIns="45720" rtlCol="0" anchor="ctr">
            <a:normAutofit/>
          </a:bodyPr>
          <a:lstStyle/>
          <a:p>
            <a:r>
              <a:rPr lang="en-US" dirty="0"/>
              <a:t>I AM A HEADER</a:t>
            </a:r>
          </a:p>
        </p:txBody>
      </p:sp>
      <p:sp>
        <p:nvSpPr>
          <p:cNvPr id="3" name="Text Placeholder 2">
            <a:extLst>
              <a:ext uri="{FF2B5EF4-FFF2-40B4-BE49-F238E27FC236}">
                <a16:creationId xmlns:a16="http://schemas.microsoft.com/office/drawing/2014/main" id="{543CDA6F-DB3B-1642-97E2-8FAFC8C8FE19}"/>
              </a:ext>
            </a:extLst>
          </p:cNvPr>
          <p:cNvSpPr>
            <a:spLocks noGrp="1"/>
          </p:cNvSpPr>
          <p:nvPr>
            <p:ph type="body" idx="1"/>
          </p:nvPr>
        </p:nvSpPr>
        <p:spPr>
          <a:xfrm>
            <a:off x="430427" y="1489230"/>
            <a:ext cx="11312800" cy="4458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64910F7-61D3-E144-A984-9CE90CA4CCC5}"/>
              </a:ext>
            </a:extLst>
          </p:cNvPr>
          <p:cNvSpPr>
            <a:spLocks noGrp="1"/>
          </p:cNvSpPr>
          <p:nvPr>
            <p:ph type="sldNum" sz="quarter" idx="4"/>
          </p:nvPr>
        </p:nvSpPr>
        <p:spPr>
          <a:xfrm>
            <a:off x="430427" y="6356350"/>
            <a:ext cx="976342" cy="365125"/>
          </a:xfrm>
          <a:prstGeom prst="rect">
            <a:avLst/>
          </a:prstGeom>
        </p:spPr>
        <p:txBody>
          <a:bodyPr vert="horz" lIns="91440" tIns="45720" rIns="91440" bIns="45720" rtlCol="0" anchor="ctr"/>
          <a:lstStyle>
            <a:lvl1pPr algn="l">
              <a:defRPr sz="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7E52358-FED6-D246-9C6E-AEC4ABAAD0D9}" type="slidenum">
              <a:rPr lang="en-US" smtClean="0"/>
              <a:pPr/>
              <a:t>‹#›</a:t>
            </a:fld>
            <a:endParaRPr lang="en-US"/>
          </a:p>
        </p:txBody>
      </p:sp>
    </p:spTree>
    <p:extLst>
      <p:ext uri="{BB962C8B-B14F-4D97-AF65-F5344CB8AC3E}">
        <p14:creationId xmlns:p14="http://schemas.microsoft.com/office/powerpoint/2010/main" val="981297281"/>
      </p:ext>
    </p:extLst>
  </p:cSld>
  <p:clrMap bg1="lt1" tx1="dk1" bg2="lt2" tx2="dk2" accent1="accent1" accent2="accent2" accent3="accent3" accent4="accent4" accent5="accent5" accent6="accent6" hlink="hlink" folHlink="folHlink"/>
  <p:sldLayoutIdLst>
    <p:sldLayoutId id="2147483745" r:id="rId1"/>
    <p:sldLayoutId id="2147483683" r:id="rId2"/>
    <p:sldLayoutId id="2147483732" r:id="rId3"/>
    <p:sldLayoutId id="2147483747" r:id="rId4"/>
    <p:sldLayoutId id="2147483685" r:id="rId5"/>
    <p:sldLayoutId id="2147483739" r:id="rId6"/>
    <p:sldLayoutId id="2147483741" r:id="rId7"/>
    <p:sldLayoutId id="2147483727" r:id="rId8"/>
    <p:sldLayoutId id="2147483742" r:id="rId9"/>
    <p:sldLayoutId id="2147483743" r:id="rId10"/>
    <p:sldLayoutId id="2147483686" r:id="rId11"/>
    <p:sldLayoutId id="2147483687" r:id="rId12"/>
    <p:sldLayoutId id="2147483688" r:id="rId13"/>
    <p:sldLayoutId id="2147483734" r:id="rId14"/>
    <p:sldLayoutId id="2147483735" r:id="rId15"/>
    <p:sldLayoutId id="2147483736" r:id="rId16"/>
    <p:sldLayoutId id="2147483748" r:id="rId17"/>
    <p:sldLayoutId id="2147483749" r:id="rId18"/>
    <p:sldLayoutId id="2147483750" r:id="rId19"/>
    <p:sldLayoutId id="2147483744" r:id="rId20"/>
    <p:sldLayoutId id="2147483728" r:id="rId21"/>
    <p:sldLayoutId id="2147483691" r:id="rId22"/>
    <p:sldLayoutId id="2147483738" r:id="rId23"/>
    <p:sldLayoutId id="2147483746" r:id="rId24"/>
    <p:sldLayoutId id="2147483751" r:id="rId25"/>
  </p:sldLayoutIdLst>
  <p:hf hdr="0" ftr="0" dt="0"/>
  <p:txStyles>
    <p:title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C19F7E-CECD-47FB-ADC2-83428CF75DC3}"/>
              </a:ext>
            </a:extLst>
          </p:cNvPr>
          <p:cNvSpPr>
            <a:spLocks noGrp="1"/>
          </p:cNvSpPr>
          <p:nvPr>
            <p:ph type="sldNum" sz="quarter" idx="12"/>
          </p:nvPr>
        </p:nvSpPr>
        <p:spPr/>
        <p:txBody>
          <a:bodyPr/>
          <a:lstStyle/>
          <a:p>
            <a:fld id="{67E52358-FED6-D246-9C6E-AEC4ABAAD0D9}" type="slidenum">
              <a:rPr lang="en-US" smtClean="0"/>
              <a:t>1</a:t>
            </a:fld>
            <a:endParaRPr lang="en-US"/>
          </a:p>
        </p:txBody>
      </p:sp>
      <p:sp>
        <p:nvSpPr>
          <p:cNvPr id="3" name="Content Placeholder 2">
            <a:extLst>
              <a:ext uri="{FF2B5EF4-FFF2-40B4-BE49-F238E27FC236}">
                <a16:creationId xmlns:a16="http://schemas.microsoft.com/office/drawing/2014/main" id="{108CDF4A-EF5A-43B7-BF48-49CFC1C9A86F}"/>
              </a:ext>
            </a:extLst>
          </p:cNvPr>
          <p:cNvSpPr>
            <a:spLocks noGrp="1"/>
          </p:cNvSpPr>
          <p:nvPr>
            <p:ph idx="1"/>
          </p:nvPr>
        </p:nvSpPr>
        <p:spPr/>
        <p:txBody>
          <a:bodyPr>
            <a:normAutofit lnSpcReduction="10000"/>
          </a:bodyPr>
          <a:lstStyle/>
          <a:p>
            <a:r>
              <a:rPr lang="en-US" dirty="0"/>
              <a:t>Inception</a:t>
            </a:r>
          </a:p>
        </p:txBody>
      </p:sp>
      <p:sp>
        <p:nvSpPr>
          <p:cNvPr id="4" name="Content Placeholder 3">
            <a:extLst>
              <a:ext uri="{FF2B5EF4-FFF2-40B4-BE49-F238E27FC236}">
                <a16:creationId xmlns:a16="http://schemas.microsoft.com/office/drawing/2014/main" id="{F79461B4-1963-4167-94E0-ED1586C8A50D}"/>
              </a:ext>
            </a:extLst>
          </p:cNvPr>
          <p:cNvSpPr>
            <a:spLocks noGrp="1"/>
          </p:cNvSpPr>
          <p:nvPr>
            <p:ph idx="10"/>
          </p:nvPr>
        </p:nvSpPr>
        <p:spPr/>
        <p:txBody>
          <a:bodyPr/>
          <a:lstStyle/>
          <a:p>
            <a:r>
              <a:rPr lang="en-US" dirty="0"/>
              <a:t>Ross Live 2020 Sales Training</a:t>
            </a:r>
          </a:p>
        </p:txBody>
      </p:sp>
      <p:sp>
        <p:nvSpPr>
          <p:cNvPr id="5" name="Content Placeholder 4">
            <a:extLst>
              <a:ext uri="{FF2B5EF4-FFF2-40B4-BE49-F238E27FC236}">
                <a16:creationId xmlns:a16="http://schemas.microsoft.com/office/drawing/2014/main" id="{78F07B3F-5875-48E1-BC42-72B125124764}"/>
              </a:ext>
            </a:extLst>
          </p:cNvPr>
          <p:cNvSpPr>
            <a:spLocks noGrp="1"/>
          </p:cNvSpPr>
          <p:nvPr>
            <p:ph idx="11"/>
          </p:nvPr>
        </p:nvSpPr>
        <p:spPr/>
        <p:txBody>
          <a:bodyPr/>
          <a:lstStyle/>
          <a:p>
            <a:r>
              <a:rPr lang="en-US" dirty="0"/>
              <a:t>April 15, 2020</a:t>
            </a:r>
          </a:p>
        </p:txBody>
      </p:sp>
      <p:sp>
        <p:nvSpPr>
          <p:cNvPr id="6" name="Content Placeholder 5">
            <a:extLst>
              <a:ext uri="{FF2B5EF4-FFF2-40B4-BE49-F238E27FC236}">
                <a16:creationId xmlns:a16="http://schemas.microsoft.com/office/drawing/2014/main" id="{9AE38706-0901-42A2-A7EC-186311FD230B}"/>
              </a:ext>
            </a:extLst>
          </p:cNvPr>
          <p:cNvSpPr>
            <a:spLocks noGrp="1"/>
          </p:cNvSpPr>
          <p:nvPr>
            <p:ph idx="13"/>
          </p:nvPr>
        </p:nvSpPr>
        <p:spPr/>
        <p:txBody>
          <a:bodyPr/>
          <a:lstStyle/>
          <a:p>
            <a:r>
              <a:rPr lang="en-US" dirty="0"/>
              <a:t>Jenn Jarvis, Product Manager – Editorial Workflow</a:t>
            </a:r>
          </a:p>
        </p:txBody>
      </p:sp>
    </p:spTree>
    <p:extLst>
      <p:ext uri="{BB962C8B-B14F-4D97-AF65-F5344CB8AC3E}">
        <p14:creationId xmlns:p14="http://schemas.microsoft.com/office/powerpoint/2010/main" val="529501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2</a:t>
            </a:fld>
            <a:endParaRPr lang="en-US"/>
          </a:p>
        </p:txBody>
      </p:sp>
      <p:sp>
        <p:nvSpPr>
          <p:cNvPr id="8" name="Content Placeholder 7">
            <a:extLst>
              <a:ext uri="{FF2B5EF4-FFF2-40B4-BE49-F238E27FC236}">
                <a16:creationId xmlns:a16="http://schemas.microsoft.com/office/drawing/2014/main" id="{DC4C5B7D-CC44-4386-8FDE-1E423A4A4C6C}"/>
              </a:ext>
            </a:extLst>
          </p:cNvPr>
          <p:cNvSpPr>
            <a:spLocks noGrp="1"/>
          </p:cNvSpPr>
          <p:nvPr>
            <p:ph idx="1"/>
          </p:nvPr>
        </p:nvSpPr>
        <p:spPr>
          <a:xfrm>
            <a:off x="431275" y="1492283"/>
            <a:ext cx="6491072" cy="4458318"/>
          </a:xfrm>
        </p:spPr>
        <p:txBody>
          <a:bodyPr/>
          <a:lstStyle/>
          <a:p>
            <a:r>
              <a:rPr lang="en-US" dirty="0"/>
              <a:t>V14 released in late 2019</a:t>
            </a:r>
          </a:p>
          <a:p>
            <a:pPr lvl="1"/>
            <a:r>
              <a:rPr lang="en-US" dirty="0"/>
              <a:t>Re-architected customization options for grids, calendars and forms</a:t>
            </a:r>
          </a:p>
          <a:p>
            <a:pPr lvl="1"/>
            <a:r>
              <a:rPr lang="en-US" dirty="0"/>
              <a:t>Ability to push data from one piece of content to another</a:t>
            </a:r>
          </a:p>
          <a:p>
            <a:pPr lvl="1"/>
            <a:r>
              <a:rPr lang="en-US" dirty="0"/>
              <a:t>Assign a story to a user</a:t>
            </a:r>
          </a:p>
          <a:p>
            <a:pPr lvl="1"/>
            <a:r>
              <a:rPr lang="en-US" dirty="0"/>
              <a:t>Flexible timer options for news and sports applications</a:t>
            </a:r>
          </a:p>
          <a:p>
            <a:pPr lvl="1"/>
            <a:endParaRPr lang="en-US" dirty="0"/>
          </a:p>
        </p:txBody>
      </p:sp>
      <p:pic>
        <p:nvPicPr>
          <p:cNvPr id="9" name="Content Placeholder 8" descr="A desktop computer monitor sitting on top of a computer&#10;&#10;Description automatically generated">
            <a:extLst>
              <a:ext uri="{FF2B5EF4-FFF2-40B4-BE49-F238E27FC236}">
                <a16:creationId xmlns:a16="http://schemas.microsoft.com/office/drawing/2014/main" id="{8B0D2DE6-8779-434B-B308-7F1CA48EA3BE}"/>
              </a:ext>
            </a:extLst>
          </p:cNvPr>
          <p:cNvPicPr>
            <a:picLocks noGrp="1" noChangeAspect="1"/>
          </p:cNvPicPr>
          <p:nvPr>
            <p:ph idx="13"/>
          </p:nvPr>
        </p:nvPicPr>
        <p:blipFill>
          <a:blip r:embed="rId2"/>
          <a:stretch>
            <a:fillRect/>
          </a:stretch>
        </p:blipFill>
        <p:spPr>
          <a:xfrm>
            <a:off x="7134686" y="1889626"/>
            <a:ext cx="4749196" cy="3078747"/>
          </a:xfrm>
        </p:spPr>
      </p:pic>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p:txBody>
          <a:bodyPr/>
          <a:lstStyle/>
          <a:p>
            <a:r>
              <a:rPr lang="en-US" dirty="0"/>
              <a:t>Inception – a quick look back</a:t>
            </a:r>
          </a:p>
        </p:txBody>
      </p:sp>
    </p:spTree>
    <p:extLst>
      <p:ext uri="{BB962C8B-B14F-4D97-AF65-F5344CB8AC3E}">
        <p14:creationId xmlns:p14="http://schemas.microsoft.com/office/powerpoint/2010/main" val="2948642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E5902E-A044-443A-898A-9FAA7FC2466F}"/>
              </a:ext>
            </a:extLst>
          </p:cNvPr>
          <p:cNvSpPr>
            <a:spLocks noGrp="1"/>
          </p:cNvSpPr>
          <p:nvPr>
            <p:ph type="sldNum" sz="quarter" idx="12"/>
          </p:nvPr>
        </p:nvSpPr>
        <p:spPr/>
        <p:txBody>
          <a:bodyPr/>
          <a:lstStyle/>
          <a:p>
            <a:fld id="{67E52358-FED6-D246-9C6E-AEC4ABAAD0D9}" type="slidenum">
              <a:rPr lang="en-US" smtClean="0"/>
              <a:t>3</a:t>
            </a:fld>
            <a:endParaRPr lang="en-US"/>
          </a:p>
        </p:txBody>
      </p:sp>
      <p:pic>
        <p:nvPicPr>
          <p:cNvPr id="7" name="Content Placeholder 6" descr="A person standing in front of a computer&#10;&#10;Description automatically generated">
            <a:extLst>
              <a:ext uri="{FF2B5EF4-FFF2-40B4-BE49-F238E27FC236}">
                <a16:creationId xmlns:a16="http://schemas.microsoft.com/office/drawing/2014/main" id="{F7F2D5E2-5FC6-4DF3-B46D-8E5AA026DB72}"/>
              </a:ext>
            </a:extLst>
          </p:cNvPr>
          <p:cNvPicPr>
            <a:picLocks noGrp="1" noChangeAspect="1"/>
          </p:cNvPicPr>
          <p:nvPr>
            <p:ph idx="1"/>
          </p:nvPr>
        </p:nvPicPr>
        <p:blipFill>
          <a:blip r:embed="rId2"/>
          <a:stretch>
            <a:fillRect/>
          </a:stretch>
        </p:blipFill>
        <p:spPr>
          <a:xfrm>
            <a:off x="431800" y="1634529"/>
            <a:ext cx="5564188" cy="4173141"/>
          </a:xfrm>
        </p:spPr>
      </p:pic>
      <p:sp>
        <p:nvSpPr>
          <p:cNvPr id="4" name="Content Placeholder 3">
            <a:extLst>
              <a:ext uri="{FF2B5EF4-FFF2-40B4-BE49-F238E27FC236}">
                <a16:creationId xmlns:a16="http://schemas.microsoft.com/office/drawing/2014/main" id="{EC27FCE6-BA45-42D9-B801-2B65863F0664}"/>
              </a:ext>
            </a:extLst>
          </p:cNvPr>
          <p:cNvSpPr>
            <a:spLocks noGrp="1"/>
          </p:cNvSpPr>
          <p:nvPr>
            <p:ph idx="13"/>
          </p:nvPr>
        </p:nvSpPr>
        <p:spPr/>
        <p:txBody>
          <a:bodyPr/>
          <a:lstStyle/>
          <a:p>
            <a:r>
              <a:rPr lang="en-US" dirty="0" err="1"/>
              <a:t>Servus</a:t>
            </a:r>
            <a:r>
              <a:rPr lang="en-US" dirty="0"/>
              <a:t> TV Launch (Red Bull)</a:t>
            </a:r>
          </a:p>
          <a:p>
            <a:pPr lvl="1"/>
            <a:r>
              <a:rPr lang="en-US" dirty="0"/>
              <a:t>About a year of development</a:t>
            </a:r>
          </a:p>
          <a:p>
            <a:pPr lvl="2"/>
            <a:r>
              <a:rPr lang="en-US" dirty="0"/>
              <a:t>Delivered in 3 stages</a:t>
            </a:r>
          </a:p>
          <a:p>
            <a:pPr lvl="1"/>
            <a:r>
              <a:rPr lang="en-US" dirty="0"/>
              <a:t>Customer-built SDK app</a:t>
            </a:r>
          </a:p>
          <a:p>
            <a:pPr lvl="1"/>
            <a:r>
              <a:rPr lang="en-US" dirty="0"/>
              <a:t>Customer-built language package</a:t>
            </a:r>
          </a:p>
          <a:p>
            <a:pPr lvl="1"/>
            <a:r>
              <a:rPr lang="en-US" dirty="0"/>
              <a:t>Unprecedented customization</a:t>
            </a:r>
          </a:p>
          <a:p>
            <a:pPr lvl="1"/>
            <a:r>
              <a:rPr lang="en-US" dirty="0"/>
              <a:t>Months of workflow consultations</a:t>
            </a:r>
          </a:p>
          <a:p>
            <a:pPr lvl="1"/>
            <a:r>
              <a:rPr lang="en-US" dirty="0"/>
              <a:t>Key reference site</a:t>
            </a:r>
          </a:p>
        </p:txBody>
      </p:sp>
      <p:sp>
        <p:nvSpPr>
          <p:cNvPr id="5" name="Title 4">
            <a:extLst>
              <a:ext uri="{FF2B5EF4-FFF2-40B4-BE49-F238E27FC236}">
                <a16:creationId xmlns:a16="http://schemas.microsoft.com/office/drawing/2014/main" id="{9FA8C530-4986-4F63-90A0-54116D99F571}"/>
              </a:ext>
            </a:extLst>
          </p:cNvPr>
          <p:cNvSpPr>
            <a:spLocks noGrp="1"/>
          </p:cNvSpPr>
          <p:nvPr>
            <p:ph type="title"/>
          </p:nvPr>
        </p:nvSpPr>
        <p:spPr/>
        <p:txBody>
          <a:bodyPr/>
          <a:lstStyle/>
          <a:p>
            <a:r>
              <a:rPr lang="en-US" dirty="0"/>
              <a:t>Inception – a quick look back</a:t>
            </a:r>
          </a:p>
        </p:txBody>
      </p:sp>
    </p:spTree>
    <p:extLst>
      <p:ext uri="{BB962C8B-B14F-4D97-AF65-F5344CB8AC3E}">
        <p14:creationId xmlns:p14="http://schemas.microsoft.com/office/powerpoint/2010/main" val="3904535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4</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p:txBody>
          <a:bodyPr/>
          <a:lstStyle/>
          <a:p>
            <a:r>
              <a:rPr lang="en-US" dirty="0"/>
              <a:t>Inception – a look at the present</a:t>
            </a:r>
          </a:p>
        </p:txBody>
      </p:sp>
      <p:sp>
        <p:nvSpPr>
          <p:cNvPr id="8" name="Content Placeholder 7">
            <a:extLst>
              <a:ext uri="{FF2B5EF4-FFF2-40B4-BE49-F238E27FC236}">
                <a16:creationId xmlns:a16="http://schemas.microsoft.com/office/drawing/2014/main" id="{DC4C5B7D-CC44-4386-8FDE-1E423A4A4C6C}"/>
              </a:ext>
            </a:extLst>
          </p:cNvPr>
          <p:cNvSpPr>
            <a:spLocks noGrp="1"/>
          </p:cNvSpPr>
          <p:nvPr>
            <p:ph idx="1"/>
          </p:nvPr>
        </p:nvSpPr>
        <p:spPr/>
        <p:txBody>
          <a:bodyPr/>
          <a:lstStyle/>
          <a:p>
            <a:r>
              <a:rPr lang="en-US" dirty="0"/>
              <a:t>We don’t expect customers to do a heart transplant in a time of crisis. But for those who are able to start a discussion, we’re ready.</a:t>
            </a:r>
          </a:p>
          <a:p>
            <a:pPr lvl="1"/>
            <a:r>
              <a:rPr lang="en-US" dirty="0"/>
              <a:t>Inception is inherently “Work From Home” ready.</a:t>
            </a:r>
          </a:p>
          <a:p>
            <a:pPr lvl="1"/>
            <a:r>
              <a:rPr lang="en-US" dirty="0"/>
              <a:t>A customer’s ability to engage in conversation may depend on their vertical.</a:t>
            </a:r>
          </a:p>
          <a:p>
            <a:pPr lvl="2"/>
            <a:r>
              <a:rPr lang="en-US" dirty="0"/>
              <a:t>News – Need to listen for pain points and frustration – FUTURE OPPORTUNITIES!</a:t>
            </a:r>
          </a:p>
          <a:p>
            <a:pPr lvl="2"/>
            <a:r>
              <a:rPr lang="en-US" dirty="0"/>
              <a:t>Sports – Potential for focused evaluations.</a:t>
            </a:r>
          </a:p>
          <a:p>
            <a:pPr lvl="2"/>
            <a:r>
              <a:rPr lang="en-US" dirty="0"/>
              <a:t>Corporate – Increasing need and opportunity.</a:t>
            </a:r>
          </a:p>
          <a:p>
            <a:pPr lvl="2"/>
            <a:r>
              <a:rPr lang="en-US" dirty="0"/>
              <a:t>Academic – Business as usual.</a:t>
            </a:r>
          </a:p>
          <a:p>
            <a:pPr lvl="1"/>
            <a:r>
              <a:rPr lang="en-US" u="sng" dirty="0"/>
              <a:t>We have the ability to do full demos and trials.</a:t>
            </a:r>
          </a:p>
        </p:txBody>
      </p:sp>
    </p:spTree>
    <p:extLst>
      <p:ext uri="{BB962C8B-B14F-4D97-AF65-F5344CB8AC3E}">
        <p14:creationId xmlns:p14="http://schemas.microsoft.com/office/powerpoint/2010/main" val="412804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grpId="2"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grpId="2"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1" presetClass="entr" presetSubtype="0" fill="hold" grpId="2"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par>
                                <p:cTn id="27" presetID="1" presetClass="entr" presetSubtype="0" fill="hold" grpId="2"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3"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par>
                                <p:cTn id="33" presetID="1" presetClass="entr" presetSubtype="0" fill="hold" grpId="3"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par>
                                <p:cTn id="35" presetID="1" presetClass="entr" presetSubtype="0" fill="hold" grpId="3"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childTnLst>
                                </p:cTn>
                              </p:par>
                              <p:par>
                                <p:cTn id="37" presetID="1" presetClass="entr" presetSubtype="0" fill="hold" grpId="3" nodeType="with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par>
                                <p:cTn id="39" presetID="1" presetClass="entr" presetSubtype="0" fill="hold" grpId="3" nodeType="with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childTnLst>
                                </p:cTn>
                              </p:par>
                              <p:par>
                                <p:cTn id="41" presetID="1" presetClass="entr" presetSubtype="0" fill="hold" grpId="3" nodeType="with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childTnLst>
                                </p:cTn>
                              </p:par>
                              <p:par>
                                <p:cTn id="43" presetID="1" presetClass="entr" presetSubtype="0" fill="hold" grpId="3" nodeType="with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childTnLst>
                                </p:cTn>
                              </p:par>
                              <p:par>
                                <p:cTn id="45" presetID="1" presetClass="entr" presetSubtype="0" fill="hold" grpId="3" nodeType="withEffect">
                                  <p:stCondLst>
                                    <p:cond delay="0"/>
                                  </p:stCondLst>
                                  <p:childTnLst>
                                    <p:set>
                                      <p:cBhvr>
                                        <p:cTn id="4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8" grpId="1" uiExpand="1" build="p"/>
      <p:bldP spid="8" grpId="2" uiExpand="1" build="p"/>
      <p:bldP spid="8" grpId="3"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E5902E-A044-443A-898A-9FAA7FC2466F}"/>
              </a:ext>
            </a:extLst>
          </p:cNvPr>
          <p:cNvSpPr>
            <a:spLocks noGrp="1"/>
          </p:cNvSpPr>
          <p:nvPr>
            <p:ph type="sldNum" sz="quarter" idx="12"/>
          </p:nvPr>
        </p:nvSpPr>
        <p:spPr/>
        <p:txBody>
          <a:bodyPr/>
          <a:lstStyle/>
          <a:p>
            <a:fld id="{67E52358-FED6-D246-9C6E-AEC4ABAAD0D9}" type="slidenum">
              <a:rPr lang="en-US" smtClean="0"/>
              <a:t>5</a:t>
            </a:fld>
            <a:endParaRPr lang="en-US"/>
          </a:p>
        </p:txBody>
      </p:sp>
      <p:pic>
        <p:nvPicPr>
          <p:cNvPr id="7" name="Content Placeholder 6" descr="A screenshot of a cell phone&#10;&#10;Description automatically generated">
            <a:extLst>
              <a:ext uri="{FF2B5EF4-FFF2-40B4-BE49-F238E27FC236}">
                <a16:creationId xmlns:a16="http://schemas.microsoft.com/office/drawing/2014/main" id="{7422C44B-D21D-4B93-9B10-CEE2A687D4C4}"/>
              </a:ext>
            </a:extLst>
          </p:cNvPr>
          <p:cNvPicPr>
            <a:picLocks noGrp="1" noChangeAspect="1"/>
          </p:cNvPicPr>
          <p:nvPr>
            <p:ph idx="1"/>
          </p:nvPr>
        </p:nvPicPr>
        <p:blipFill>
          <a:blip r:embed="rId2"/>
          <a:stretch>
            <a:fillRect/>
          </a:stretch>
        </p:blipFill>
        <p:spPr>
          <a:xfrm>
            <a:off x="2087913" y="1492250"/>
            <a:ext cx="1622275" cy="4389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8" descr="A screenshot of a cell phone&#10;&#10;Description automatically generated">
            <a:extLst>
              <a:ext uri="{FF2B5EF4-FFF2-40B4-BE49-F238E27FC236}">
                <a16:creationId xmlns:a16="http://schemas.microsoft.com/office/drawing/2014/main" id="{0678E536-1DAF-4B92-B0BB-35FC3DEBF315}"/>
              </a:ext>
            </a:extLst>
          </p:cNvPr>
          <p:cNvPicPr>
            <a:picLocks noGrp="1" noChangeAspect="1"/>
          </p:cNvPicPr>
          <p:nvPr>
            <p:ph idx="13"/>
          </p:nvPr>
        </p:nvPicPr>
        <p:blipFill>
          <a:blip r:embed="rId3"/>
          <a:stretch>
            <a:fillRect/>
          </a:stretch>
        </p:blipFill>
        <p:spPr>
          <a:xfrm>
            <a:off x="4881217" y="1492533"/>
            <a:ext cx="1856425" cy="4389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a:extLst>
              <a:ext uri="{FF2B5EF4-FFF2-40B4-BE49-F238E27FC236}">
                <a16:creationId xmlns:a16="http://schemas.microsoft.com/office/drawing/2014/main" id="{9FA8C530-4986-4F63-90A0-54116D99F571}"/>
              </a:ext>
            </a:extLst>
          </p:cNvPr>
          <p:cNvSpPr>
            <a:spLocks noGrp="1"/>
          </p:cNvSpPr>
          <p:nvPr>
            <p:ph type="title"/>
          </p:nvPr>
        </p:nvSpPr>
        <p:spPr/>
        <p:txBody>
          <a:bodyPr/>
          <a:lstStyle/>
          <a:p>
            <a:r>
              <a:rPr lang="en-US" dirty="0"/>
              <a:t>Inception – a look to the future</a:t>
            </a:r>
          </a:p>
        </p:txBody>
      </p:sp>
      <p:pic>
        <p:nvPicPr>
          <p:cNvPr id="11" name="Picture 10" descr="A picture containing cabinet&#10;&#10;Description automatically generated">
            <a:extLst>
              <a:ext uri="{FF2B5EF4-FFF2-40B4-BE49-F238E27FC236}">
                <a16:creationId xmlns:a16="http://schemas.microsoft.com/office/drawing/2014/main" id="{0C3D5BDB-5240-47C1-86DC-165FD7DC86C7}"/>
              </a:ext>
            </a:extLst>
          </p:cNvPr>
          <p:cNvPicPr>
            <a:picLocks noChangeAspect="1"/>
          </p:cNvPicPr>
          <p:nvPr/>
        </p:nvPicPr>
        <p:blipFill>
          <a:blip r:embed="rId4"/>
          <a:stretch>
            <a:fillRect/>
          </a:stretch>
        </p:blipFill>
        <p:spPr>
          <a:xfrm>
            <a:off x="7834507" y="1492533"/>
            <a:ext cx="2010785" cy="4389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picture containing drawing, food&#10;&#10;Description automatically generated">
            <a:extLst>
              <a:ext uri="{FF2B5EF4-FFF2-40B4-BE49-F238E27FC236}">
                <a16:creationId xmlns:a16="http://schemas.microsoft.com/office/drawing/2014/main" id="{9BF7674B-59BC-44D3-BC84-168459254633}"/>
              </a:ext>
            </a:extLst>
          </p:cNvPr>
          <p:cNvPicPr>
            <a:picLocks noChangeAspect="1"/>
          </p:cNvPicPr>
          <p:nvPr/>
        </p:nvPicPr>
        <p:blipFill>
          <a:blip r:embed="rId5"/>
          <a:stretch>
            <a:fillRect/>
          </a:stretch>
        </p:blipFill>
        <p:spPr>
          <a:xfrm rot="1953220">
            <a:off x="9392871" y="394084"/>
            <a:ext cx="2697744" cy="1164526"/>
          </a:xfrm>
          <a:prstGeom prst="rect">
            <a:avLst/>
          </a:prstGeom>
        </p:spPr>
      </p:pic>
    </p:spTree>
    <p:extLst>
      <p:ext uri="{BB962C8B-B14F-4D97-AF65-F5344CB8AC3E}">
        <p14:creationId xmlns:p14="http://schemas.microsoft.com/office/powerpoint/2010/main" val="396386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6</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p:txBody>
          <a:bodyPr/>
          <a:lstStyle/>
          <a:p>
            <a:r>
              <a:rPr lang="en-US" dirty="0"/>
              <a:t>Inception – a look to the future</a:t>
            </a:r>
          </a:p>
        </p:txBody>
      </p:sp>
      <p:sp>
        <p:nvSpPr>
          <p:cNvPr id="8" name="Content Placeholder 7">
            <a:extLst>
              <a:ext uri="{FF2B5EF4-FFF2-40B4-BE49-F238E27FC236}">
                <a16:creationId xmlns:a16="http://schemas.microsoft.com/office/drawing/2014/main" id="{DC4C5B7D-CC44-4386-8FDE-1E423A4A4C6C}"/>
              </a:ext>
            </a:extLst>
          </p:cNvPr>
          <p:cNvSpPr>
            <a:spLocks noGrp="1"/>
          </p:cNvSpPr>
          <p:nvPr>
            <p:ph idx="1"/>
          </p:nvPr>
        </p:nvSpPr>
        <p:spPr/>
        <p:txBody>
          <a:bodyPr>
            <a:normAutofit lnSpcReduction="10000"/>
          </a:bodyPr>
          <a:lstStyle/>
          <a:p>
            <a:r>
              <a:rPr lang="en-US" dirty="0"/>
              <a:t>Inception Mobile App is in development!</a:t>
            </a:r>
          </a:p>
          <a:p>
            <a:pPr lvl="1"/>
            <a:r>
              <a:rPr lang="en-US" dirty="0"/>
              <a:t>Not a public announcement – just a sneak peek!</a:t>
            </a:r>
          </a:p>
          <a:p>
            <a:pPr lvl="1"/>
            <a:r>
              <a:rPr lang="en-US" b="1" dirty="0">
                <a:solidFill>
                  <a:schemeClr val="accent1"/>
                </a:solidFill>
              </a:rPr>
              <a:t>Check with product team before discussing with customers!</a:t>
            </a:r>
          </a:p>
          <a:p>
            <a:r>
              <a:rPr lang="en-US" dirty="0"/>
              <a:t>Focuses on the Journalist experience.</a:t>
            </a:r>
          </a:p>
          <a:p>
            <a:pPr lvl="1"/>
            <a:r>
              <a:rPr lang="en-US" dirty="0"/>
              <a:t>Stories – Creation and editing</a:t>
            </a:r>
          </a:p>
          <a:p>
            <a:pPr lvl="1"/>
            <a:r>
              <a:rPr lang="en-US" dirty="0"/>
              <a:t>Messaging – Centralizes communication</a:t>
            </a:r>
          </a:p>
          <a:p>
            <a:pPr lvl="1"/>
            <a:r>
              <a:rPr lang="en-US" dirty="0"/>
              <a:t>Assignments – Planning and research</a:t>
            </a:r>
          </a:p>
          <a:p>
            <a:r>
              <a:rPr lang="en-US" dirty="0"/>
              <a:t>For iOS and Android</a:t>
            </a:r>
          </a:p>
          <a:p>
            <a:r>
              <a:rPr lang="en-US" dirty="0"/>
              <a:t>Beta testing in July with select customers.</a:t>
            </a:r>
          </a:p>
          <a:p>
            <a:r>
              <a:rPr lang="en-US" dirty="0"/>
              <a:t>Release scheduled for September 2020</a:t>
            </a:r>
          </a:p>
        </p:txBody>
      </p:sp>
      <p:pic>
        <p:nvPicPr>
          <p:cNvPr id="5" name="Picture 4" descr="A picture containing drawing, food&#10;&#10;Description automatically generated">
            <a:extLst>
              <a:ext uri="{FF2B5EF4-FFF2-40B4-BE49-F238E27FC236}">
                <a16:creationId xmlns:a16="http://schemas.microsoft.com/office/drawing/2014/main" id="{A7E5D7B5-8CA1-4DBB-BE0E-9E5670FFFB83}"/>
              </a:ext>
            </a:extLst>
          </p:cNvPr>
          <p:cNvPicPr>
            <a:picLocks noChangeAspect="1"/>
          </p:cNvPicPr>
          <p:nvPr/>
        </p:nvPicPr>
        <p:blipFill>
          <a:blip r:embed="rId2"/>
          <a:stretch>
            <a:fillRect/>
          </a:stretch>
        </p:blipFill>
        <p:spPr>
          <a:xfrm rot="1953220">
            <a:off x="9392871" y="394084"/>
            <a:ext cx="2697744" cy="1164526"/>
          </a:xfrm>
          <a:prstGeom prst="rect">
            <a:avLst/>
          </a:prstGeom>
        </p:spPr>
      </p:pic>
    </p:spTree>
    <p:extLst>
      <p:ext uri="{BB962C8B-B14F-4D97-AF65-F5344CB8AC3E}">
        <p14:creationId xmlns:p14="http://schemas.microsoft.com/office/powerpoint/2010/main" val="340777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65E67-8EEF-460A-96FD-CA5B82D2E351}"/>
              </a:ext>
            </a:extLst>
          </p:cNvPr>
          <p:cNvSpPr>
            <a:spLocks noGrp="1"/>
          </p:cNvSpPr>
          <p:nvPr>
            <p:ph type="sldNum" sz="quarter" idx="12"/>
          </p:nvPr>
        </p:nvSpPr>
        <p:spPr/>
        <p:txBody>
          <a:bodyPr/>
          <a:lstStyle/>
          <a:p>
            <a:fld id="{67E52358-FED6-D246-9C6E-AEC4ABAAD0D9}" type="slidenum">
              <a:rPr lang="en-US" smtClean="0"/>
              <a:t>7</a:t>
            </a:fld>
            <a:endParaRPr lang="en-US"/>
          </a:p>
        </p:txBody>
      </p:sp>
      <p:sp>
        <p:nvSpPr>
          <p:cNvPr id="7" name="Title 6">
            <a:extLst>
              <a:ext uri="{FF2B5EF4-FFF2-40B4-BE49-F238E27FC236}">
                <a16:creationId xmlns:a16="http://schemas.microsoft.com/office/drawing/2014/main" id="{DCD20C68-9B6C-4658-B23A-4B1C7E1E02B6}"/>
              </a:ext>
            </a:extLst>
          </p:cNvPr>
          <p:cNvSpPr>
            <a:spLocks noGrp="1"/>
          </p:cNvSpPr>
          <p:nvPr>
            <p:ph type="title"/>
          </p:nvPr>
        </p:nvSpPr>
        <p:spPr/>
        <p:txBody>
          <a:bodyPr/>
          <a:lstStyle/>
          <a:p>
            <a:r>
              <a:rPr lang="en-US" dirty="0"/>
              <a:t>Inception - summary</a:t>
            </a:r>
          </a:p>
        </p:txBody>
      </p:sp>
      <p:sp>
        <p:nvSpPr>
          <p:cNvPr id="8" name="Content Placeholder 7">
            <a:extLst>
              <a:ext uri="{FF2B5EF4-FFF2-40B4-BE49-F238E27FC236}">
                <a16:creationId xmlns:a16="http://schemas.microsoft.com/office/drawing/2014/main" id="{DC4C5B7D-CC44-4386-8FDE-1E423A4A4C6C}"/>
              </a:ext>
            </a:extLst>
          </p:cNvPr>
          <p:cNvSpPr>
            <a:spLocks noGrp="1"/>
          </p:cNvSpPr>
          <p:nvPr>
            <p:ph idx="1"/>
          </p:nvPr>
        </p:nvSpPr>
        <p:spPr/>
        <p:txBody>
          <a:bodyPr>
            <a:normAutofit/>
          </a:bodyPr>
          <a:lstStyle/>
          <a:p>
            <a:r>
              <a:rPr lang="en-US" dirty="0"/>
              <a:t>Recent Past</a:t>
            </a:r>
          </a:p>
          <a:p>
            <a:pPr lvl="1"/>
            <a:r>
              <a:rPr lang="en-US" dirty="0"/>
              <a:t>Helping customers take advantage of powerful product growth.</a:t>
            </a:r>
          </a:p>
          <a:p>
            <a:pPr lvl="1"/>
            <a:r>
              <a:rPr lang="en-US" dirty="0"/>
              <a:t>Successful launch at </a:t>
            </a:r>
            <a:r>
              <a:rPr lang="en-US" dirty="0" err="1"/>
              <a:t>Servus</a:t>
            </a:r>
            <a:r>
              <a:rPr lang="en-US" dirty="0"/>
              <a:t> TV (Red Bull) showcases new flexibility.</a:t>
            </a:r>
          </a:p>
          <a:p>
            <a:pPr lvl="1"/>
            <a:endParaRPr lang="en-US" dirty="0"/>
          </a:p>
          <a:p>
            <a:r>
              <a:rPr lang="en-US" dirty="0"/>
              <a:t>Present Focus</a:t>
            </a:r>
          </a:p>
          <a:p>
            <a:pPr lvl="1"/>
            <a:r>
              <a:rPr lang="en-US" dirty="0"/>
              <a:t>Listening to customers and for those who are able to engage, creating a tailored and powerful demo experience.</a:t>
            </a:r>
          </a:p>
          <a:p>
            <a:pPr lvl="1"/>
            <a:endParaRPr lang="en-US" dirty="0"/>
          </a:p>
          <a:p>
            <a:r>
              <a:rPr lang="en-US" dirty="0"/>
              <a:t>Near Future</a:t>
            </a:r>
          </a:p>
          <a:p>
            <a:pPr lvl="1"/>
            <a:r>
              <a:rPr lang="en-US" dirty="0">
                <a:solidFill>
                  <a:schemeClr val="accent1"/>
                </a:solidFill>
              </a:rPr>
              <a:t>TOP SECRET </a:t>
            </a:r>
            <a:r>
              <a:rPr lang="en-US" dirty="0"/>
              <a:t>Mobile app is in the works. Stay tuned for more details!</a:t>
            </a:r>
          </a:p>
        </p:txBody>
      </p:sp>
    </p:spTree>
    <p:extLst>
      <p:ext uri="{BB962C8B-B14F-4D97-AF65-F5344CB8AC3E}">
        <p14:creationId xmlns:p14="http://schemas.microsoft.com/office/powerpoint/2010/main" val="763720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D0BED4-F521-41EF-B2E9-635D3B729DF7}"/>
              </a:ext>
            </a:extLst>
          </p:cNvPr>
          <p:cNvSpPr>
            <a:spLocks noGrp="1"/>
          </p:cNvSpPr>
          <p:nvPr>
            <p:ph type="sldNum" sz="quarter" idx="12"/>
          </p:nvPr>
        </p:nvSpPr>
        <p:spPr/>
        <p:txBody>
          <a:bodyPr/>
          <a:lstStyle/>
          <a:p>
            <a:fld id="{67E52358-FED6-D246-9C6E-AEC4ABAAD0D9}" type="slidenum">
              <a:rPr lang="en-US" smtClean="0"/>
              <a:t>8</a:t>
            </a:fld>
            <a:endParaRPr lang="en-US"/>
          </a:p>
        </p:txBody>
      </p:sp>
    </p:spTree>
    <p:extLst>
      <p:ext uri="{BB962C8B-B14F-4D97-AF65-F5344CB8AC3E}">
        <p14:creationId xmlns:p14="http://schemas.microsoft.com/office/powerpoint/2010/main" val="3001072279"/>
      </p:ext>
    </p:extLst>
  </p:cSld>
  <p:clrMapOvr>
    <a:masterClrMapping/>
  </p:clrMapOvr>
</p:sld>
</file>

<file path=ppt/theme/theme1.xml><?xml version="1.0" encoding="utf-8"?>
<a:theme xmlns:a="http://schemas.openxmlformats.org/drawingml/2006/main" name="Corporate Glow">
  <a:themeElements>
    <a:clrScheme name="Custom 1">
      <a:dk1>
        <a:srgbClr val="000000"/>
      </a:dk1>
      <a:lt1>
        <a:srgbClr val="FFFFFF"/>
      </a:lt1>
      <a:dk2>
        <a:srgbClr val="707070"/>
      </a:dk2>
      <a:lt2>
        <a:srgbClr val="E7E6E6"/>
      </a:lt2>
      <a:accent1>
        <a:srgbClr val="DA281C"/>
      </a:accent1>
      <a:accent2>
        <a:srgbClr val="000000"/>
      </a:accent2>
      <a:accent3>
        <a:srgbClr val="A2A2A2"/>
      </a:accent3>
      <a:accent4>
        <a:srgbClr val="000000"/>
      </a:accent4>
      <a:accent5>
        <a:srgbClr val="505050"/>
      </a:accent5>
      <a:accent6>
        <a:srgbClr val="FFFFFF"/>
      </a:accent6>
      <a:hlink>
        <a:srgbClr val="EF382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A3D4A76-0139-AE49-B70F-E0F10FC2B36A}" vid="{531B36E1-F9E7-2349-954B-10E173979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5" ma:contentTypeDescription="Create a new document." ma:contentTypeScope="" ma:versionID="29bb0b8c004b473b6e737cdef1777096">
  <xsd:schema xmlns:xsd="http://www.w3.org/2001/XMLSchema" xmlns:xs="http://www.w3.org/2001/XMLSchema" xmlns:p="http://schemas.microsoft.com/office/2006/metadata/properties" xmlns:ns1="http://schemas.microsoft.com/sharepoint/v3" xmlns:ns2="162995b1-9e75-4ed5-a7e8-c87fea76cf4b" xmlns:ns3="37b4511a-0cfd-4933-844b-b1662b6861a7" xmlns:ns4="52040dae-10ce-4e11-86b6-99ad97436b8d" targetNamespace="http://schemas.microsoft.com/office/2006/metadata/properties" ma:root="true" ma:fieldsID="04b3efdbaf83c3c40c1b4c8ed77ad8ea" ns1:_="" ns2:_="" ns3:_="" ns4:_="">
    <xsd:import namespace="http://schemas.microsoft.com/sharepoint/v3"/>
    <xsd:import namespace="162995b1-9e75-4ed5-a7e8-c87fea76cf4b"/>
    <xsd:import namespace="37b4511a-0cfd-4933-844b-b1662b6861a7"/>
    <xsd:import namespace="52040dae-10ce-4e11-86b6-99ad97436b8d"/>
    <xsd:element name="properties">
      <xsd:complexType>
        <xsd:sequence>
          <xsd:element name="documentManagement">
            <xsd:complexType>
              <xsd:all>
                <xsd:element ref="ns1:PublishingStartDate" minOccurs="0"/>
                <xsd:element ref="ns1:PublishingExpirationDate" minOccurs="0"/>
                <xsd:element ref="ns2:_Flow_SignoffStatus" minOccurs="0"/>
                <xsd:element ref="ns2:Date" minOccurs="0"/>
                <xsd:element ref="ns2:PublicationLevel" minOccurs="0"/>
                <xsd:element ref="ns2:ExternalURL" minOccurs="0"/>
                <xsd:element ref="ns2:CleanTitle" minOccurs="0"/>
                <xsd:element ref="ns2:LastProcessedDate" minOccurs="0"/>
                <xsd:element ref="ns2:Version_x0023_"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4:PrimeClassificationStatus" minOccurs="0"/>
                <xsd:element ref="ns4:PrimeClassificationStatusDetails" minOccurs="0"/>
                <xsd:element ref="ns4:PrimeCorrectedByUser" minOccurs="0"/>
                <xsd:element ref="ns4:SharedWithUsers" minOccurs="0"/>
                <xsd:element ref="ns4:PrimeLastClassifie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_Flow_SignoffStatus" ma:index="4" nillable="true" ma:displayName="Sign-off status" ma:internalName="Sign_x002d_off_x0020_status" ma:readOnly="false">
      <xsd:simpleType>
        <xsd:restriction base="dms:Text"/>
      </xsd:simpleType>
    </xsd:element>
    <xsd:element name="Date" ma:index="6" nillable="true" ma:displayName="Date" ma:format="DateOnly" ma:internalName="Date" ma:readOnly="false">
      <xsd:simpleType>
        <xsd:restriction base="dms:DateTime"/>
      </xsd:simpleType>
    </xsd:element>
    <xsd:element name="PublicationLevel" ma:index="7"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ma:readOnly="false">
      <xsd:simpleType>
        <xsd:restriction base="dms:Choice">
          <xsd:enumeration value="PublicWeb"/>
          <xsd:enumeration value="AIReadable"/>
          <xsd:enumeration value="Private"/>
        </xsd:restriction>
      </xsd:simpleType>
    </xsd:element>
    <xsd:element name="ExternalURL" ma:index="8" nillable="true" ma:displayName="External URL" ma:format="Hyperlink" ma:internalName="External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9" nillable="true" ma:displayName="Clean Title" ma:format="Dropdown" ma:internalName="CleanTitle">
      <xsd:simpleType>
        <xsd:restriction base="dms:Text">
          <xsd:maxLength value="255"/>
        </xsd:restriction>
      </xsd:simpleType>
    </xsd:element>
    <xsd:element name="LastProcessedDate" ma:index="10" nillable="true" ma:displayName="Last Processed Date" ma:description="in UTC" ma:format="DateTime" ma:internalName="LastProcessedDate" ma:readOnly="false">
      <xsd:simpleType>
        <xsd:restriction base="dms:DateTime"/>
      </xsd:simpleType>
    </xsd:element>
    <xsd:element name="Version_x0023_" ma:index="11" nillable="true" ma:displayName="Version #" ma:format="Dropdown" ma:internalName="Version_x0023_" ma:readOnly="false">
      <xsd:simpleType>
        <xsd:restriction base="dms:Text">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hidden="true" ma:internalName="MediaServiceAutoTags" ma:readOnly="true">
      <xsd:simpleType>
        <xsd:restriction base="dms:Text"/>
      </xsd:simpleType>
    </xsd:element>
    <xsd:element name="MediaServiceLocation" ma:index="16" nillable="true" ma:displayName="MediaServiceLocation" ma:descrip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MediaLengthInSeconds" ma:index="23" nillable="true" ma:displayName="Length (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readOnly="false"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PrimeClassificationStatus" ma:index="31" nillable="true" ma:displayName="Processing status" ma:hidden="true" ma:internalName="PrimeClassificationStatus" ma:readOnly="false">
      <xsd:simpleType>
        <xsd:restriction base="dms:Text"/>
      </xsd:simpleType>
    </xsd:element>
    <xsd:element name="PrimeClassificationStatusDetails" ma:index="32" nillable="true" ma:displayName="Processing details" ma:hidden="true" ma:internalName="PrimeClassificationStatusDetails" ma:readOnly="false">
      <xsd:simpleType>
        <xsd:restriction base="dms:Note"/>
      </xsd:simpleType>
    </xsd:element>
    <xsd:element name="PrimeCorrectedByUser" ma:index="33" nillable="true" ma:displayName="Corrected" ma:hidden="true" ma:internalName="PrimeCorrectedByUser" ma:readOnly="false">
      <xsd:simpleType>
        <xsd:restriction base="dms:Boolean"/>
      </xsd:simpleType>
    </xsd:element>
    <xsd:element name="SharedWithUsers" ma:index="3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meLastClassified" ma:index="37" nillable="true" ma:displayName="Processed" ma:hidden="true" ma:internalName="PrimeLastClassified" ma:readOnly="false">
      <xsd:simpleType>
        <xsd:restriction base="dms:DateTime"/>
      </xsd:simpleType>
    </xsd:element>
    <xsd:element name="SharedWithDetails" ma:index="38" nillable="true" ma:displayName="Shared With Details" ma:description=""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2040dae-10ce-4e11-86b6-99ad97436b8d">
      <UserInfo>
        <DisplayName>James Peltzer</DisplayName>
        <AccountId>126</AccountId>
        <AccountType/>
      </UserInfo>
      <UserInfo>
        <DisplayName>Ben Gatien</DisplayName>
        <AccountId>597</AccountId>
        <AccountType/>
      </UserInfo>
    </SharedWithUsers>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LastProcessedDate xmlns="162995b1-9e75-4ed5-a7e8-c87fea76cf4b">2025-07-28T20:36:25+00:00</LastProcessedDat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https://documentation.rossvideo.com/files/Webinars/Documents/Production%20Workflow/RossLive_2020_Inception.pptx</Url>
      <Description>https://documentation.rossvideo.com/files/Webinars/Documents/Production%20Workflow/RossLive_2020_Inception.pptx</Description>
    </ExternalURL>
    <CleanTitle xmlns="162995b1-9e75-4ed5-a7e8-c87fea76cf4b">RossLive 2020 Inception</CleanTitle>
    <Version_x0023_ xmlns="162995b1-9e75-4ed5-a7e8-c87fea76cf4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280A4D-1828-446D-8EC0-528B680248AF}"/>
</file>

<file path=customXml/itemProps2.xml><?xml version="1.0" encoding="utf-8"?>
<ds:datastoreItem xmlns:ds="http://schemas.openxmlformats.org/officeDocument/2006/customXml" ds:itemID="{D017C8A7-4B4B-4260-8F07-90D2AB76283A}">
  <ds:schemaRefs>
    <ds:schemaRef ds:uri="http://www.w3.org/XML/1998/namespace"/>
    <ds:schemaRef ds:uri="http://schemas.microsoft.com/sharepoint/v3"/>
    <ds:schemaRef ds:uri="http://schemas.microsoft.com/office/2006/metadata/properties"/>
    <ds:schemaRef ds:uri="a61dd016-6eac-41fa-ae47-0d8b1c5923ca"/>
    <ds:schemaRef ds:uri="http://purl.org/dc/term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39d35cf4-fa20-49d0-9701-1c5e3cce90bb"/>
    <ds:schemaRef ds:uri="http://purl.org/dc/dcmitype/"/>
  </ds:schemaRefs>
</ds:datastoreItem>
</file>

<file path=customXml/itemProps3.xml><?xml version="1.0" encoding="utf-8"?>
<ds:datastoreItem xmlns:ds="http://schemas.openxmlformats.org/officeDocument/2006/customXml" ds:itemID="{9928659C-2310-417D-BD44-CABAC0954E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RossLive_ PowerPoint_Template</Template>
  <TotalTime>91</TotalTime>
  <Words>355</Words>
  <Application>Microsoft Office PowerPoint</Application>
  <PresentationFormat>Widescreen</PresentationFormat>
  <Paragraphs>58</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Open Sans</vt:lpstr>
      <vt:lpstr>Open Sans Light</vt:lpstr>
      <vt:lpstr>Wingdings</vt:lpstr>
      <vt:lpstr>Corporate Glow</vt:lpstr>
      <vt:lpstr>PowerPoint Presentation</vt:lpstr>
      <vt:lpstr>Inception – a quick look back</vt:lpstr>
      <vt:lpstr>Inception – a quick look back</vt:lpstr>
      <vt:lpstr>Inception – a look at the present</vt:lpstr>
      <vt:lpstr>Inception – a look to the future</vt:lpstr>
      <vt:lpstr>Inception – a look to the future</vt:lpstr>
      <vt:lpstr>Inception -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 Winsor</dc:creator>
  <cp:lastModifiedBy>Jenn Jarvis</cp:lastModifiedBy>
  <cp:revision>14</cp:revision>
  <dcterms:created xsi:type="dcterms:W3CDTF">2020-04-08T18:57:37Z</dcterms:created>
  <dcterms:modified xsi:type="dcterms:W3CDTF">2020-04-14T22:34:06Z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0x010100F49A1A1DB2BF414EA82C4A7AEA8336AB</vt:lpwstr>
  </property>
  <property fmtid="{D5CDD505-2E9C-101B-9397-08002B2CF9AE}" pid="3" name="MediaServiceImageTags">
    <vt:lpwstr/>
  </property>
  <property fmtid="{D5CDD505-2E9C-101B-9397-08002B2CF9AE}" pid="4" name="AccessLEvel">
    <vt:lpwstr>Public</vt:lpwstr>
  </property>
</Properties>
</file>