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Lst>
  <p:notesMasterIdLst>
    <p:notesMasterId r:id="rId17"/>
  </p:notesMasterIdLst>
  <p:sldIdLst>
    <p:sldId id="259" r:id="rId5"/>
    <p:sldId id="261" r:id="rId6"/>
    <p:sldId id="260" r:id="rId7"/>
    <p:sldId id="262" r:id="rId8"/>
    <p:sldId id="263" r:id="rId9"/>
    <p:sldId id="267" r:id="rId10"/>
    <p:sldId id="264" r:id="rId11"/>
    <p:sldId id="266" r:id="rId12"/>
    <p:sldId id="265"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9E9E"/>
    <a:srgbClr val="0040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3B05DD-37AC-40FC-A9A3-108E58902ABF}" v="109" dt="2020-04-13T20:55:38.869"/>
    <p1510:client id="{57082FC6-1A41-434E-3F3B-F65FF8F7435E}" v="319" dt="2020-04-13T13:49:38.478"/>
    <p1510:client id="{58D7DC49-E3E4-1F82-A035-C7B17E7BA6AF}" v="7" dt="2020-04-14T11:46:08.300"/>
    <p1510:client id="{7A5BD8AD-B192-40C5-B805-ECA28B68EF36}" v="12" dt="2020-04-14T12:27:38.629"/>
    <p1510:client id="{7F860306-6F59-850E-A473-91FF3035802E}" v="2" dt="2020-04-15T10:33:51.553"/>
    <p1510:client id="{A39CE1DB-C88F-A2E6-EBEE-D6FA92CD9441}" v="2286" dt="2020-04-13T14:45:54.103"/>
  </p1510:revLst>
</p1510:revInfo>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6564F-7BD3-E74B-9817-2CF6D1F7B54B}" type="datetimeFigureOut">
              <a:rPr lang="en-US" smtClean="0"/>
              <a:t>4/17/2020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FEC157-01FF-9443-B2A6-F13FAEDD59C2}" type="slidenum">
              <a:rPr lang="en-US" smtClean="0"/>
              <a:t>‹#›</a:t>
            </a:fld>
            <a:endParaRPr lang="en-US"/>
          </a:p>
        </p:txBody>
      </p:sp>
    </p:spTree>
    <p:extLst>
      <p:ext uri="{BB962C8B-B14F-4D97-AF65-F5344CB8AC3E}">
        <p14:creationId xmlns:p14="http://schemas.microsoft.com/office/powerpoint/2010/main" val="223019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[SHAWN]</a:t>
            </a:r>
          </a:p>
        </p:txBody>
      </p:sp>
      <p:sp>
        <p:nvSpPr>
          <p:cNvPr id="4" name="Slide Number Placeholder 3"/>
          <p:cNvSpPr>
            <a:spLocks noGrp="1"/>
          </p:cNvSpPr>
          <p:nvPr>
            <p:ph type="sldNum" sz="quarter" idx="5"/>
          </p:nvPr>
        </p:nvSpPr>
        <p:spPr/>
        <p:txBody>
          <a:bodyPr/>
          <a:lstStyle/>
          <a:p>
            <a:fld id="{FBFEC157-01FF-9443-B2A6-F13FAEDD59C2}" type="slidenum">
              <a:rPr lang="en-US" smtClean="0"/>
              <a:t>2</a:t>
            </a:fld>
            <a:endParaRPr lang="en-US"/>
          </a:p>
        </p:txBody>
      </p:sp>
    </p:spTree>
    <p:extLst>
      <p:ext uri="{BB962C8B-B14F-4D97-AF65-F5344CB8AC3E}">
        <p14:creationId xmlns:p14="http://schemas.microsoft.com/office/powerpoint/2010/main" val="454689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[JENN]</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Let me introduce some really key players in a news organization. </a:t>
            </a:r>
          </a:p>
          <a:p>
            <a:pPr marL="171450" indent="-171450">
              <a:buFont typeface="Arial" panose="020B0604020202020204" pitchFamily="34" charset="0"/>
              <a:buChar char="•"/>
            </a:pPr>
            <a:r>
              <a:rPr lang="en-US"/>
              <a:t>There goal is to be accurate fast and ahead of the competition.</a:t>
            </a:r>
          </a:p>
          <a:p>
            <a:pPr marL="171450" indent="-171450">
              <a:buFont typeface="Arial" panose="020B0604020202020204" pitchFamily="34" charset="0"/>
              <a:buChar char="•"/>
            </a:pPr>
            <a:r>
              <a:rPr lang="en-US"/>
              <a:t>There is also some pressure to be unique in the way the news is presented.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Introduce this slide we will repeat this at the end to make the point that we only really reach out to 3 of these people “production crew, graphic designers, and minorly video editors.”</a:t>
            </a:r>
          </a:p>
          <a:p>
            <a:pPr marL="0" indent="0">
              <a:buFont typeface="Arial" panose="020B0604020202020204" pitchFamily="34" charset="0"/>
              <a:buNone/>
            </a:pPr>
            <a:endParaRPr lang="en-US"/>
          </a:p>
          <a:p>
            <a:endParaRPr lang="en-CA"/>
          </a:p>
        </p:txBody>
      </p:sp>
      <p:sp>
        <p:nvSpPr>
          <p:cNvPr id="4" name="Slide Number Placeholder 3"/>
          <p:cNvSpPr>
            <a:spLocks noGrp="1"/>
          </p:cNvSpPr>
          <p:nvPr>
            <p:ph type="sldNum" sz="quarter" idx="5"/>
          </p:nvPr>
        </p:nvSpPr>
        <p:spPr/>
        <p:txBody>
          <a:bodyPr/>
          <a:lstStyle/>
          <a:p>
            <a:fld id="{FBFEC157-01FF-9443-B2A6-F13FAEDD59C2}" type="slidenum">
              <a:rPr lang="en-US" smtClean="0"/>
              <a:t>3</a:t>
            </a:fld>
            <a:endParaRPr lang="en-US"/>
          </a:p>
        </p:txBody>
      </p:sp>
    </p:spTree>
    <p:extLst>
      <p:ext uri="{BB962C8B-B14F-4D97-AF65-F5344CB8AC3E}">
        <p14:creationId xmlns:p14="http://schemas.microsoft.com/office/powerpoint/2010/main" val="2457740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[JENN]</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The planning stage is vital in any news organization. Information and collaboration is the key to any news story, or </a:t>
            </a:r>
            <a:r>
              <a:rPr lang="en-US" err="1"/>
              <a:t>topc</a:t>
            </a:r>
            <a:r>
              <a:rPr lang="en-US"/>
              <a:t>.</a:t>
            </a:r>
            <a:endParaRPr lang="en-US">
              <a:cs typeface="Calibri"/>
            </a:endParaRPr>
          </a:p>
          <a:p>
            <a:pPr marL="171450" indent="-171450">
              <a:buFont typeface="Arial" panose="020B0604020202020204" pitchFamily="34" charset="0"/>
              <a:buChar char="•"/>
            </a:pPr>
            <a:r>
              <a:rPr lang="en-US"/>
              <a:t>Exiting diary of events as some are planned months in advance. </a:t>
            </a:r>
            <a:endParaRPr lang="en-US">
              <a:cs typeface="Calibri"/>
            </a:endParaRPr>
          </a:p>
          <a:p>
            <a:pPr marL="171450" indent="-171450">
              <a:buFont typeface="Arial" panose="020B0604020202020204" pitchFamily="34" charset="0"/>
              <a:buChar char="•"/>
            </a:pPr>
            <a:r>
              <a:rPr lang="en-US"/>
              <a:t>UK elections happening at the moment planning to follow politicians, get drat or outlined speeches choosing from an array of </a:t>
            </a:r>
            <a:r>
              <a:rPr lang="en-US" err="1"/>
              <a:t>pr</a:t>
            </a:r>
            <a:r>
              <a:rPr lang="en-US"/>
              <a:t> events.</a:t>
            </a:r>
            <a:endParaRPr lang="en-US">
              <a:cs typeface="Calibri"/>
            </a:endParaRPr>
          </a:p>
          <a:p>
            <a:pPr marL="171450" indent="-171450">
              <a:buFont typeface="Arial" panose="020B0604020202020204" pitchFamily="34" charset="0"/>
              <a:buChar char="•"/>
            </a:pPr>
            <a:r>
              <a:rPr lang="en-US"/>
              <a:t>Need to understand the implications on covering all the story’s on offer as they need to be balanced by </a:t>
            </a:r>
            <a:r>
              <a:rPr lang="en-US" err="1"/>
              <a:t>uk</a:t>
            </a:r>
            <a:r>
              <a:rPr lang="en-US"/>
              <a:t> law</a:t>
            </a:r>
            <a:endParaRPr lang="en-US">
              <a:cs typeface="Calibri"/>
            </a:endParaRPr>
          </a:p>
          <a:p>
            <a:endParaRPr lang="en-CA"/>
          </a:p>
        </p:txBody>
      </p:sp>
      <p:sp>
        <p:nvSpPr>
          <p:cNvPr id="4" name="Slide Number Placeholder 3"/>
          <p:cNvSpPr>
            <a:spLocks noGrp="1"/>
          </p:cNvSpPr>
          <p:nvPr>
            <p:ph type="sldNum" sz="quarter" idx="5"/>
          </p:nvPr>
        </p:nvSpPr>
        <p:spPr/>
        <p:txBody>
          <a:bodyPr/>
          <a:lstStyle/>
          <a:p>
            <a:fld id="{FBFEC157-01FF-9443-B2A6-F13FAEDD59C2}" type="slidenum">
              <a:rPr lang="en-US" smtClean="0"/>
              <a:t>4</a:t>
            </a:fld>
            <a:endParaRPr lang="en-US"/>
          </a:p>
        </p:txBody>
      </p:sp>
    </p:spTree>
    <p:extLst>
      <p:ext uri="{BB962C8B-B14F-4D97-AF65-F5344CB8AC3E}">
        <p14:creationId xmlns:p14="http://schemas.microsoft.com/office/powerpoint/2010/main" val="356918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[JENN/CHRIS]</a:t>
            </a:r>
          </a:p>
          <a:p>
            <a:endParaRPr lang="en-CA"/>
          </a:p>
          <a:p>
            <a:pPr marL="171450" indent="-171450">
              <a:buFont typeface="Arial" panose="020B0604020202020204" pitchFamily="34" charset="0"/>
              <a:buChar char="•"/>
            </a:pPr>
            <a:r>
              <a:rPr lang="en-US"/>
              <a:t>On the back of the planning the production is mobilized to film and gather content. </a:t>
            </a:r>
          </a:p>
          <a:p>
            <a:pPr marL="171450" indent="-171450">
              <a:buFont typeface="Arial" panose="020B0604020202020204" pitchFamily="34" charset="0"/>
              <a:buChar char="•"/>
            </a:pPr>
            <a:r>
              <a:rPr lang="en-US"/>
              <a:t>Content can be produced by the organization or gathered from news services.</a:t>
            </a:r>
          </a:p>
          <a:p>
            <a:pPr marL="171450" indent="-171450">
              <a:buFont typeface="Arial" panose="020B0604020202020204" pitchFamily="34" charset="0"/>
              <a:buChar char="•"/>
            </a:pPr>
            <a:r>
              <a:rPr lang="en-US"/>
              <a:t>A lot of metadata is created in this phase:  log’s of feeds, key speech lines, data for graphics</a:t>
            </a:r>
          </a:p>
          <a:p>
            <a:pPr marL="171450" indent="-171450">
              <a:buFont typeface="Arial" panose="020B0604020202020204" pitchFamily="34" charset="0"/>
              <a:buChar char="•"/>
            </a:pPr>
            <a:r>
              <a:rPr lang="en-US"/>
              <a:t>Archives can be looked into from MAM</a:t>
            </a:r>
          </a:p>
          <a:p>
            <a:pPr marL="171450" indent="-171450">
              <a:buFont typeface="Arial" panose="020B0604020202020204" pitchFamily="34" charset="0"/>
              <a:buChar char="•"/>
            </a:pPr>
            <a:r>
              <a:rPr lang="en-US"/>
              <a:t>Social Content harvested (</a:t>
            </a:r>
            <a:r>
              <a:rPr lang="en-US" sz="1200" kern="1200">
                <a:solidFill>
                  <a:schemeClr val="tx1"/>
                </a:solidFill>
                <a:latin typeface="+mn-lt"/>
                <a:ea typeface="+mn-ea"/>
                <a:cs typeface="+mn-cs"/>
              </a:rPr>
              <a:t>In Chile for example they use </a:t>
            </a:r>
            <a:r>
              <a:rPr lang="en-US" sz="1200" kern="1200" err="1">
                <a:solidFill>
                  <a:schemeClr val="tx1"/>
                </a:solidFill>
                <a:latin typeface="+mn-lt"/>
                <a:ea typeface="+mn-ea"/>
                <a:cs typeface="+mn-cs"/>
              </a:rPr>
              <a:t>Reporteros</a:t>
            </a:r>
            <a:r>
              <a:rPr lang="en-US" sz="1200" kern="1200">
                <a:solidFill>
                  <a:schemeClr val="tx1"/>
                </a:solidFill>
                <a:latin typeface="+mn-lt"/>
                <a:ea typeface="+mn-ea"/>
                <a:cs typeface="+mn-cs"/>
              </a:rPr>
              <a:t> </a:t>
            </a:r>
            <a:r>
              <a:rPr lang="en-US" sz="1200" kern="1200" err="1">
                <a:solidFill>
                  <a:schemeClr val="tx1"/>
                </a:solidFill>
                <a:latin typeface="+mn-lt"/>
                <a:ea typeface="+mn-ea"/>
                <a:cs typeface="+mn-cs"/>
              </a:rPr>
              <a:t>Ciudadanos</a:t>
            </a:r>
            <a:r>
              <a:rPr lang="en-US" sz="1200" kern="1200">
                <a:solidFill>
                  <a:schemeClr val="tx1"/>
                </a:solidFill>
                <a:latin typeface="+mn-lt"/>
                <a:ea typeface="+mn-ea"/>
                <a:cs typeface="+mn-cs"/>
              </a:rPr>
              <a:t>, </a:t>
            </a:r>
            <a:r>
              <a:rPr lang="en-US" sz="1200" kern="1200">
                <a:solidFill>
                  <a:schemeClr val="tx1"/>
                </a:solidFill>
                <a:effectLst/>
                <a:latin typeface="+mn-lt"/>
                <a:ea typeface="+mn-ea"/>
                <a:cs typeface="+mn-cs"/>
              </a:rPr>
              <a:t>Citizen Reporters</a:t>
            </a:r>
            <a:r>
              <a:rPr lang="en-US" sz="1200" kern="1200">
                <a:solidFill>
                  <a:schemeClr val="tx1"/>
                </a:solidFill>
                <a:latin typeface="+mn-lt"/>
                <a:ea typeface="+mn-ea"/>
                <a:cs typeface="+mn-cs"/>
              </a:rPr>
              <a:t>)</a:t>
            </a:r>
          </a:p>
          <a:p>
            <a:pPr marL="171450" indent="-171450">
              <a:buFont typeface="Arial" panose="020B0604020202020204" pitchFamily="34" charset="0"/>
              <a:buChar char="•"/>
            </a:pPr>
            <a:r>
              <a:rPr lang="en-US" sz="1200" kern="1200">
                <a:solidFill>
                  <a:schemeClr val="tx1"/>
                </a:solidFill>
                <a:latin typeface="+mn-lt"/>
                <a:ea typeface="+mn-ea"/>
                <a:cs typeface="+mn-cs"/>
              </a:rPr>
              <a:t>Planning and Gathering apples to all outputs (digital, radio, </a:t>
            </a:r>
            <a:r>
              <a:rPr lang="en-US" sz="1200" kern="1200" err="1">
                <a:solidFill>
                  <a:schemeClr val="tx1"/>
                </a:solidFill>
                <a:latin typeface="+mn-lt"/>
                <a:ea typeface="+mn-ea"/>
                <a:cs typeface="+mn-cs"/>
              </a:rPr>
              <a:t>etc</a:t>
            </a:r>
            <a:r>
              <a:rPr lang="en-US" sz="1200" kern="1200">
                <a:solidFill>
                  <a:schemeClr val="tx1"/>
                </a:solidFill>
                <a:latin typeface="+mn-lt"/>
                <a:ea typeface="+mn-ea"/>
                <a:cs typeface="+mn-cs"/>
              </a:rPr>
              <a:t>)</a:t>
            </a:r>
            <a:endParaRPr lang="en-GB" sz="1200" kern="1200">
              <a:solidFill>
                <a:schemeClr val="tx1"/>
              </a:solidFill>
              <a:latin typeface="+mn-lt"/>
              <a:ea typeface="+mn-ea"/>
              <a:cs typeface="+mn-cs"/>
            </a:endParaRP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Newer tools like inception have the assignment manager to assist in this process.  This replaces endless diary items on a excel sheet or worse in dummy rundowns</a:t>
            </a:r>
          </a:p>
          <a:p>
            <a:pPr marL="171450" indent="-171450">
              <a:buFont typeface="Arial" panose="020B0604020202020204" pitchFamily="34" charset="0"/>
              <a:buChar char="•"/>
            </a:pPr>
            <a:endParaRPr lang="en-US"/>
          </a:p>
          <a:p>
            <a:endParaRPr lang="en-CA"/>
          </a:p>
        </p:txBody>
      </p:sp>
      <p:sp>
        <p:nvSpPr>
          <p:cNvPr id="4" name="Slide Number Placeholder 3"/>
          <p:cNvSpPr>
            <a:spLocks noGrp="1"/>
          </p:cNvSpPr>
          <p:nvPr>
            <p:ph type="sldNum" sz="quarter" idx="5"/>
          </p:nvPr>
        </p:nvSpPr>
        <p:spPr/>
        <p:txBody>
          <a:bodyPr/>
          <a:lstStyle/>
          <a:p>
            <a:fld id="{FBFEC157-01FF-9443-B2A6-F13FAEDD59C2}" type="slidenum">
              <a:rPr lang="en-US" smtClean="0"/>
              <a:t>5</a:t>
            </a:fld>
            <a:endParaRPr lang="en-US"/>
          </a:p>
        </p:txBody>
      </p:sp>
    </p:spTree>
    <p:extLst>
      <p:ext uri="{BB962C8B-B14F-4D97-AF65-F5344CB8AC3E}">
        <p14:creationId xmlns:p14="http://schemas.microsoft.com/office/powerpoint/2010/main" val="314435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This is the source of truth. Anyone can find this find the index number and have an instant overview on what is happening. </a:t>
            </a:r>
          </a:p>
          <a:p>
            <a:pPr marL="171450" indent="-171450">
              <a:buFont typeface="Arial" panose="020B0604020202020204" pitchFamily="34" charset="0"/>
              <a:buChar char="•"/>
            </a:pPr>
            <a:r>
              <a:rPr lang="en-US"/>
              <a:t>This is also the common thread between all the NRCS”s they all have to have this functionality. </a:t>
            </a:r>
          </a:p>
          <a:p>
            <a:pPr marL="171450" indent="-171450">
              <a:buFont typeface="Arial" panose="020B0604020202020204" pitchFamily="34" charset="0"/>
              <a:buChar char="•"/>
            </a:pPr>
            <a:r>
              <a:rPr lang="en-US"/>
              <a:t>Not only the software but the way information is inputted is a very important to the organization</a:t>
            </a:r>
          </a:p>
          <a:p>
            <a:pPr marL="171450" indent="-171450">
              <a:buFont typeface="Arial" panose="020B0604020202020204" pitchFamily="34" charset="0"/>
              <a:buChar char="•"/>
            </a:pPr>
            <a:r>
              <a:rPr lang="en-US"/>
              <a:t>How functional a newsroom is can be found by looking at how this operates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Stories and running orders can be used many </a:t>
            </a:r>
            <a:r>
              <a:rPr lang="en-US" err="1"/>
              <a:t>many</a:t>
            </a:r>
            <a:r>
              <a:rPr lang="en-US"/>
              <a:t> times in very different outlets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FBFEC157-01FF-9443-B2A6-F13FAEDD59C2}" type="slidenum">
              <a:rPr lang="en-US" smtClean="0"/>
              <a:t>6</a:t>
            </a:fld>
            <a:endParaRPr lang="en-US"/>
          </a:p>
        </p:txBody>
      </p:sp>
    </p:spTree>
    <p:extLst>
      <p:ext uri="{BB962C8B-B14F-4D97-AF65-F5344CB8AC3E}">
        <p14:creationId xmlns:p14="http://schemas.microsoft.com/office/powerpoint/2010/main" val="3074497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This is the phase the tools really come into play and </a:t>
            </a:r>
            <a:r>
              <a:rPr lang="en-US" err="1"/>
              <a:t>storys</a:t>
            </a:r>
            <a:r>
              <a:rPr lang="en-US"/>
              <a:t> stat to take shape. The key here is the metadata gathers is now starting to be harvested by video editors and graphics designers.</a:t>
            </a:r>
          </a:p>
          <a:p>
            <a:pPr marL="171450" indent="-171450">
              <a:buFont typeface="Arial" panose="020B0604020202020204" pitchFamily="34" charset="0"/>
              <a:buChar char="•"/>
            </a:pPr>
            <a:r>
              <a:rPr lang="en-US"/>
              <a:t>Tools come into play</a:t>
            </a:r>
          </a:p>
          <a:p>
            <a:endParaRPr lang="en-CA"/>
          </a:p>
        </p:txBody>
      </p:sp>
      <p:sp>
        <p:nvSpPr>
          <p:cNvPr id="4" name="Slide Number Placeholder 3"/>
          <p:cNvSpPr>
            <a:spLocks noGrp="1"/>
          </p:cNvSpPr>
          <p:nvPr>
            <p:ph type="sldNum" sz="quarter" idx="5"/>
          </p:nvPr>
        </p:nvSpPr>
        <p:spPr/>
        <p:txBody>
          <a:bodyPr/>
          <a:lstStyle/>
          <a:p>
            <a:fld id="{FBFEC157-01FF-9443-B2A6-F13FAEDD59C2}" type="slidenum">
              <a:rPr lang="en-US" smtClean="0"/>
              <a:t>7</a:t>
            </a:fld>
            <a:endParaRPr lang="en-US"/>
          </a:p>
        </p:txBody>
      </p:sp>
    </p:spTree>
    <p:extLst>
      <p:ext uri="{BB962C8B-B14F-4D97-AF65-F5344CB8AC3E}">
        <p14:creationId xmlns:p14="http://schemas.microsoft.com/office/powerpoint/2010/main" val="3089251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Inception hosts the script and the </a:t>
            </a:r>
            <a:r>
              <a:rPr lang="en-US" err="1"/>
              <a:t>mos</a:t>
            </a:r>
            <a:r>
              <a:rPr lang="en-US"/>
              <a:t> objects to put everything in one place.</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There can be 100’s of story’s in an hour.</a:t>
            </a:r>
          </a:p>
          <a:p>
            <a:pPr marL="171450" indent="-171450">
              <a:buFont typeface="Arial" panose="020B0604020202020204" pitchFamily="34" charset="0"/>
              <a:buChar char="•"/>
            </a:pPr>
            <a:r>
              <a:rPr lang="en-US"/>
              <a:t>Putting the speed of these story’s in context It’s the –equivalent of finding 50 opportunities, shaping them, and sending the past the PO stage to the commissioned trained state in a day</a:t>
            </a:r>
          </a:p>
          <a:p>
            <a:endParaRPr lang="en-CA"/>
          </a:p>
        </p:txBody>
      </p:sp>
      <p:sp>
        <p:nvSpPr>
          <p:cNvPr id="4" name="Slide Number Placeholder 3"/>
          <p:cNvSpPr>
            <a:spLocks noGrp="1"/>
          </p:cNvSpPr>
          <p:nvPr>
            <p:ph type="sldNum" sz="quarter" idx="5"/>
          </p:nvPr>
        </p:nvSpPr>
        <p:spPr/>
        <p:txBody>
          <a:bodyPr/>
          <a:lstStyle/>
          <a:p>
            <a:fld id="{FBFEC157-01FF-9443-B2A6-F13FAEDD59C2}" type="slidenum">
              <a:rPr lang="en-US" smtClean="0"/>
              <a:t>8</a:t>
            </a:fld>
            <a:endParaRPr lang="en-US"/>
          </a:p>
        </p:txBody>
      </p:sp>
    </p:spTree>
    <p:extLst>
      <p:ext uri="{BB962C8B-B14F-4D97-AF65-F5344CB8AC3E}">
        <p14:creationId xmlns:p14="http://schemas.microsoft.com/office/powerpoint/2010/main" val="2195333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This is the bit we all see. The end results, the pressure of delivery</a:t>
            </a:r>
          </a:p>
          <a:p>
            <a:pPr marL="171450" indent="-171450">
              <a:buFont typeface="Arial" panose="020B0604020202020204" pitchFamily="34" charset="0"/>
              <a:buChar char="•"/>
            </a:pPr>
            <a:r>
              <a:rPr lang="en-US"/>
              <a:t>If the planning gathering and creation of the </a:t>
            </a:r>
            <a:r>
              <a:rPr lang="en-US" err="1"/>
              <a:t>storys</a:t>
            </a:r>
            <a:r>
              <a:rPr lang="en-US"/>
              <a:t> and rundowns was done well the production should be slick. </a:t>
            </a:r>
          </a:p>
          <a:p>
            <a:pPr marL="171450" indent="-171450">
              <a:buFont typeface="Arial" panose="020B0604020202020204" pitchFamily="34" charset="0"/>
              <a:buChar char="•"/>
            </a:pPr>
            <a:r>
              <a:rPr lang="en-US"/>
              <a:t>Sometimes there is a perceived level of chaos at this stage which is often created</a:t>
            </a:r>
          </a:p>
          <a:p>
            <a:pPr marL="0" indent="0">
              <a:buFont typeface="Arial" panose="020B0604020202020204" pitchFamily="34" charset="0"/>
              <a:buNone/>
            </a:pPr>
            <a:endParaRPr lang="en-US"/>
          </a:p>
          <a:p>
            <a:endParaRPr lang="en-CA"/>
          </a:p>
        </p:txBody>
      </p:sp>
      <p:sp>
        <p:nvSpPr>
          <p:cNvPr id="4" name="Slide Number Placeholder 3"/>
          <p:cNvSpPr>
            <a:spLocks noGrp="1"/>
          </p:cNvSpPr>
          <p:nvPr>
            <p:ph type="sldNum" sz="quarter" idx="5"/>
          </p:nvPr>
        </p:nvSpPr>
        <p:spPr/>
        <p:txBody>
          <a:bodyPr/>
          <a:lstStyle/>
          <a:p>
            <a:fld id="{FBFEC157-01FF-9443-B2A6-F13FAEDD59C2}" type="slidenum">
              <a:rPr lang="en-US" smtClean="0"/>
              <a:t>9</a:t>
            </a:fld>
            <a:endParaRPr lang="en-US"/>
          </a:p>
        </p:txBody>
      </p:sp>
    </p:spTree>
    <p:extLst>
      <p:ext uri="{BB962C8B-B14F-4D97-AF65-F5344CB8AC3E}">
        <p14:creationId xmlns:p14="http://schemas.microsoft.com/office/powerpoint/2010/main" val="8844010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626151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able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1" name="Text Placeholder 6">
            <a:extLst>
              <a:ext uri="{FF2B5EF4-FFF2-40B4-BE49-F238E27FC236}">
                <a16:creationId xmlns:a16="http://schemas.microsoft.com/office/drawing/2014/main" id="{F3F51A64-D188-494A-9F4D-F9360335806C}"/>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2" name="Content Placeholder 7">
            <a:extLst>
              <a:ext uri="{FF2B5EF4-FFF2-40B4-BE49-F238E27FC236}">
                <a16:creationId xmlns:a16="http://schemas.microsoft.com/office/drawing/2014/main" id="{85E13689-E392-FB46-953A-2CCF334D0A72}"/>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itle 1">
            <a:extLst>
              <a:ext uri="{FF2B5EF4-FFF2-40B4-BE49-F238E27FC236}">
                <a16:creationId xmlns:a16="http://schemas.microsoft.com/office/drawing/2014/main" id="{59375397-7A40-3549-A3CE-007C5263066E}"/>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a:t>I AM A HEADER</a:t>
            </a:r>
          </a:p>
        </p:txBody>
      </p:sp>
      <p:sp>
        <p:nvSpPr>
          <p:cNvPr id="24" name="Text Placeholder 6">
            <a:extLst>
              <a:ext uri="{FF2B5EF4-FFF2-40B4-BE49-F238E27FC236}">
                <a16:creationId xmlns:a16="http://schemas.microsoft.com/office/drawing/2014/main" id="{1509DB3A-B33B-B64E-82A5-D012DE136040}"/>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5" name="Content Placeholder 7">
            <a:extLst>
              <a:ext uri="{FF2B5EF4-FFF2-40B4-BE49-F238E27FC236}">
                <a16:creationId xmlns:a16="http://schemas.microsoft.com/office/drawing/2014/main" id="{98BDBE83-66AB-E34D-9E6F-2B0E49092500}"/>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2035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Content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DFB55B-F2F7-3D4C-8F08-2BDC72C33CCC}"/>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83627DEB-3DE8-2A47-934A-3C89C3AEABEB}"/>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a:t>I AM A HEADER</a:t>
            </a:r>
          </a:p>
        </p:txBody>
      </p:sp>
      <p:sp>
        <p:nvSpPr>
          <p:cNvPr id="7" name="Content Placeholder 2">
            <a:extLst>
              <a:ext uri="{FF2B5EF4-FFF2-40B4-BE49-F238E27FC236}">
                <a16:creationId xmlns:a16="http://schemas.microsoft.com/office/drawing/2014/main" id="{EF287533-3F98-1347-8621-7711551F5413}"/>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68951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 Content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7D4D86F6-4DCD-E247-B917-EC9985708D6F}"/>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6FA8505C-0987-3C45-8BBC-490D1714CF82}"/>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F9B2EDA8-1634-5E40-95BC-58B698C4790F}"/>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a:t>I AM A HEADER</a:t>
            </a:r>
          </a:p>
        </p:txBody>
      </p:sp>
    </p:spTree>
    <p:extLst>
      <p:ext uri="{BB962C8B-B14F-4D97-AF65-F5344CB8AC3E}">
        <p14:creationId xmlns:p14="http://schemas.microsoft.com/office/powerpoint/2010/main" val="3082918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Table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A56D55-9395-2648-BEAA-395961645F8D}"/>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5" name="Text Placeholder 6">
            <a:extLst>
              <a:ext uri="{FF2B5EF4-FFF2-40B4-BE49-F238E27FC236}">
                <a16:creationId xmlns:a16="http://schemas.microsoft.com/office/drawing/2014/main" id="{41C37A25-F416-CA40-8CEB-2BD8DDF96FC2}"/>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6" name="Content Placeholder 7">
            <a:extLst>
              <a:ext uri="{FF2B5EF4-FFF2-40B4-BE49-F238E27FC236}">
                <a16:creationId xmlns:a16="http://schemas.microsoft.com/office/drawing/2014/main" id="{8B9C0466-BD78-EE4F-B01D-969FE75E7154}"/>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Title 1">
            <a:extLst>
              <a:ext uri="{FF2B5EF4-FFF2-40B4-BE49-F238E27FC236}">
                <a16:creationId xmlns:a16="http://schemas.microsoft.com/office/drawing/2014/main" id="{BF0DEC93-227A-6446-B72A-433106EC80FC}"/>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a:t>I AM A HEADER</a:t>
            </a:r>
          </a:p>
        </p:txBody>
      </p:sp>
      <p:sp>
        <p:nvSpPr>
          <p:cNvPr id="28" name="Text Placeholder 6">
            <a:extLst>
              <a:ext uri="{FF2B5EF4-FFF2-40B4-BE49-F238E27FC236}">
                <a16:creationId xmlns:a16="http://schemas.microsoft.com/office/drawing/2014/main" id="{CFDD1AA0-09DF-E740-A0B3-86BCE0878DC1}"/>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9" name="Content Placeholder 7">
            <a:extLst>
              <a:ext uri="{FF2B5EF4-FFF2-40B4-BE49-F238E27FC236}">
                <a16:creationId xmlns:a16="http://schemas.microsoft.com/office/drawing/2014/main" id="{2942737D-F158-954B-B21C-7AA092EE2FCC}"/>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8930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DFB55B-F2F7-3D4C-8F08-2BDC72C33CCC}"/>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2D3F1CA8-ECD2-F740-96E3-298F78C1D983}"/>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a:t>I AM A HEADER</a:t>
            </a:r>
          </a:p>
        </p:txBody>
      </p:sp>
      <p:sp>
        <p:nvSpPr>
          <p:cNvPr id="7" name="Content Placeholder 2">
            <a:extLst>
              <a:ext uri="{FF2B5EF4-FFF2-40B4-BE49-F238E27FC236}">
                <a16:creationId xmlns:a16="http://schemas.microsoft.com/office/drawing/2014/main" id="{F34E49BC-4E9C-3C42-8C6A-9E086BA096E8}"/>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52271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2 Content Light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0943A0B0-A249-F546-AD75-328DB273B998}"/>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21F533C6-5569-104E-B0C3-6A39F4B4A79B}"/>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9D39C731-911D-BF49-AA5C-950D67F13A80}"/>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a:t>I AM A HEADER</a:t>
            </a:r>
          </a:p>
        </p:txBody>
      </p:sp>
    </p:spTree>
    <p:extLst>
      <p:ext uri="{BB962C8B-B14F-4D97-AF65-F5344CB8AC3E}">
        <p14:creationId xmlns:p14="http://schemas.microsoft.com/office/powerpoint/2010/main" val="3866035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Table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A56D55-9395-2648-BEAA-395961645F8D}"/>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1" name="Text Placeholder 6">
            <a:extLst>
              <a:ext uri="{FF2B5EF4-FFF2-40B4-BE49-F238E27FC236}">
                <a16:creationId xmlns:a16="http://schemas.microsoft.com/office/drawing/2014/main" id="{97751F20-56F3-AE44-9B70-419C2D7AEE56}"/>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2" name="Content Placeholder 7">
            <a:extLst>
              <a:ext uri="{FF2B5EF4-FFF2-40B4-BE49-F238E27FC236}">
                <a16:creationId xmlns:a16="http://schemas.microsoft.com/office/drawing/2014/main" id="{D6AAF4C7-A974-DA4C-820B-F0B459206F00}"/>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itle 1">
            <a:extLst>
              <a:ext uri="{FF2B5EF4-FFF2-40B4-BE49-F238E27FC236}">
                <a16:creationId xmlns:a16="http://schemas.microsoft.com/office/drawing/2014/main" id="{2C62EAE5-5B71-224D-BCD4-696432CA1E45}"/>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a:t>I AM A HEADER</a:t>
            </a:r>
          </a:p>
        </p:txBody>
      </p:sp>
      <p:sp>
        <p:nvSpPr>
          <p:cNvPr id="24" name="Text Placeholder 6">
            <a:extLst>
              <a:ext uri="{FF2B5EF4-FFF2-40B4-BE49-F238E27FC236}">
                <a16:creationId xmlns:a16="http://schemas.microsoft.com/office/drawing/2014/main" id="{987A0772-8391-FF40-AC79-89AA7C5B9CAD}"/>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5" name="Content Placeholder 7">
            <a:extLst>
              <a:ext uri="{FF2B5EF4-FFF2-40B4-BE49-F238E27FC236}">
                <a16:creationId xmlns:a16="http://schemas.microsoft.com/office/drawing/2014/main" id="{DE89B888-7393-3E4E-83DF-0DC09AEADD89}"/>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70953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On 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22735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 On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941063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age On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571087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On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F0DE3932-1FBA-9B42-8A6B-9314A5B3FB7E}"/>
              </a:ext>
            </a:extLst>
          </p:cNvPr>
          <p:cNvSpPr>
            <a:spLocks noGrp="1"/>
          </p:cNvSpPr>
          <p:nvPr>
            <p:ph idx="1" hasCustomPrompt="1"/>
          </p:nvPr>
        </p:nvSpPr>
        <p:spPr>
          <a:xfrm>
            <a:off x="1014557" y="2067195"/>
            <a:ext cx="6061944"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TOPIC</a:t>
            </a:r>
          </a:p>
        </p:txBody>
      </p:sp>
      <p:sp>
        <p:nvSpPr>
          <p:cNvPr id="10" name="Content Placeholder 2">
            <a:extLst>
              <a:ext uri="{FF2B5EF4-FFF2-40B4-BE49-F238E27FC236}">
                <a16:creationId xmlns:a16="http://schemas.microsoft.com/office/drawing/2014/main" id="{3297003A-4D5F-CC4E-8375-62C9C1FC4650}"/>
              </a:ext>
            </a:extLst>
          </p:cNvPr>
          <p:cNvSpPr>
            <a:spLocks noGrp="1"/>
          </p:cNvSpPr>
          <p:nvPr>
            <p:ph idx="10" hasCustomPrompt="1"/>
          </p:nvPr>
        </p:nvSpPr>
        <p:spPr>
          <a:xfrm>
            <a:off x="1014557" y="3091996"/>
            <a:ext cx="6061945" cy="453274"/>
          </a:xfrm>
          <a:prstGeom prst="rect">
            <a:avLst/>
          </a:prstGeom>
        </p:spPr>
        <p:txBody>
          <a:bodyPr>
            <a:normAutofit/>
          </a:bodyPr>
          <a:lstStyle>
            <a:lvl1pPr marL="0" indent="0" algn="l">
              <a:buNone/>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Prepared for:</a:t>
            </a:r>
          </a:p>
        </p:txBody>
      </p:sp>
      <p:sp>
        <p:nvSpPr>
          <p:cNvPr id="11" name="Content Placeholder 2">
            <a:extLst>
              <a:ext uri="{FF2B5EF4-FFF2-40B4-BE49-F238E27FC236}">
                <a16:creationId xmlns:a16="http://schemas.microsoft.com/office/drawing/2014/main" id="{CBDDB7B9-BC98-914A-BEC9-D91582AA9A2F}"/>
              </a:ext>
            </a:extLst>
          </p:cNvPr>
          <p:cNvSpPr>
            <a:spLocks noGrp="1"/>
          </p:cNvSpPr>
          <p:nvPr>
            <p:ph idx="11" hasCustomPrompt="1"/>
          </p:nvPr>
        </p:nvSpPr>
        <p:spPr>
          <a:xfrm>
            <a:off x="1014557" y="4427339"/>
            <a:ext cx="6061945" cy="453274"/>
          </a:xfrm>
          <a:prstGeom prst="rect">
            <a:avLst/>
          </a:prstGeom>
        </p:spPr>
        <p:txBody>
          <a:bodyPr>
            <a:normAutofit/>
          </a:bodyPr>
          <a:lstStyle>
            <a:lvl1pPr marL="0" indent="0" algn="l">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Date</a:t>
            </a:r>
          </a:p>
        </p:txBody>
      </p:sp>
      <p:sp>
        <p:nvSpPr>
          <p:cNvPr id="12" name="Content Placeholder 2">
            <a:extLst>
              <a:ext uri="{FF2B5EF4-FFF2-40B4-BE49-F238E27FC236}">
                <a16:creationId xmlns:a16="http://schemas.microsoft.com/office/drawing/2014/main" id="{3BA6BFCC-156D-3640-BB98-B21DCC9A78D5}"/>
              </a:ext>
            </a:extLst>
          </p:cNvPr>
          <p:cNvSpPr>
            <a:spLocks noGrp="1"/>
          </p:cNvSpPr>
          <p:nvPr>
            <p:ph idx="13" hasCustomPrompt="1"/>
          </p:nvPr>
        </p:nvSpPr>
        <p:spPr>
          <a:xfrm>
            <a:off x="1014557" y="3899828"/>
            <a:ext cx="6061945" cy="453274"/>
          </a:xfrm>
          <a:prstGeom prst="rect">
            <a:avLst/>
          </a:prstGeom>
        </p:spPr>
        <p:txBody>
          <a:bodyPr>
            <a:normAutofit/>
          </a:bodyPr>
          <a:lstStyle>
            <a:lvl1pPr marL="0" indent="0" algn="l">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a:t>
            </a:r>
          </a:p>
        </p:txBody>
      </p:sp>
    </p:spTree>
    <p:extLst>
      <p:ext uri="{BB962C8B-B14F-4D97-AF65-F5344CB8AC3E}">
        <p14:creationId xmlns:p14="http://schemas.microsoft.com/office/powerpoint/2010/main" val="833303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Content 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979352-72C7-E542-A5F1-A26CF4D01958}"/>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761632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Content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979352-72C7-E542-A5F1-A26CF4D01958}"/>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31979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02547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566914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Cover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885196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 Cover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57606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On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40E57A9E-6C12-5B47-ADF6-290819240DE8}"/>
              </a:ext>
            </a:extLst>
          </p:cNvPr>
          <p:cNvSpPr>
            <a:spLocks noGrp="1"/>
          </p:cNvSpPr>
          <p:nvPr>
            <p:ph idx="1" hasCustomPrompt="1"/>
          </p:nvPr>
        </p:nvSpPr>
        <p:spPr>
          <a:xfrm>
            <a:off x="1014557" y="2067195"/>
            <a:ext cx="6061944"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TOPIC</a:t>
            </a:r>
          </a:p>
        </p:txBody>
      </p:sp>
      <p:sp>
        <p:nvSpPr>
          <p:cNvPr id="7" name="Content Placeholder 2">
            <a:extLst>
              <a:ext uri="{FF2B5EF4-FFF2-40B4-BE49-F238E27FC236}">
                <a16:creationId xmlns:a16="http://schemas.microsoft.com/office/drawing/2014/main" id="{116884DE-526D-194B-BE56-4E938B6B6DCB}"/>
              </a:ext>
            </a:extLst>
          </p:cNvPr>
          <p:cNvSpPr>
            <a:spLocks noGrp="1"/>
          </p:cNvSpPr>
          <p:nvPr>
            <p:ph idx="10" hasCustomPrompt="1"/>
          </p:nvPr>
        </p:nvSpPr>
        <p:spPr>
          <a:xfrm>
            <a:off x="1014557" y="3091996"/>
            <a:ext cx="6061945" cy="453274"/>
          </a:xfrm>
          <a:prstGeom prst="rect">
            <a:avLst/>
          </a:prstGeom>
        </p:spPr>
        <p:txBody>
          <a:bodyPr>
            <a:normAutofit/>
          </a:bodyPr>
          <a:lstStyle>
            <a:lvl1pPr marL="0" indent="0" algn="l">
              <a:buNone/>
              <a:defRPr sz="24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Prepared for:</a:t>
            </a:r>
          </a:p>
        </p:txBody>
      </p:sp>
      <p:sp>
        <p:nvSpPr>
          <p:cNvPr id="8" name="Content Placeholder 2">
            <a:extLst>
              <a:ext uri="{FF2B5EF4-FFF2-40B4-BE49-F238E27FC236}">
                <a16:creationId xmlns:a16="http://schemas.microsoft.com/office/drawing/2014/main" id="{6E0FFC92-D149-514B-B734-D2994AD22025}"/>
              </a:ext>
            </a:extLst>
          </p:cNvPr>
          <p:cNvSpPr>
            <a:spLocks noGrp="1"/>
          </p:cNvSpPr>
          <p:nvPr>
            <p:ph idx="11" hasCustomPrompt="1"/>
          </p:nvPr>
        </p:nvSpPr>
        <p:spPr>
          <a:xfrm>
            <a:off x="1014557" y="4427339"/>
            <a:ext cx="6061945"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Date</a:t>
            </a:r>
          </a:p>
        </p:txBody>
      </p:sp>
      <p:sp>
        <p:nvSpPr>
          <p:cNvPr id="12" name="Content Placeholder 2">
            <a:extLst>
              <a:ext uri="{FF2B5EF4-FFF2-40B4-BE49-F238E27FC236}">
                <a16:creationId xmlns:a16="http://schemas.microsoft.com/office/drawing/2014/main" id="{86F8BE1C-5B9A-CD48-9B53-FBED1E5B0881}"/>
              </a:ext>
            </a:extLst>
          </p:cNvPr>
          <p:cNvSpPr>
            <a:spLocks noGrp="1"/>
          </p:cNvSpPr>
          <p:nvPr>
            <p:ph idx="13" hasCustomPrompt="1"/>
          </p:nvPr>
        </p:nvSpPr>
        <p:spPr>
          <a:xfrm>
            <a:off x="1014557" y="3899828"/>
            <a:ext cx="6061945"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a:t>
            </a:r>
          </a:p>
        </p:txBody>
      </p:sp>
    </p:spTree>
    <p:extLst>
      <p:ext uri="{BB962C8B-B14F-4D97-AF65-F5344CB8AC3E}">
        <p14:creationId xmlns:p14="http://schemas.microsoft.com/office/powerpoint/2010/main" val="633358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n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F0DE3932-1FBA-9B42-8A6B-9314A5B3FB7E}"/>
              </a:ext>
            </a:extLst>
          </p:cNvPr>
          <p:cNvSpPr>
            <a:spLocks noGrp="1"/>
          </p:cNvSpPr>
          <p:nvPr>
            <p:ph idx="1" hasCustomPrompt="1"/>
          </p:nvPr>
        </p:nvSpPr>
        <p:spPr>
          <a:xfrm>
            <a:off x="1014556" y="924195"/>
            <a:ext cx="10625506"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TOPIC</a:t>
            </a:r>
          </a:p>
        </p:txBody>
      </p:sp>
      <p:sp>
        <p:nvSpPr>
          <p:cNvPr id="10" name="Content Placeholder 2">
            <a:extLst>
              <a:ext uri="{FF2B5EF4-FFF2-40B4-BE49-F238E27FC236}">
                <a16:creationId xmlns:a16="http://schemas.microsoft.com/office/drawing/2014/main" id="{3297003A-4D5F-CC4E-8375-62C9C1FC4650}"/>
              </a:ext>
            </a:extLst>
          </p:cNvPr>
          <p:cNvSpPr>
            <a:spLocks noGrp="1"/>
          </p:cNvSpPr>
          <p:nvPr>
            <p:ph idx="10" hasCustomPrompt="1"/>
          </p:nvPr>
        </p:nvSpPr>
        <p:spPr>
          <a:xfrm>
            <a:off x="1014557" y="1948996"/>
            <a:ext cx="10625508" cy="453274"/>
          </a:xfrm>
          <a:prstGeom prst="rect">
            <a:avLst/>
          </a:prstGeom>
        </p:spPr>
        <p:txBody>
          <a:bodyPr>
            <a:normAutofit/>
          </a:bodyPr>
          <a:lstStyle>
            <a:lvl1pPr marL="0" indent="0" algn="l">
              <a:buNone/>
              <a:defRPr sz="24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Prepared for:</a:t>
            </a:r>
          </a:p>
        </p:txBody>
      </p:sp>
      <p:sp>
        <p:nvSpPr>
          <p:cNvPr id="11" name="Content Placeholder 2">
            <a:extLst>
              <a:ext uri="{FF2B5EF4-FFF2-40B4-BE49-F238E27FC236}">
                <a16:creationId xmlns:a16="http://schemas.microsoft.com/office/drawing/2014/main" id="{CBDDB7B9-BC98-914A-BEC9-D91582AA9A2F}"/>
              </a:ext>
            </a:extLst>
          </p:cNvPr>
          <p:cNvSpPr>
            <a:spLocks noGrp="1"/>
          </p:cNvSpPr>
          <p:nvPr>
            <p:ph idx="11" hasCustomPrompt="1"/>
          </p:nvPr>
        </p:nvSpPr>
        <p:spPr>
          <a:xfrm>
            <a:off x="1014557" y="3284339"/>
            <a:ext cx="10625508"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Date</a:t>
            </a:r>
          </a:p>
        </p:txBody>
      </p:sp>
      <p:sp>
        <p:nvSpPr>
          <p:cNvPr id="12" name="Content Placeholder 2">
            <a:extLst>
              <a:ext uri="{FF2B5EF4-FFF2-40B4-BE49-F238E27FC236}">
                <a16:creationId xmlns:a16="http://schemas.microsoft.com/office/drawing/2014/main" id="{3BA6BFCC-156D-3640-BB98-B21DCC9A78D5}"/>
              </a:ext>
            </a:extLst>
          </p:cNvPr>
          <p:cNvSpPr>
            <a:spLocks noGrp="1"/>
          </p:cNvSpPr>
          <p:nvPr>
            <p:ph idx="13" hasCustomPrompt="1"/>
          </p:nvPr>
        </p:nvSpPr>
        <p:spPr>
          <a:xfrm>
            <a:off x="1014557" y="2756828"/>
            <a:ext cx="10625508"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a:t>
            </a:r>
          </a:p>
        </p:txBody>
      </p:sp>
    </p:spTree>
    <p:extLst>
      <p:ext uri="{BB962C8B-B14F-4D97-AF65-F5344CB8AC3E}">
        <p14:creationId xmlns:p14="http://schemas.microsoft.com/office/powerpoint/2010/main" val="2298689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Title 1">
            <a:extLst>
              <a:ext uri="{FF2B5EF4-FFF2-40B4-BE49-F238E27FC236}">
                <a16:creationId xmlns:a16="http://schemas.microsoft.com/office/drawing/2014/main" id="{CC49B2FB-19D5-054A-A065-B3CA5B89813F}"/>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a:t>I AM A HEADER</a:t>
            </a:r>
          </a:p>
        </p:txBody>
      </p:sp>
      <p:sp>
        <p:nvSpPr>
          <p:cNvPr id="10" name="Content Placeholder 2">
            <a:extLst>
              <a:ext uri="{FF2B5EF4-FFF2-40B4-BE49-F238E27FC236}">
                <a16:creationId xmlns:a16="http://schemas.microsoft.com/office/drawing/2014/main" id="{9346EC3E-8AEF-674B-9706-479AE8B1B3F2}"/>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53938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2 Content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649E0D90-41EB-3444-98DE-FDE8074F073B}"/>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73D6339C-C508-A342-AD60-9CFDDE17C237}"/>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651764F6-B18B-9C4A-AEE1-69397BA1E9E7}"/>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a:t>I AM A HEADER</a:t>
            </a:r>
          </a:p>
        </p:txBody>
      </p:sp>
    </p:spTree>
    <p:extLst>
      <p:ext uri="{BB962C8B-B14F-4D97-AF65-F5344CB8AC3E}">
        <p14:creationId xmlns:p14="http://schemas.microsoft.com/office/powerpoint/2010/main" val="3260193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Table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11" name="Text Placeholder 6">
            <a:extLst>
              <a:ext uri="{FF2B5EF4-FFF2-40B4-BE49-F238E27FC236}">
                <a16:creationId xmlns:a16="http://schemas.microsoft.com/office/drawing/2014/main" id="{8C8D3DE9-6464-374D-B195-FB7501D1E9EA}"/>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2784DAE1-2DF6-9C4B-AEC7-1AA882C913C7}"/>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a:extLst>
              <a:ext uri="{FF2B5EF4-FFF2-40B4-BE49-F238E27FC236}">
                <a16:creationId xmlns:a16="http://schemas.microsoft.com/office/drawing/2014/main" id="{BCF61C52-0702-824F-9152-54C0FC5C50F5}"/>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a:t>I AM A HEADER</a:t>
            </a:r>
          </a:p>
        </p:txBody>
      </p:sp>
      <p:sp>
        <p:nvSpPr>
          <p:cNvPr id="16" name="Text Placeholder 6">
            <a:extLst>
              <a:ext uri="{FF2B5EF4-FFF2-40B4-BE49-F238E27FC236}">
                <a16:creationId xmlns:a16="http://schemas.microsoft.com/office/drawing/2014/main" id="{55067FFD-1B33-DE47-90CE-32D55457EDD6}"/>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21E3296B-BC37-544B-AACB-E7B14B1B1A90}"/>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59277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CBD0C049-2906-E24D-BC76-6DE9C823F312}"/>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a:t>I AM A HEADER</a:t>
            </a:r>
          </a:p>
        </p:txBody>
      </p:sp>
      <p:sp>
        <p:nvSpPr>
          <p:cNvPr id="7" name="Content Placeholder 2">
            <a:extLst>
              <a:ext uri="{FF2B5EF4-FFF2-40B4-BE49-F238E27FC236}">
                <a16:creationId xmlns:a16="http://schemas.microsoft.com/office/drawing/2014/main" id="{83200D54-580F-FC40-8C1D-9E423E85902A}"/>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7147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2 Content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4195378F-1B59-4C49-A46C-7E214E742928}"/>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88D2C899-F87B-454F-9865-DFAAB4B38A95}"/>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6CC4C820-CAA5-B64E-869C-F69057E6DAFA}"/>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a:t>I AM A HEADER</a:t>
            </a:r>
          </a:p>
        </p:txBody>
      </p:sp>
    </p:spTree>
    <p:extLst>
      <p:ext uri="{BB962C8B-B14F-4D97-AF65-F5344CB8AC3E}">
        <p14:creationId xmlns:p14="http://schemas.microsoft.com/office/powerpoint/2010/main" val="1289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EC13F5-C46A-F146-9F10-0413475D0FD2}"/>
              </a:ext>
            </a:extLst>
          </p:cNvPr>
          <p:cNvSpPr>
            <a:spLocks noGrp="1"/>
          </p:cNvSpPr>
          <p:nvPr>
            <p:ph type="title"/>
          </p:nvPr>
        </p:nvSpPr>
        <p:spPr>
          <a:xfrm>
            <a:off x="430427" y="255723"/>
            <a:ext cx="11312800" cy="879838"/>
          </a:xfrm>
          <a:prstGeom prst="rect">
            <a:avLst/>
          </a:prstGeom>
        </p:spPr>
        <p:txBody>
          <a:bodyPr vert="horz" lIns="91440" tIns="45720" rIns="91440" bIns="45720" rtlCol="0" anchor="ctr">
            <a:normAutofit/>
          </a:bodyPr>
          <a:lstStyle/>
          <a:p>
            <a:r>
              <a:rPr lang="en-US"/>
              <a:t>I AM A HEADER</a:t>
            </a:r>
          </a:p>
        </p:txBody>
      </p:sp>
      <p:sp>
        <p:nvSpPr>
          <p:cNvPr id="3" name="Text Placeholder 2">
            <a:extLst>
              <a:ext uri="{FF2B5EF4-FFF2-40B4-BE49-F238E27FC236}">
                <a16:creationId xmlns:a16="http://schemas.microsoft.com/office/drawing/2014/main" id="{543CDA6F-DB3B-1642-97E2-8FAFC8C8FE19}"/>
              </a:ext>
            </a:extLst>
          </p:cNvPr>
          <p:cNvSpPr>
            <a:spLocks noGrp="1"/>
          </p:cNvSpPr>
          <p:nvPr>
            <p:ph type="body" idx="1"/>
          </p:nvPr>
        </p:nvSpPr>
        <p:spPr>
          <a:xfrm>
            <a:off x="430427" y="1489230"/>
            <a:ext cx="11312800" cy="4458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864910F7-61D3-E144-A984-9CE90CA4CCC5}"/>
              </a:ext>
            </a:extLst>
          </p:cNvPr>
          <p:cNvSpPr>
            <a:spLocks noGrp="1"/>
          </p:cNvSpPr>
          <p:nvPr>
            <p:ph type="sldNum" sz="quarter" idx="4"/>
          </p:nvPr>
        </p:nvSpPr>
        <p:spPr>
          <a:xfrm>
            <a:off x="430427" y="6356350"/>
            <a:ext cx="976342" cy="365125"/>
          </a:xfrm>
          <a:prstGeom prst="rect">
            <a:avLst/>
          </a:prstGeom>
        </p:spPr>
        <p:txBody>
          <a:bodyPr vert="horz" lIns="91440" tIns="45720" rIns="91440" bIns="45720" rtlCol="0" anchor="ctr"/>
          <a:lstStyle>
            <a:lvl1pPr algn="l">
              <a:defRPr sz="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67E52358-FED6-D246-9C6E-AEC4ABAAD0D9}" type="slidenum">
              <a:rPr lang="en-US" smtClean="0"/>
              <a:pPr/>
              <a:t>‹#›</a:t>
            </a:fld>
            <a:endParaRPr lang="en-US"/>
          </a:p>
        </p:txBody>
      </p:sp>
    </p:spTree>
    <p:extLst>
      <p:ext uri="{BB962C8B-B14F-4D97-AF65-F5344CB8AC3E}">
        <p14:creationId xmlns:p14="http://schemas.microsoft.com/office/powerpoint/2010/main" val="981297281"/>
      </p:ext>
    </p:extLst>
  </p:cSld>
  <p:clrMap bg1="lt1" tx1="dk1" bg2="lt2" tx2="dk2" accent1="accent1" accent2="accent2" accent3="accent3" accent4="accent4" accent5="accent5" accent6="accent6" hlink="hlink" folHlink="folHlink"/>
  <p:sldLayoutIdLst>
    <p:sldLayoutId id="2147483745" r:id="rId1"/>
    <p:sldLayoutId id="2147483683" r:id="rId2"/>
    <p:sldLayoutId id="2147483732" r:id="rId3"/>
    <p:sldLayoutId id="2147483747" r:id="rId4"/>
    <p:sldLayoutId id="2147483685" r:id="rId5"/>
    <p:sldLayoutId id="2147483739" r:id="rId6"/>
    <p:sldLayoutId id="2147483741" r:id="rId7"/>
    <p:sldLayoutId id="2147483727" r:id="rId8"/>
    <p:sldLayoutId id="2147483742" r:id="rId9"/>
    <p:sldLayoutId id="2147483743" r:id="rId10"/>
    <p:sldLayoutId id="2147483686" r:id="rId11"/>
    <p:sldLayoutId id="2147483687" r:id="rId12"/>
    <p:sldLayoutId id="2147483688" r:id="rId13"/>
    <p:sldLayoutId id="2147483734" r:id="rId14"/>
    <p:sldLayoutId id="2147483735" r:id="rId15"/>
    <p:sldLayoutId id="2147483736" r:id="rId16"/>
    <p:sldLayoutId id="2147483748" r:id="rId17"/>
    <p:sldLayoutId id="2147483749" r:id="rId18"/>
    <p:sldLayoutId id="2147483750" r:id="rId19"/>
    <p:sldLayoutId id="2147483744" r:id="rId20"/>
    <p:sldLayoutId id="2147483728" r:id="rId21"/>
    <p:sldLayoutId id="2147483691" r:id="rId22"/>
    <p:sldLayoutId id="2147483738" r:id="rId23"/>
    <p:sldLayoutId id="2147483746" r:id="rId24"/>
    <p:sldLayoutId id="2147483751" r:id="rId25"/>
  </p:sldLayoutIdLst>
  <p:hf hdr="0" ftr="0" dt="0"/>
  <p:txStyles>
    <p:titleStyle>
      <a:lvl1pPr algn="l" defTabSz="914400" rtl="0" eaLnBrk="1" latinLnBrk="0" hangingPunct="1">
        <a:lnSpc>
          <a:spcPct val="90000"/>
        </a:lnSpc>
        <a:spcBef>
          <a:spcPct val="0"/>
        </a:spcBef>
        <a:buNone/>
        <a:defRPr lang="en-US" sz="3200" b="1" i="0" kern="120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7"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C19F7E-CECD-47FB-ADC2-83428CF75DC3}"/>
              </a:ext>
            </a:extLst>
          </p:cNvPr>
          <p:cNvSpPr>
            <a:spLocks noGrp="1"/>
          </p:cNvSpPr>
          <p:nvPr>
            <p:ph type="sldNum" sz="quarter" idx="12"/>
          </p:nvPr>
        </p:nvSpPr>
        <p:spPr/>
        <p:txBody>
          <a:bodyPr/>
          <a:lstStyle/>
          <a:p>
            <a:fld id="{67E52358-FED6-D246-9C6E-AEC4ABAAD0D9}" type="slidenum">
              <a:rPr lang="en-US" smtClean="0"/>
              <a:t>1</a:t>
            </a:fld>
            <a:endParaRPr lang="en-US"/>
          </a:p>
        </p:txBody>
      </p:sp>
      <p:sp>
        <p:nvSpPr>
          <p:cNvPr id="3" name="Content Placeholder 2">
            <a:extLst>
              <a:ext uri="{FF2B5EF4-FFF2-40B4-BE49-F238E27FC236}">
                <a16:creationId xmlns:a16="http://schemas.microsoft.com/office/drawing/2014/main" id="{108CDF4A-EF5A-43B7-BF48-49CFC1C9A86F}"/>
              </a:ext>
            </a:extLst>
          </p:cNvPr>
          <p:cNvSpPr>
            <a:spLocks noGrp="1"/>
          </p:cNvSpPr>
          <p:nvPr>
            <p:ph idx="1"/>
          </p:nvPr>
        </p:nvSpPr>
        <p:spPr>
          <a:xfrm>
            <a:off x="1014557" y="2067194"/>
            <a:ext cx="6890578" cy="1114205"/>
          </a:xfrm>
        </p:spPr>
        <p:txBody>
          <a:bodyPr>
            <a:normAutofit/>
          </a:bodyPr>
          <a:lstStyle/>
          <a:p>
            <a:r>
              <a:rPr lang="en-CA" sz="2000">
                <a:solidFill>
                  <a:schemeClr val="tx1"/>
                </a:solidFill>
              </a:rPr>
              <a:t>ROSSLIVE | </a:t>
            </a:r>
            <a:r>
              <a:rPr lang="en-CA" sz="2000"/>
              <a:t>News workflow solutions</a:t>
            </a:r>
            <a:endParaRPr lang="en-US" sz="2000"/>
          </a:p>
        </p:txBody>
      </p:sp>
      <p:sp>
        <p:nvSpPr>
          <p:cNvPr id="5" name="Content Placeholder 4">
            <a:extLst>
              <a:ext uri="{FF2B5EF4-FFF2-40B4-BE49-F238E27FC236}">
                <a16:creationId xmlns:a16="http://schemas.microsoft.com/office/drawing/2014/main" id="{78F07B3F-5875-48E1-BC42-72B125124764}"/>
              </a:ext>
            </a:extLst>
          </p:cNvPr>
          <p:cNvSpPr>
            <a:spLocks noGrp="1"/>
          </p:cNvSpPr>
          <p:nvPr>
            <p:ph idx="11"/>
          </p:nvPr>
        </p:nvSpPr>
        <p:spPr>
          <a:xfrm>
            <a:off x="1014556" y="4107137"/>
            <a:ext cx="6061945" cy="453274"/>
          </a:xfrm>
        </p:spPr>
        <p:txBody>
          <a:bodyPr/>
          <a:lstStyle/>
          <a:p>
            <a:r>
              <a:rPr lang="en-US"/>
              <a:t>April 15, 2020</a:t>
            </a:r>
          </a:p>
        </p:txBody>
      </p:sp>
      <p:sp>
        <p:nvSpPr>
          <p:cNvPr id="6" name="Content Placeholder 5">
            <a:extLst>
              <a:ext uri="{FF2B5EF4-FFF2-40B4-BE49-F238E27FC236}">
                <a16:creationId xmlns:a16="http://schemas.microsoft.com/office/drawing/2014/main" id="{9AE38706-0901-42A2-A7EC-186311FD230B}"/>
              </a:ext>
            </a:extLst>
          </p:cNvPr>
          <p:cNvSpPr>
            <a:spLocks noGrp="1"/>
          </p:cNvSpPr>
          <p:nvPr>
            <p:ph idx="13"/>
          </p:nvPr>
        </p:nvSpPr>
        <p:spPr>
          <a:xfrm>
            <a:off x="1014557" y="2953868"/>
            <a:ext cx="6061945" cy="809824"/>
          </a:xfrm>
        </p:spPr>
        <p:txBody>
          <a:bodyPr vert="horz" lIns="91440" tIns="45720" rIns="91440" bIns="45720" rtlCol="0" anchor="t">
            <a:normAutofit/>
          </a:bodyPr>
          <a:lstStyle/>
          <a:p>
            <a:pPr>
              <a:lnSpc>
                <a:spcPct val="100000"/>
              </a:lnSpc>
            </a:pPr>
            <a:r>
              <a:rPr lang="en-US" sz="1600">
                <a:latin typeface="Open Sans Light"/>
              </a:rPr>
              <a:t>Shawn Snider, Nikki Renoit, Jack Horry, Carole Pigeard</a:t>
            </a:r>
          </a:p>
        </p:txBody>
      </p:sp>
    </p:spTree>
    <p:extLst>
      <p:ext uri="{BB962C8B-B14F-4D97-AF65-F5344CB8AC3E}">
        <p14:creationId xmlns:p14="http://schemas.microsoft.com/office/powerpoint/2010/main" val="529501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32D9AF-DC85-4195-B717-C2D79965AF83}"/>
              </a:ext>
            </a:extLst>
          </p:cNvPr>
          <p:cNvSpPr>
            <a:spLocks noGrp="1"/>
          </p:cNvSpPr>
          <p:nvPr>
            <p:ph type="sldNum" sz="quarter" idx="12"/>
          </p:nvPr>
        </p:nvSpPr>
        <p:spPr/>
        <p:txBody>
          <a:bodyPr/>
          <a:lstStyle/>
          <a:p>
            <a:fld id="{67E52358-FED6-D246-9C6E-AEC4ABAAD0D9}" type="slidenum">
              <a:rPr lang="en-US" smtClean="0"/>
              <a:t>10</a:t>
            </a:fld>
            <a:endParaRPr lang="en-US"/>
          </a:p>
        </p:txBody>
      </p:sp>
      <p:sp>
        <p:nvSpPr>
          <p:cNvPr id="3" name="Title 2">
            <a:extLst>
              <a:ext uri="{FF2B5EF4-FFF2-40B4-BE49-F238E27FC236}">
                <a16:creationId xmlns:a16="http://schemas.microsoft.com/office/drawing/2014/main" id="{3457DD04-8404-4F62-9EC7-992DF3E63E3E}"/>
              </a:ext>
            </a:extLst>
          </p:cNvPr>
          <p:cNvSpPr>
            <a:spLocks noGrp="1"/>
          </p:cNvSpPr>
          <p:nvPr>
            <p:ph type="title"/>
          </p:nvPr>
        </p:nvSpPr>
        <p:spPr/>
        <p:txBody>
          <a:bodyPr/>
          <a:lstStyle/>
          <a:p>
            <a:r>
              <a:rPr lang="en-CA"/>
              <a:t>News workflow solutions</a:t>
            </a:r>
          </a:p>
        </p:txBody>
      </p:sp>
      <p:sp>
        <p:nvSpPr>
          <p:cNvPr id="5" name="Content Placeholder 3">
            <a:extLst>
              <a:ext uri="{FF2B5EF4-FFF2-40B4-BE49-F238E27FC236}">
                <a16:creationId xmlns:a16="http://schemas.microsoft.com/office/drawing/2014/main" id="{50A86023-DCFA-4C6C-B3C6-9EC2A646CC72}"/>
              </a:ext>
            </a:extLst>
          </p:cNvPr>
          <p:cNvSpPr txBox="1">
            <a:spLocks/>
          </p:cNvSpPr>
          <p:nvPr/>
        </p:nvSpPr>
        <p:spPr>
          <a:xfrm>
            <a:off x="6688063" y="483137"/>
            <a:ext cx="11312801" cy="42755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 Competitive Landscape</a:t>
            </a:r>
            <a:endParaRPr lang="en-CA"/>
          </a:p>
        </p:txBody>
      </p:sp>
      <p:graphicFrame>
        <p:nvGraphicFramePr>
          <p:cNvPr id="11" name="Table 9">
            <a:extLst>
              <a:ext uri="{FF2B5EF4-FFF2-40B4-BE49-F238E27FC236}">
                <a16:creationId xmlns:a16="http://schemas.microsoft.com/office/drawing/2014/main" id="{DF4A40EA-C34E-412B-BB35-E181AF5474FA}"/>
              </a:ext>
            </a:extLst>
          </p:cNvPr>
          <p:cNvGraphicFramePr>
            <a:graphicFrameLocks noGrp="1"/>
          </p:cNvGraphicFramePr>
          <p:nvPr>
            <p:extLst>
              <p:ext uri="{D42A27DB-BD31-4B8C-83A1-F6EECF244321}">
                <p14:modId xmlns:p14="http://schemas.microsoft.com/office/powerpoint/2010/main" val="2867251027"/>
              </p:ext>
            </p:extLst>
          </p:nvPr>
        </p:nvGraphicFramePr>
        <p:xfrm>
          <a:off x="430426" y="1144588"/>
          <a:ext cx="11274037" cy="4405182"/>
        </p:xfrm>
        <a:graphic>
          <a:graphicData uri="http://schemas.openxmlformats.org/drawingml/2006/table">
            <a:tbl>
              <a:tblPr firstRow="1" bandRow="1">
                <a:tableStyleId>{793D81CF-94F2-401A-BA57-92F5A7B2D0C5}</a:tableStyleId>
              </a:tblPr>
              <a:tblGrid>
                <a:gridCol w="3091372">
                  <a:extLst>
                    <a:ext uri="{9D8B030D-6E8A-4147-A177-3AD203B41FA5}">
                      <a16:colId xmlns:a16="http://schemas.microsoft.com/office/drawing/2014/main" val="3443704071"/>
                    </a:ext>
                  </a:extLst>
                </a:gridCol>
                <a:gridCol w="959667">
                  <a:extLst>
                    <a:ext uri="{9D8B030D-6E8A-4147-A177-3AD203B41FA5}">
                      <a16:colId xmlns:a16="http://schemas.microsoft.com/office/drawing/2014/main" val="1861189584"/>
                    </a:ext>
                  </a:extLst>
                </a:gridCol>
                <a:gridCol w="950614">
                  <a:extLst>
                    <a:ext uri="{9D8B030D-6E8A-4147-A177-3AD203B41FA5}">
                      <a16:colId xmlns:a16="http://schemas.microsoft.com/office/drawing/2014/main" val="3627268706"/>
                    </a:ext>
                  </a:extLst>
                </a:gridCol>
                <a:gridCol w="1010580">
                  <a:extLst>
                    <a:ext uri="{9D8B030D-6E8A-4147-A177-3AD203B41FA5}">
                      <a16:colId xmlns:a16="http://schemas.microsoft.com/office/drawing/2014/main" val="2466913771"/>
                    </a:ext>
                  </a:extLst>
                </a:gridCol>
                <a:gridCol w="948854">
                  <a:extLst>
                    <a:ext uri="{9D8B030D-6E8A-4147-A177-3AD203B41FA5}">
                      <a16:colId xmlns:a16="http://schemas.microsoft.com/office/drawing/2014/main" val="842123695"/>
                    </a:ext>
                  </a:extLst>
                </a:gridCol>
                <a:gridCol w="957728">
                  <a:extLst>
                    <a:ext uri="{9D8B030D-6E8A-4147-A177-3AD203B41FA5}">
                      <a16:colId xmlns:a16="http://schemas.microsoft.com/office/drawing/2014/main" val="442614567"/>
                    </a:ext>
                  </a:extLst>
                </a:gridCol>
                <a:gridCol w="1549985">
                  <a:extLst>
                    <a:ext uri="{9D8B030D-6E8A-4147-A177-3AD203B41FA5}">
                      <a16:colId xmlns:a16="http://schemas.microsoft.com/office/drawing/2014/main" val="940375202"/>
                    </a:ext>
                  </a:extLst>
                </a:gridCol>
                <a:gridCol w="1805237">
                  <a:extLst>
                    <a:ext uri="{9D8B030D-6E8A-4147-A177-3AD203B41FA5}">
                      <a16:colId xmlns:a16="http://schemas.microsoft.com/office/drawing/2014/main" val="2402514161"/>
                    </a:ext>
                  </a:extLst>
                </a:gridCol>
              </a:tblGrid>
              <a:tr h="564067">
                <a:tc>
                  <a:txBody>
                    <a:bodyPr/>
                    <a:lstStyle/>
                    <a:p>
                      <a:pPr algn="ctr"/>
                      <a:r>
                        <a:rPr lang="en-CA" sz="16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Solution Component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CA" sz="16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CA" sz="1600" b="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VizRT</a:t>
                      </a:r>
                      <a:endParaRPr lang="en-CA" sz="16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CA" sz="16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Dalet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CA" sz="16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Avid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CA" sz="16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GV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CA" sz="1600" b="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BitCentral</a:t>
                      </a:r>
                      <a:endParaRPr lang="en-CA" sz="16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CA" sz="1600" b="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NxtEdition</a:t>
                      </a:r>
                      <a:endParaRPr lang="en-CA" sz="16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282590582"/>
                  </a:ext>
                </a:extLst>
              </a:tr>
              <a:tr h="409631">
                <a:tc>
                  <a:txBody>
                    <a:bodyPr/>
                    <a:lstStyle/>
                    <a:p>
                      <a:r>
                        <a:rPr lang="en-CA" sz="1600">
                          <a:latin typeface="Open Sans" panose="020B0606030504020204" pitchFamily="34" charset="0"/>
                          <a:ea typeface="Open Sans" panose="020B0606030504020204" pitchFamily="34" charset="0"/>
                          <a:cs typeface="Open Sans" panose="020B0606030504020204" pitchFamily="34" charset="0"/>
                        </a:rPr>
                        <a:t>Media Asset Mgmt. – Graphics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0581599"/>
                  </a:ext>
                </a:extLst>
              </a:tr>
              <a:tr h="409631">
                <a:tc>
                  <a:txBody>
                    <a:bodyPr/>
                    <a:lstStyle/>
                    <a:p>
                      <a:r>
                        <a:rPr lang="en-CA" sz="1600">
                          <a:latin typeface="Open Sans" panose="020B0606030504020204" pitchFamily="34" charset="0"/>
                          <a:ea typeface="Open Sans" panose="020B0606030504020204" pitchFamily="34" charset="0"/>
                          <a:cs typeface="Open Sans" panose="020B0606030504020204" pitchFamily="34" charset="0"/>
                        </a:rPr>
                        <a:t>Media Asset Mgmt. – Video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0469493"/>
                  </a:ext>
                </a:extLst>
              </a:tr>
              <a:tr h="409631">
                <a:tc>
                  <a:txBody>
                    <a:bodyPr/>
                    <a:lstStyle/>
                    <a:p>
                      <a:r>
                        <a:rPr lang="en-CA" sz="1600">
                          <a:latin typeface="Open Sans" panose="020B0606030504020204" pitchFamily="34" charset="0"/>
                          <a:ea typeface="Open Sans" panose="020B0606030504020204" pitchFamily="34" charset="0"/>
                          <a:cs typeface="Open Sans" panose="020B0606030504020204" pitchFamily="34" charset="0"/>
                        </a:rPr>
                        <a:t>Graphics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6733675"/>
                  </a:ext>
                </a:extLst>
              </a:tr>
              <a:tr h="564067">
                <a:tc>
                  <a:txBody>
                    <a:bodyPr/>
                    <a:lstStyle/>
                    <a:p>
                      <a:r>
                        <a:rPr lang="en-CA" sz="1600">
                          <a:latin typeface="Open Sans" panose="020B0606030504020204" pitchFamily="34" charset="0"/>
                          <a:ea typeface="Open Sans" panose="020B0606030504020204" pitchFamily="34" charset="0"/>
                          <a:cs typeface="Open Sans" panose="020B0606030504020204" pitchFamily="34" charset="0"/>
                        </a:rPr>
                        <a:t>Automated Production Control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1132060"/>
                  </a:ext>
                </a:extLst>
              </a:tr>
              <a:tr h="409631">
                <a:tc>
                  <a:txBody>
                    <a:bodyPr/>
                    <a:lstStyle/>
                    <a:p>
                      <a:r>
                        <a:rPr lang="en-CA" sz="1600">
                          <a:latin typeface="Open Sans" panose="020B0606030504020204" pitchFamily="34" charset="0"/>
                          <a:ea typeface="Open Sans" panose="020B0606030504020204" pitchFamily="34" charset="0"/>
                          <a:cs typeface="Open Sans" panose="020B0606030504020204" pitchFamily="34" charset="0"/>
                        </a:rPr>
                        <a:t>Social Media Publishing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8940302"/>
                  </a:ext>
                </a:extLst>
              </a:tr>
              <a:tr h="409631">
                <a:tc>
                  <a:txBody>
                    <a:bodyPr/>
                    <a:lstStyle/>
                    <a:p>
                      <a:r>
                        <a:rPr lang="en-CA" sz="1600">
                          <a:latin typeface="Open Sans" panose="020B0606030504020204" pitchFamily="34" charset="0"/>
                          <a:ea typeface="Open Sans" panose="020B0606030504020204" pitchFamily="34" charset="0"/>
                          <a:cs typeface="Open Sans" panose="020B0606030504020204" pitchFamily="34" charset="0"/>
                        </a:rPr>
                        <a:t>NRCS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653084"/>
                  </a:ext>
                </a:extLst>
              </a:tr>
              <a:tr h="409631">
                <a:tc>
                  <a:txBody>
                    <a:bodyPr/>
                    <a:lstStyle/>
                    <a:p>
                      <a:r>
                        <a:rPr lang="en-CA" sz="1600">
                          <a:latin typeface="Open Sans" panose="020B0606030504020204" pitchFamily="34" charset="0"/>
                          <a:ea typeface="Open Sans" panose="020B0606030504020204" pitchFamily="34" charset="0"/>
                          <a:cs typeface="Open Sans" panose="020B0606030504020204" pitchFamily="34" charset="0"/>
                        </a:rPr>
                        <a:t>Video Server Playout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6271065"/>
                  </a:ext>
                </a:extLst>
              </a:tr>
              <a:tr h="409631">
                <a:tc>
                  <a:txBody>
                    <a:bodyPr/>
                    <a:lstStyle/>
                    <a:p>
                      <a:r>
                        <a:rPr lang="en-CA" sz="1600">
                          <a:latin typeface="Open Sans" panose="020B0606030504020204" pitchFamily="34" charset="0"/>
                          <a:ea typeface="Open Sans" panose="020B0606030504020204" pitchFamily="34" charset="0"/>
                          <a:cs typeface="Open Sans" panose="020B0606030504020204" pitchFamily="34" charset="0"/>
                        </a:rPr>
                        <a:t>NLE Editing Platform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4614754"/>
                  </a:ext>
                </a:extLst>
              </a:tr>
              <a:tr h="409631">
                <a:tc>
                  <a:txBody>
                    <a:bodyPr/>
                    <a:lstStyle/>
                    <a:p>
                      <a:r>
                        <a:rPr lang="en-CA" sz="1600">
                          <a:latin typeface="Open Sans" panose="020B0606030504020204" pitchFamily="34" charset="0"/>
                          <a:ea typeface="Open Sans" panose="020B0606030504020204" pitchFamily="34" charset="0"/>
                          <a:cs typeface="Open Sans" panose="020B0606030504020204" pitchFamily="34" charset="0"/>
                        </a:rPr>
                        <a:t>3</a:t>
                      </a:r>
                      <a:r>
                        <a:rPr lang="en-CA" sz="1600" baseline="30000">
                          <a:latin typeface="Open Sans" panose="020B0606030504020204" pitchFamily="34" charset="0"/>
                          <a:ea typeface="Open Sans" panose="020B0606030504020204" pitchFamily="34" charset="0"/>
                          <a:cs typeface="Open Sans" panose="020B0606030504020204" pitchFamily="34" charset="0"/>
                        </a:rPr>
                        <a:t>rd</a:t>
                      </a:r>
                      <a:r>
                        <a:rPr lang="en-CA" sz="1600">
                          <a:latin typeface="Open Sans" panose="020B0606030504020204" pitchFamily="34" charset="0"/>
                          <a:ea typeface="Open Sans" panose="020B0606030504020204" pitchFamily="34" charset="0"/>
                          <a:cs typeface="Open Sans" panose="020B0606030504020204" pitchFamily="34" charset="0"/>
                        </a:rPr>
                        <a:t> party NLE Integration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0558879"/>
                  </a:ext>
                </a:extLst>
              </a:tr>
            </a:tbl>
          </a:graphicData>
        </a:graphic>
      </p:graphicFrame>
      <p:pic>
        <p:nvPicPr>
          <p:cNvPr id="12" name="Content Placeholder 7" descr="Checkmark">
            <a:extLst>
              <a:ext uri="{FF2B5EF4-FFF2-40B4-BE49-F238E27FC236}">
                <a16:creationId xmlns:a16="http://schemas.microsoft.com/office/drawing/2014/main" id="{0247FB6C-8B65-4D3B-83AA-848109BAD8F0}"/>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3817858" y="1753617"/>
            <a:ext cx="332693" cy="332693"/>
          </a:xfrm>
        </p:spPr>
      </p:pic>
      <p:pic>
        <p:nvPicPr>
          <p:cNvPr id="13" name="Content Placeholder 7" descr="Checkmark">
            <a:extLst>
              <a:ext uri="{FF2B5EF4-FFF2-40B4-BE49-F238E27FC236}">
                <a16:creationId xmlns:a16="http://schemas.microsoft.com/office/drawing/2014/main" id="{61F2EE5D-02C6-438A-B197-B68FB53853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7858" y="2567020"/>
            <a:ext cx="332693" cy="332693"/>
          </a:xfrm>
          <a:prstGeom prst="rect">
            <a:avLst/>
          </a:prstGeom>
        </p:spPr>
      </p:pic>
      <p:pic>
        <p:nvPicPr>
          <p:cNvPr id="14" name="Content Placeholder 7" descr="Checkmark">
            <a:extLst>
              <a:ext uri="{FF2B5EF4-FFF2-40B4-BE49-F238E27FC236}">
                <a16:creationId xmlns:a16="http://schemas.microsoft.com/office/drawing/2014/main" id="{E77A3D06-9386-4ADD-9A9B-D4C137B2E0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7857" y="3063580"/>
            <a:ext cx="332693" cy="332693"/>
          </a:xfrm>
          <a:prstGeom prst="rect">
            <a:avLst/>
          </a:prstGeom>
        </p:spPr>
      </p:pic>
      <p:pic>
        <p:nvPicPr>
          <p:cNvPr id="15" name="Content Placeholder 7" descr="Checkmark">
            <a:extLst>
              <a:ext uri="{FF2B5EF4-FFF2-40B4-BE49-F238E27FC236}">
                <a16:creationId xmlns:a16="http://schemas.microsoft.com/office/drawing/2014/main" id="{46068519-A764-46BC-B9D6-D0B5E0AF9D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7856" y="3575509"/>
            <a:ext cx="332693" cy="332693"/>
          </a:xfrm>
          <a:prstGeom prst="rect">
            <a:avLst/>
          </a:prstGeom>
        </p:spPr>
      </p:pic>
      <p:pic>
        <p:nvPicPr>
          <p:cNvPr id="16" name="Content Placeholder 7" descr="Checkmark">
            <a:extLst>
              <a:ext uri="{FF2B5EF4-FFF2-40B4-BE49-F238E27FC236}">
                <a16:creationId xmlns:a16="http://schemas.microsoft.com/office/drawing/2014/main" id="{ABFA85C6-7D34-48A2-9CDB-4590D4BFF8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7855" y="3957793"/>
            <a:ext cx="332693" cy="332693"/>
          </a:xfrm>
          <a:prstGeom prst="rect">
            <a:avLst/>
          </a:prstGeom>
        </p:spPr>
      </p:pic>
      <p:pic>
        <p:nvPicPr>
          <p:cNvPr id="17" name="Content Placeholder 7" descr="Checkmark">
            <a:extLst>
              <a:ext uri="{FF2B5EF4-FFF2-40B4-BE49-F238E27FC236}">
                <a16:creationId xmlns:a16="http://schemas.microsoft.com/office/drawing/2014/main" id="{6E3B9974-ED0D-4D10-A835-DD8F88B642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7855" y="4396506"/>
            <a:ext cx="332693" cy="332693"/>
          </a:xfrm>
          <a:prstGeom prst="rect">
            <a:avLst/>
          </a:prstGeom>
        </p:spPr>
      </p:pic>
      <p:pic>
        <p:nvPicPr>
          <p:cNvPr id="18" name="Content Placeholder 7" descr="Checkmark">
            <a:extLst>
              <a:ext uri="{FF2B5EF4-FFF2-40B4-BE49-F238E27FC236}">
                <a16:creationId xmlns:a16="http://schemas.microsoft.com/office/drawing/2014/main" id="{27140E2C-4071-49CE-95D4-F830C728E6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84098" y="1757864"/>
            <a:ext cx="332693" cy="332693"/>
          </a:xfrm>
          <a:prstGeom prst="rect">
            <a:avLst/>
          </a:prstGeom>
        </p:spPr>
      </p:pic>
      <p:pic>
        <p:nvPicPr>
          <p:cNvPr id="19" name="Content Placeholder 7" descr="Checkmark">
            <a:extLst>
              <a:ext uri="{FF2B5EF4-FFF2-40B4-BE49-F238E27FC236}">
                <a16:creationId xmlns:a16="http://schemas.microsoft.com/office/drawing/2014/main" id="{37A8CB84-19B8-47B6-BF5F-66304EA1AC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84100" y="2557320"/>
            <a:ext cx="332693" cy="332693"/>
          </a:xfrm>
          <a:prstGeom prst="rect">
            <a:avLst/>
          </a:prstGeom>
        </p:spPr>
      </p:pic>
      <p:pic>
        <p:nvPicPr>
          <p:cNvPr id="20" name="Content Placeholder 7" descr="Checkmark">
            <a:extLst>
              <a:ext uri="{FF2B5EF4-FFF2-40B4-BE49-F238E27FC236}">
                <a16:creationId xmlns:a16="http://schemas.microsoft.com/office/drawing/2014/main" id="{7132CC6F-2B9B-4C22-8FB6-5B7A47EC4C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84099" y="3053880"/>
            <a:ext cx="332693" cy="332693"/>
          </a:xfrm>
          <a:prstGeom prst="rect">
            <a:avLst/>
          </a:prstGeom>
        </p:spPr>
      </p:pic>
      <p:pic>
        <p:nvPicPr>
          <p:cNvPr id="21" name="Content Placeholder 7" descr="Checkmark">
            <a:extLst>
              <a:ext uri="{FF2B5EF4-FFF2-40B4-BE49-F238E27FC236}">
                <a16:creationId xmlns:a16="http://schemas.microsoft.com/office/drawing/2014/main" id="{4999A0C4-516D-4482-AB62-A5562E4B80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84098" y="3565809"/>
            <a:ext cx="332693" cy="332693"/>
          </a:xfrm>
          <a:prstGeom prst="rect">
            <a:avLst/>
          </a:prstGeom>
        </p:spPr>
      </p:pic>
      <p:pic>
        <p:nvPicPr>
          <p:cNvPr id="22" name="Content Placeholder 7" descr="Checkmark">
            <a:extLst>
              <a:ext uri="{FF2B5EF4-FFF2-40B4-BE49-F238E27FC236}">
                <a16:creationId xmlns:a16="http://schemas.microsoft.com/office/drawing/2014/main" id="{44AEA849-D91E-43C0-8A41-48DF56DA8D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17474" y="2157784"/>
            <a:ext cx="332693" cy="332693"/>
          </a:xfrm>
          <a:prstGeom prst="rect">
            <a:avLst/>
          </a:prstGeom>
        </p:spPr>
      </p:pic>
      <p:pic>
        <p:nvPicPr>
          <p:cNvPr id="23" name="Content Placeholder 7" descr="Checkmark">
            <a:extLst>
              <a:ext uri="{FF2B5EF4-FFF2-40B4-BE49-F238E27FC236}">
                <a16:creationId xmlns:a16="http://schemas.microsoft.com/office/drawing/2014/main" id="{6E8DB79A-B1DF-4F5B-807D-C447E45197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32054" y="2550973"/>
            <a:ext cx="332693" cy="332693"/>
          </a:xfrm>
          <a:prstGeom prst="rect">
            <a:avLst/>
          </a:prstGeom>
        </p:spPr>
      </p:pic>
      <p:pic>
        <p:nvPicPr>
          <p:cNvPr id="24" name="Content Placeholder 7" descr="Checkmark">
            <a:extLst>
              <a:ext uri="{FF2B5EF4-FFF2-40B4-BE49-F238E27FC236}">
                <a16:creationId xmlns:a16="http://schemas.microsoft.com/office/drawing/2014/main" id="{E8D19DE6-97DD-4CAF-99E3-75065ED2CF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32053" y="3067827"/>
            <a:ext cx="332693" cy="332693"/>
          </a:xfrm>
          <a:prstGeom prst="rect">
            <a:avLst/>
          </a:prstGeom>
        </p:spPr>
      </p:pic>
      <p:pic>
        <p:nvPicPr>
          <p:cNvPr id="25" name="Content Placeholder 11" descr="Warning">
            <a:extLst>
              <a:ext uri="{FF2B5EF4-FFF2-40B4-BE49-F238E27FC236}">
                <a16:creationId xmlns:a16="http://schemas.microsoft.com/office/drawing/2014/main" id="{B677B48E-C4A4-41E8-936C-B7D9C0F6D9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27255" y="3018622"/>
            <a:ext cx="196231" cy="196231"/>
          </a:xfrm>
          <a:prstGeom prst="rect">
            <a:avLst/>
          </a:prstGeom>
        </p:spPr>
      </p:pic>
      <p:pic>
        <p:nvPicPr>
          <p:cNvPr id="26" name="Content Placeholder 11" descr="Warning">
            <a:extLst>
              <a:ext uri="{FF2B5EF4-FFF2-40B4-BE49-F238E27FC236}">
                <a16:creationId xmlns:a16="http://schemas.microsoft.com/office/drawing/2014/main" id="{4C654861-E247-4B81-982E-EE0632DA91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27255" y="2551345"/>
            <a:ext cx="196231" cy="196231"/>
          </a:xfrm>
          <a:prstGeom prst="rect">
            <a:avLst/>
          </a:prstGeom>
        </p:spPr>
      </p:pic>
      <p:pic>
        <p:nvPicPr>
          <p:cNvPr id="27" name="Content Placeholder 7" descr="Checkmark">
            <a:extLst>
              <a:ext uri="{FF2B5EF4-FFF2-40B4-BE49-F238E27FC236}">
                <a16:creationId xmlns:a16="http://schemas.microsoft.com/office/drawing/2014/main" id="{869E5769-A866-430F-9BCE-0DC4E25E3D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32051" y="4393799"/>
            <a:ext cx="332693" cy="332693"/>
          </a:xfrm>
          <a:prstGeom prst="rect">
            <a:avLst/>
          </a:prstGeom>
        </p:spPr>
      </p:pic>
      <p:pic>
        <p:nvPicPr>
          <p:cNvPr id="28" name="Content Placeholder 7" descr="Checkmark">
            <a:extLst>
              <a:ext uri="{FF2B5EF4-FFF2-40B4-BE49-F238E27FC236}">
                <a16:creationId xmlns:a16="http://schemas.microsoft.com/office/drawing/2014/main" id="{7EE42A4E-F8A2-4DC8-824E-FD11B75335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32049" y="3949476"/>
            <a:ext cx="332693" cy="332693"/>
          </a:xfrm>
          <a:prstGeom prst="rect">
            <a:avLst/>
          </a:prstGeom>
        </p:spPr>
      </p:pic>
      <p:pic>
        <p:nvPicPr>
          <p:cNvPr id="29" name="Content Placeholder 7" descr="Checkmark">
            <a:extLst>
              <a:ext uri="{FF2B5EF4-FFF2-40B4-BE49-F238E27FC236}">
                <a16:creationId xmlns:a16="http://schemas.microsoft.com/office/drawing/2014/main" id="{CAE5FD7A-7889-4D83-BED9-F0D0C904A6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32050" y="4795167"/>
            <a:ext cx="332693" cy="332693"/>
          </a:xfrm>
          <a:prstGeom prst="rect">
            <a:avLst/>
          </a:prstGeom>
        </p:spPr>
      </p:pic>
      <p:pic>
        <p:nvPicPr>
          <p:cNvPr id="30" name="Content Placeholder 7" descr="Checkmark">
            <a:extLst>
              <a:ext uri="{FF2B5EF4-FFF2-40B4-BE49-F238E27FC236}">
                <a16:creationId xmlns:a16="http://schemas.microsoft.com/office/drawing/2014/main" id="{6272B1D4-6A7E-4324-B38F-AE036D61F8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50091" y="2170848"/>
            <a:ext cx="332693" cy="332693"/>
          </a:xfrm>
          <a:prstGeom prst="rect">
            <a:avLst/>
          </a:prstGeom>
        </p:spPr>
      </p:pic>
      <p:pic>
        <p:nvPicPr>
          <p:cNvPr id="31" name="Content Placeholder 7" descr="Checkmark">
            <a:extLst>
              <a:ext uri="{FF2B5EF4-FFF2-40B4-BE49-F238E27FC236}">
                <a16:creationId xmlns:a16="http://schemas.microsoft.com/office/drawing/2014/main" id="{6614D399-7CB8-4327-AD76-E6504FA7DE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64672" y="2551345"/>
            <a:ext cx="332693" cy="332693"/>
          </a:xfrm>
          <a:prstGeom prst="rect">
            <a:avLst/>
          </a:prstGeom>
        </p:spPr>
      </p:pic>
      <p:pic>
        <p:nvPicPr>
          <p:cNvPr id="32" name="Content Placeholder 7" descr="Checkmark">
            <a:extLst>
              <a:ext uri="{FF2B5EF4-FFF2-40B4-BE49-F238E27FC236}">
                <a16:creationId xmlns:a16="http://schemas.microsoft.com/office/drawing/2014/main" id="{2A5E1D82-7F5A-47B9-887B-3EAE2B5AB0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50722" y="3965746"/>
            <a:ext cx="332693" cy="332693"/>
          </a:xfrm>
          <a:prstGeom prst="rect">
            <a:avLst/>
          </a:prstGeom>
        </p:spPr>
      </p:pic>
      <p:pic>
        <p:nvPicPr>
          <p:cNvPr id="33" name="Content Placeholder 7" descr="Checkmark">
            <a:extLst>
              <a:ext uri="{FF2B5EF4-FFF2-40B4-BE49-F238E27FC236}">
                <a16:creationId xmlns:a16="http://schemas.microsoft.com/office/drawing/2014/main" id="{1F6CCC8D-0EF7-49D9-8D47-46BCC7BC22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49679" y="4387271"/>
            <a:ext cx="332693" cy="332693"/>
          </a:xfrm>
          <a:prstGeom prst="rect">
            <a:avLst/>
          </a:prstGeom>
        </p:spPr>
      </p:pic>
      <p:pic>
        <p:nvPicPr>
          <p:cNvPr id="34" name="Content Placeholder 7" descr="Checkmark">
            <a:extLst>
              <a:ext uri="{FF2B5EF4-FFF2-40B4-BE49-F238E27FC236}">
                <a16:creationId xmlns:a16="http://schemas.microsoft.com/office/drawing/2014/main" id="{BE6A8BB2-7353-443B-A32A-A4137EB064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49678" y="4785431"/>
            <a:ext cx="332693" cy="332693"/>
          </a:xfrm>
          <a:prstGeom prst="rect">
            <a:avLst/>
          </a:prstGeom>
        </p:spPr>
      </p:pic>
      <p:pic>
        <p:nvPicPr>
          <p:cNvPr id="35" name="Content Placeholder 7" descr="Checkmark">
            <a:extLst>
              <a:ext uri="{FF2B5EF4-FFF2-40B4-BE49-F238E27FC236}">
                <a16:creationId xmlns:a16="http://schemas.microsoft.com/office/drawing/2014/main" id="{8DBD9F57-B4BB-4204-8281-6EB853D380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79745" y="4796009"/>
            <a:ext cx="332693" cy="332693"/>
          </a:xfrm>
          <a:prstGeom prst="rect">
            <a:avLst/>
          </a:prstGeom>
        </p:spPr>
      </p:pic>
      <p:pic>
        <p:nvPicPr>
          <p:cNvPr id="36" name="Content Placeholder 7" descr="Checkmark">
            <a:extLst>
              <a:ext uri="{FF2B5EF4-FFF2-40B4-BE49-F238E27FC236}">
                <a16:creationId xmlns:a16="http://schemas.microsoft.com/office/drawing/2014/main" id="{A0026D1E-262E-4323-B0F5-CF633BE5D7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79745" y="4400753"/>
            <a:ext cx="332693" cy="332693"/>
          </a:xfrm>
          <a:prstGeom prst="rect">
            <a:avLst/>
          </a:prstGeom>
        </p:spPr>
      </p:pic>
      <p:pic>
        <p:nvPicPr>
          <p:cNvPr id="37" name="Content Placeholder 7" descr="Checkmark">
            <a:extLst>
              <a:ext uri="{FF2B5EF4-FFF2-40B4-BE49-F238E27FC236}">
                <a16:creationId xmlns:a16="http://schemas.microsoft.com/office/drawing/2014/main" id="{B5949562-3BE9-4502-B8D9-A28E1BD322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79745" y="3044409"/>
            <a:ext cx="332693" cy="332693"/>
          </a:xfrm>
          <a:prstGeom prst="rect">
            <a:avLst/>
          </a:prstGeom>
        </p:spPr>
      </p:pic>
      <p:pic>
        <p:nvPicPr>
          <p:cNvPr id="38" name="Content Placeholder 7" descr="Checkmark">
            <a:extLst>
              <a:ext uri="{FF2B5EF4-FFF2-40B4-BE49-F238E27FC236}">
                <a16:creationId xmlns:a16="http://schemas.microsoft.com/office/drawing/2014/main" id="{C5CD61B9-48D6-4ECD-A00D-6E6132A625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65164" y="2164563"/>
            <a:ext cx="332693" cy="332693"/>
          </a:xfrm>
          <a:prstGeom prst="rect">
            <a:avLst/>
          </a:prstGeom>
        </p:spPr>
      </p:pic>
      <p:pic>
        <p:nvPicPr>
          <p:cNvPr id="39" name="Content Placeholder 7" descr="Checkmark">
            <a:extLst>
              <a:ext uri="{FF2B5EF4-FFF2-40B4-BE49-F238E27FC236}">
                <a16:creationId xmlns:a16="http://schemas.microsoft.com/office/drawing/2014/main" id="{EA1BB818-D20B-44E1-A2ED-6085B92DAF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02676" y="2173067"/>
            <a:ext cx="332693" cy="332693"/>
          </a:xfrm>
          <a:prstGeom prst="rect">
            <a:avLst/>
          </a:prstGeom>
        </p:spPr>
      </p:pic>
      <p:pic>
        <p:nvPicPr>
          <p:cNvPr id="40" name="Content Placeholder 7" descr="Checkmark">
            <a:extLst>
              <a:ext uri="{FF2B5EF4-FFF2-40B4-BE49-F238E27FC236}">
                <a16:creationId xmlns:a16="http://schemas.microsoft.com/office/drawing/2014/main" id="{9896EF28-0762-4883-B557-AF5886059A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17923" y="4393798"/>
            <a:ext cx="332693" cy="332693"/>
          </a:xfrm>
          <a:prstGeom prst="rect">
            <a:avLst/>
          </a:prstGeom>
        </p:spPr>
      </p:pic>
      <p:pic>
        <p:nvPicPr>
          <p:cNvPr id="41" name="Content Placeholder 7" descr="Checkmark">
            <a:extLst>
              <a:ext uri="{FF2B5EF4-FFF2-40B4-BE49-F238E27FC236}">
                <a16:creationId xmlns:a16="http://schemas.microsoft.com/office/drawing/2014/main" id="{35EC358F-94DA-4714-AA9B-348C10DA0A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17923" y="4796851"/>
            <a:ext cx="332693" cy="332693"/>
          </a:xfrm>
          <a:prstGeom prst="rect">
            <a:avLst/>
          </a:prstGeom>
        </p:spPr>
      </p:pic>
      <p:pic>
        <p:nvPicPr>
          <p:cNvPr id="42" name="Content Placeholder 7" descr="Checkmark">
            <a:extLst>
              <a:ext uri="{FF2B5EF4-FFF2-40B4-BE49-F238E27FC236}">
                <a16:creationId xmlns:a16="http://schemas.microsoft.com/office/drawing/2014/main" id="{AC60C4BF-CEE3-4071-BF7C-0688E456C2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11981" y="2165405"/>
            <a:ext cx="332693" cy="332693"/>
          </a:xfrm>
          <a:prstGeom prst="rect">
            <a:avLst/>
          </a:prstGeom>
        </p:spPr>
      </p:pic>
      <p:pic>
        <p:nvPicPr>
          <p:cNvPr id="43" name="Content Placeholder 7" descr="Checkmark">
            <a:extLst>
              <a:ext uri="{FF2B5EF4-FFF2-40B4-BE49-F238E27FC236}">
                <a16:creationId xmlns:a16="http://schemas.microsoft.com/office/drawing/2014/main" id="{24AE15D5-1B18-4542-B0C2-778A18C5A3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8151" y="3055174"/>
            <a:ext cx="332693" cy="332693"/>
          </a:xfrm>
          <a:prstGeom prst="rect">
            <a:avLst/>
          </a:prstGeom>
        </p:spPr>
      </p:pic>
      <p:pic>
        <p:nvPicPr>
          <p:cNvPr id="44" name="Content Placeholder 7" descr="Checkmark">
            <a:extLst>
              <a:ext uri="{FF2B5EF4-FFF2-40B4-BE49-F238E27FC236}">
                <a16:creationId xmlns:a16="http://schemas.microsoft.com/office/drawing/2014/main" id="{6519166D-D198-48FC-B97C-715F9FCB50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36935" y="3946740"/>
            <a:ext cx="332693" cy="332693"/>
          </a:xfrm>
          <a:prstGeom prst="rect">
            <a:avLst/>
          </a:prstGeom>
        </p:spPr>
      </p:pic>
      <p:pic>
        <p:nvPicPr>
          <p:cNvPr id="45" name="Content Placeholder 7" descr="Checkmark">
            <a:extLst>
              <a:ext uri="{FF2B5EF4-FFF2-40B4-BE49-F238E27FC236}">
                <a16:creationId xmlns:a16="http://schemas.microsoft.com/office/drawing/2014/main" id="{BE631748-303D-422C-B434-1BB08FCB05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03911" y="2178728"/>
            <a:ext cx="332693" cy="332693"/>
          </a:xfrm>
          <a:prstGeom prst="rect">
            <a:avLst/>
          </a:prstGeom>
        </p:spPr>
      </p:pic>
      <p:pic>
        <p:nvPicPr>
          <p:cNvPr id="46" name="Content Placeholder 7" descr="Checkmark">
            <a:extLst>
              <a:ext uri="{FF2B5EF4-FFF2-40B4-BE49-F238E27FC236}">
                <a16:creationId xmlns:a16="http://schemas.microsoft.com/office/drawing/2014/main" id="{DE6AF1BE-D9DD-443E-9A46-3C3EC91D15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70151" y="2182975"/>
            <a:ext cx="332693" cy="332693"/>
          </a:xfrm>
          <a:prstGeom prst="rect">
            <a:avLst/>
          </a:prstGeom>
        </p:spPr>
      </p:pic>
      <p:pic>
        <p:nvPicPr>
          <p:cNvPr id="47" name="Content Placeholder 11" descr="Warning">
            <a:extLst>
              <a:ext uri="{FF2B5EF4-FFF2-40B4-BE49-F238E27FC236}">
                <a16:creationId xmlns:a16="http://schemas.microsoft.com/office/drawing/2014/main" id="{34C9643E-2739-4110-B766-A74C452F17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7426" y="5873954"/>
            <a:ext cx="196231" cy="196231"/>
          </a:xfrm>
          <a:prstGeom prst="rect">
            <a:avLst/>
          </a:prstGeom>
        </p:spPr>
      </p:pic>
      <p:sp>
        <p:nvSpPr>
          <p:cNvPr id="48" name="TextBox 47">
            <a:extLst>
              <a:ext uri="{FF2B5EF4-FFF2-40B4-BE49-F238E27FC236}">
                <a16:creationId xmlns:a16="http://schemas.microsoft.com/office/drawing/2014/main" id="{AAE614F9-55F3-43E2-B3F6-77E3094739E3}"/>
              </a:ext>
            </a:extLst>
          </p:cNvPr>
          <p:cNvSpPr txBox="1"/>
          <p:nvPr/>
        </p:nvSpPr>
        <p:spPr>
          <a:xfrm>
            <a:off x="713657" y="5846358"/>
            <a:ext cx="6383708" cy="276999"/>
          </a:xfrm>
          <a:prstGeom prst="rect">
            <a:avLst/>
          </a:prstGeom>
          <a:noFill/>
        </p:spPr>
        <p:txBody>
          <a:bodyPr wrap="square" rtlCol="0">
            <a:spAutoFit/>
          </a:bodyPr>
          <a:lstStyle/>
          <a:p>
            <a:r>
              <a:rPr lang="en-CA" sz="1200">
                <a:latin typeface="Open Sans" panose="020B0606030504020204" pitchFamily="34" charset="0"/>
                <a:ea typeface="Open Sans" panose="020B0606030504020204" pitchFamily="34" charset="0"/>
                <a:cs typeface="Open Sans" panose="020B0606030504020204" pitchFamily="34" charset="0"/>
              </a:rPr>
              <a:t>New products, too early to know the impact</a:t>
            </a:r>
          </a:p>
        </p:txBody>
      </p:sp>
      <p:pic>
        <p:nvPicPr>
          <p:cNvPr id="49" name="Content Placeholder 7" descr="Checkmark">
            <a:extLst>
              <a:ext uri="{FF2B5EF4-FFF2-40B4-BE49-F238E27FC236}">
                <a16:creationId xmlns:a16="http://schemas.microsoft.com/office/drawing/2014/main" id="{791FD12F-2FE8-4E3F-A250-91736B5167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7855" y="5194313"/>
            <a:ext cx="332693" cy="332693"/>
          </a:xfrm>
          <a:prstGeom prst="rect">
            <a:avLst/>
          </a:prstGeom>
        </p:spPr>
      </p:pic>
      <p:pic>
        <p:nvPicPr>
          <p:cNvPr id="50" name="Content Placeholder 7" descr="Checkmark">
            <a:extLst>
              <a:ext uri="{FF2B5EF4-FFF2-40B4-BE49-F238E27FC236}">
                <a16:creationId xmlns:a16="http://schemas.microsoft.com/office/drawing/2014/main" id="{B05994DC-6DA6-4340-970F-299D29996A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17473" y="5207138"/>
            <a:ext cx="332693" cy="332693"/>
          </a:xfrm>
          <a:prstGeom prst="rect">
            <a:avLst/>
          </a:prstGeom>
        </p:spPr>
      </p:pic>
      <p:pic>
        <p:nvPicPr>
          <p:cNvPr id="51" name="Content Placeholder 7" descr="Checkmark">
            <a:extLst>
              <a:ext uri="{FF2B5EF4-FFF2-40B4-BE49-F238E27FC236}">
                <a16:creationId xmlns:a16="http://schemas.microsoft.com/office/drawing/2014/main" id="{6627AB2A-D822-46D8-9677-2CF0FB331D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48599" y="5207093"/>
            <a:ext cx="332693" cy="332693"/>
          </a:xfrm>
          <a:prstGeom prst="rect">
            <a:avLst/>
          </a:prstGeom>
        </p:spPr>
      </p:pic>
      <p:pic>
        <p:nvPicPr>
          <p:cNvPr id="52" name="Content Placeholder 7" descr="Checkmark">
            <a:extLst>
              <a:ext uri="{FF2B5EF4-FFF2-40B4-BE49-F238E27FC236}">
                <a16:creationId xmlns:a16="http://schemas.microsoft.com/office/drawing/2014/main" id="{A0199107-1FF7-4F6A-9AAE-47C48517D1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65163" y="5207092"/>
            <a:ext cx="332693" cy="332693"/>
          </a:xfrm>
          <a:prstGeom prst="rect">
            <a:avLst/>
          </a:prstGeom>
        </p:spPr>
      </p:pic>
      <p:pic>
        <p:nvPicPr>
          <p:cNvPr id="53" name="Content Placeholder 7" descr="Checkmark">
            <a:extLst>
              <a:ext uri="{FF2B5EF4-FFF2-40B4-BE49-F238E27FC236}">
                <a16:creationId xmlns:a16="http://schemas.microsoft.com/office/drawing/2014/main" id="{D4B7E607-EF8E-468A-B502-6A3F37F148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13460" y="5218012"/>
            <a:ext cx="332693" cy="332693"/>
          </a:xfrm>
          <a:prstGeom prst="rect">
            <a:avLst/>
          </a:prstGeom>
        </p:spPr>
      </p:pic>
      <p:pic>
        <p:nvPicPr>
          <p:cNvPr id="54" name="Content Placeholder 7" descr="Checkmark">
            <a:extLst>
              <a:ext uri="{FF2B5EF4-FFF2-40B4-BE49-F238E27FC236}">
                <a16:creationId xmlns:a16="http://schemas.microsoft.com/office/drawing/2014/main" id="{06A07CF4-73C1-4963-B791-967A8040BE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17472" y="3553826"/>
            <a:ext cx="332693" cy="332693"/>
          </a:xfrm>
          <a:prstGeom prst="rect">
            <a:avLst/>
          </a:prstGeom>
        </p:spPr>
      </p:pic>
      <p:pic>
        <p:nvPicPr>
          <p:cNvPr id="55" name="Content Placeholder 7" descr="Checkmark">
            <a:extLst>
              <a:ext uri="{FF2B5EF4-FFF2-40B4-BE49-F238E27FC236}">
                <a16:creationId xmlns:a16="http://schemas.microsoft.com/office/drawing/2014/main" id="{7E60BE3B-11E3-4AEF-A2B4-E6D49973A8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64672" y="3546651"/>
            <a:ext cx="332693" cy="332693"/>
          </a:xfrm>
          <a:prstGeom prst="rect">
            <a:avLst/>
          </a:prstGeom>
        </p:spPr>
      </p:pic>
      <p:pic>
        <p:nvPicPr>
          <p:cNvPr id="56" name="Content Placeholder 7" descr="Checkmark">
            <a:extLst>
              <a:ext uri="{FF2B5EF4-FFF2-40B4-BE49-F238E27FC236}">
                <a16:creationId xmlns:a16="http://schemas.microsoft.com/office/drawing/2014/main" id="{E8C765B6-AF15-4D84-B293-5D9C7315C3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79744" y="3538946"/>
            <a:ext cx="332693" cy="332693"/>
          </a:xfrm>
          <a:prstGeom prst="rect">
            <a:avLst/>
          </a:prstGeom>
        </p:spPr>
      </p:pic>
      <p:pic>
        <p:nvPicPr>
          <p:cNvPr id="58" name="Content Placeholder 7" descr="Checkmark">
            <a:extLst>
              <a:ext uri="{FF2B5EF4-FFF2-40B4-BE49-F238E27FC236}">
                <a16:creationId xmlns:a16="http://schemas.microsoft.com/office/drawing/2014/main" id="{5E8AE233-AD6D-4B3A-8675-6A789E440F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84098" y="5194550"/>
            <a:ext cx="332693" cy="332693"/>
          </a:xfrm>
          <a:prstGeom prst="rect">
            <a:avLst/>
          </a:prstGeom>
        </p:spPr>
      </p:pic>
      <p:pic>
        <p:nvPicPr>
          <p:cNvPr id="61" name="Picture 60">
            <a:extLst>
              <a:ext uri="{FF2B5EF4-FFF2-40B4-BE49-F238E27FC236}">
                <a16:creationId xmlns:a16="http://schemas.microsoft.com/office/drawing/2014/main" id="{673C3D6A-5C42-413A-BE98-A197A92CEB7E}"/>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Lst>
          </a:blip>
          <a:stretch>
            <a:fillRect/>
          </a:stretch>
        </p:blipFill>
        <p:spPr>
          <a:xfrm>
            <a:off x="3605839" y="1323824"/>
            <a:ext cx="726946" cy="231411"/>
          </a:xfrm>
          <a:prstGeom prst="rect">
            <a:avLst/>
          </a:prstGeom>
        </p:spPr>
      </p:pic>
    </p:spTree>
    <p:extLst>
      <p:ext uri="{BB962C8B-B14F-4D97-AF65-F5344CB8AC3E}">
        <p14:creationId xmlns:p14="http://schemas.microsoft.com/office/powerpoint/2010/main" val="3936521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32D9AF-DC85-4195-B717-C2D79965AF83}"/>
              </a:ext>
            </a:extLst>
          </p:cNvPr>
          <p:cNvSpPr>
            <a:spLocks noGrp="1"/>
          </p:cNvSpPr>
          <p:nvPr>
            <p:ph type="sldNum" sz="quarter" idx="12"/>
          </p:nvPr>
        </p:nvSpPr>
        <p:spPr/>
        <p:txBody>
          <a:bodyPr/>
          <a:lstStyle/>
          <a:p>
            <a:fld id="{67E52358-FED6-D246-9C6E-AEC4ABAAD0D9}" type="slidenum">
              <a:rPr lang="en-US" smtClean="0"/>
              <a:t>11</a:t>
            </a:fld>
            <a:endParaRPr lang="en-US"/>
          </a:p>
        </p:txBody>
      </p:sp>
      <p:sp>
        <p:nvSpPr>
          <p:cNvPr id="3" name="Title 2">
            <a:extLst>
              <a:ext uri="{FF2B5EF4-FFF2-40B4-BE49-F238E27FC236}">
                <a16:creationId xmlns:a16="http://schemas.microsoft.com/office/drawing/2014/main" id="{3457DD04-8404-4F62-9EC7-992DF3E63E3E}"/>
              </a:ext>
            </a:extLst>
          </p:cNvPr>
          <p:cNvSpPr>
            <a:spLocks noGrp="1"/>
          </p:cNvSpPr>
          <p:nvPr>
            <p:ph type="title"/>
          </p:nvPr>
        </p:nvSpPr>
        <p:spPr/>
        <p:txBody>
          <a:bodyPr/>
          <a:lstStyle/>
          <a:p>
            <a:r>
              <a:rPr lang="en-CA"/>
              <a:t>News workflow solutions</a:t>
            </a:r>
          </a:p>
        </p:txBody>
      </p:sp>
      <p:sp>
        <p:nvSpPr>
          <p:cNvPr id="4" name="Content Placeholder 3">
            <a:extLst>
              <a:ext uri="{FF2B5EF4-FFF2-40B4-BE49-F238E27FC236}">
                <a16:creationId xmlns:a16="http://schemas.microsoft.com/office/drawing/2014/main" id="{406BD3CB-8CFB-4E36-B4FE-428756CFCB71}"/>
              </a:ext>
            </a:extLst>
          </p:cNvPr>
          <p:cNvSpPr>
            <a:spLocks noGrp="1"/>
          </p:cNvSpPr>
          <p:nvPr>
            <p:ph idx="1"/>
          </p:nvPr>
        </p:nvSpPr>
        <p:spPr>
          <a:xfrm>
            <a:off x="2134809" y="1488987"/>
            <a:ext cx="9822063" cy="4458318"/>
          </a:xfrm>
        </p:spPr>
        <p:txBody>
          <a:bodyPr vert="horz" lIns="91440" tIns="45720" rIns="91440" bIns="45720" rtlCol="0" anchor="t">
            <a:normAutofit fontScale="70000" lnSpcReduction="20000"/>
          </a:bodyPr>
          <a:lstStyle/>
          <a:p>
            <a:r>
              <a:rPr lang="en-US">
                <a:latin typeface="Open Sans Light"/>
              </a:rPr>
              <a:t>Deep integration allow producers to easily create more engaging multi-platform content. </a:t>
            </a:r>
            <a:endParaRPr lang="en-US"/>
          </a:p>
          <a:p>
            <a:r>
              <a:rPr lang="en-US">
                <a:latin typeface="Open Sans Light"/>
              </a:rPr>
              <a:t>This integrated workflow improves collaboration, communication and efficiency within your teams.</a:t>
            </a:r>
            <a:endParaRPr lang="en-US"/>
          </a:p>
          <a:p>
            <a:endParaRPr lang="en-US"/>
          </a:p>
          <a:p>
            <a:r>
              <a:rPr lang="en-US">
                <a:latin typeface="Open Sans Light"/>
              </a:rPr>
              <a:t>One number to call for help – with best in class support.</a:t>
            </a:r>
          </a:p>
          <a:p>
            <a:r>
              <a:rPr lang="en-US">
                <a:latin typeface="Open Sans Light"/>
              </a:rPr>
              <a:t>Automated solution allows you to produce more content, with fewer people in the control room, in a more consistent fashion. </a:t>
            </a:r>
            <a:endParaRPr lang="en-US"/>
          </a:p>
          <a:p>
            <a:r>
              <a:rPr lang="en-US">
                <a:latin typeface="Open Sans Light"/>
              </a:rPr>
              <a:t>Flexible buying models - on-premise or SAAS.</a:t>
            </a:r>
          </a:p>
          <a:p>
            <a:r>
              <a:rPr lang="en-US">
                <a:latin typeface="Open Sans Light"/>
              </a:rPr>
              <a:t>Easy to install and use, works out of the box. Fewer training and integration days on-site (versus heavy customization required with competitive solutions)</a:t>
            </a:r>
          </a:p>
          <a:p>
            <a:endParaRPr lang="en-US"/>
          </a:p>
          <a:p>
            <a:r>
              <a:rPr lang="en-US">
                <a:latin typeface="Open Sans Light"/>
              </a:rPr>
              <a:t>Solution is almost entirely virtualizable.</a:t>
            </a:r>
          </a:p>
          <a:p>
            <a:r>
              <a:rPr lang="en-US">
                <a:latin typeface="Open Sans Light"/>
              </a:rPr>
              <a:t>Uses industry standard protocols and fully supports third party devices.</a:t>
            </a:r>
            <a:endParaRPr lang="en-US"/>
          </a:p>
        </p:txBody>
      </p:sp>
      <p:sp>
        <p:nvSpPr>
          <p:cNvPr id="5" name="Content Placeholder 3">
            <a:extLst>
              <a:ext uri="{FF2B5EF4-FFF2-40B4-BE49-F238E27FC236}">
                <a16:creationId xmlns:a16="http://schemas.microsoft.com/office/drawing/2014/main" id="{50A86023-DCFA-4C6C-B3C6-9EC2A646CC72}"/>
              </a:ext>
            </a:extLst>
          </p:cNvPr>
          <p:cNvSpPr txBox="1">
            <a:spLocks/>
          </p:cNvSpPr>
          <p:nvPr/>
        </p:nvSpPr>
        <p:spPr>
          <a:xfrm>
            <a:off x="6688063" y="483137"/>
            <a:ext cx="11312801" cy="42755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 Value Messaging</a:t>
            </a:r>
            <a:endParaRPr lang="en-CA"/>
          </a:p>
        </p:txBody>
      </p:sp>
      <p:sp>
        <p:nvSpPr>
          <p:cNvPr id="6" name="Title 2">
            <a:extLst>
              <a:ext uri="{FF2B5EF4-FFF2-40B4-BE49-F238E27FC236}">
                <a16:creationId xmlns:a16="http://schemas.microsoft.com/office/drawing/2014/main" id="{06BE04B8-28C4-4C50-B7F2-241F06C65C88}"/>
              </a:ext>
            </a:extLst>
          </p:cNvPr>
          <p:cNvSpPr txBox="1">
            <a:spLocks/>
          </p:cNvSpPr>
          <p:nvPr/>
        </p:nvSpPr>
        <p:spPr>
          <a:xfrm>
            <a:off x="212077" y="1324382"/>
            <a:ext cx="2095719" cy="8945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3200" b="1" i="0" kern="120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pPr algn="ctr"/>
            <a:r>
              <a:rPr lang="en-CA" sz="2400">
                <a:solidFill>
                  <a:schemeClr val="bg1">
                    <a:lumMod val="75000"/>
                  </a:schemeClr>
                </a:solidFill>
              </a:rPr>
              <a:t>Creative</a:t>
            </a:r>
          </a:p>
        </p:txBody>
      </p:sp>
      <p:sp>
        <p:nvSpPr>
          <p:cNvPr id="7" name="Title 2">
            <a:extLst>
              <a:ext uri="{FF2B5EF4-FFF2-40B4-BE49-F238E27FC236}">
                <a16:creationId xmlns:a16="http://schemas.microsoft.com/office/drawing/2014/main" id="{4BE8C867-6E9C-43F2-9D60-57E0EC95A0B5}"/>
              </a:ext>
            </a:extLst>
          </p:cNvPr>
          <p:cNvSpPr txBox="1">
            <a:spLocks/>
          </p:cNvSpPr>
          <p:nvPr/>
        </p:nvSpPr>
        <p:spPr>
          <a:xfrm>
            <a:off x="212076" y="2711104"/>
            <a:ext cx="2095719" cy="8945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3200" b="1" i="0" kern="120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pPr algn="ctr"/>
            <a:r>
              <a:rPr lang="en-CA" sz="2400">
                <a:solidFill>
                  <a:schemeClr val="bg1">
                    <a:lumMod val="75000"/>
                  </a:schemeClr>
                </a:solidFill>
              </a:rPr>
              <a:t>Business</a:t>
            </a:r>
          </a:p>
        </p:txBody>
      </p:sp>
      <p:sp>
        <p:nvSpPr>
          <p:cNvPr id="8" name="Title 2">
            <a:extLst>
              <a:ext uri="{FF2B5EF4-FFF2-40B4-BE49-F238E27FC236}">
                <a16:creationId xmlns:a16="http://schemas.microsoft.com/office/drawing/2014/main" id="{4F052406-57AE-4B23-9794-D3AA29476D90}"/>
              </a:ext>
            </a:extLst>
          </p:cNvPr>
          <p:cNvSpPr txBox="1">
            <a:spLocks/>
          </p:cNvSpPr>
          <p:nvPr/>
        </p:nvSpPr>
        <p:spPr>
          <a:xfrm>
            <a:off x="117210" y="4783200"/>
            <a:ext cx="2095719" cy="8945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3200" b="1" i="0" kern="120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pPr algn="ctr"/>
            <a:r>
              <a:rPr lang="en-CA" sz="2400">
                <a:solidFill>
                  <a:schemeClr val="bg1">
                    <a:lumMod val="75000"/>
                  </a:schemeClr>
                </a:solidFill>
              </a:rPr>
              <a:t>TECHNICAL</a:t>
            </a:r>
          </a:p>
        </p:txBody>
      </p:sp>
    </p:spTree>
    <p:extLst>
      <p:ext uri="{BB962C8B-B14F-4D97-AF65-F5344CB8AC3E}">
        <p14:creationId xmlns:p14="http://schemas.microsoft.com/office/powerpoint/2010/main" val="4193151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32D9AF-DC85-4195-B717-C2D79965AF83}"/>
              </a:ext>
            </a:extLst>
          </p:cNvPr>
          <p:cNvSpPr>
            <a:spLocks noGrp="1"/>
          </p:cNvSpPr>
          <p:nvPr>
            <p:ph type="sldNum" sz="quarter" idx="12"/>
          </p:nvPr>
        </p:nvSpPr>
        <p:spPr/>
        <p:txBody>
          <a:bodyPr/>
          <a:lstStyle/>
          <a:p>
            <a:fld id="{67E52358-FED6-D246-9C6E-AEC4ABAAD0D9}" type="slidenum">
              <a:rPr lang="en-US" smtClean="0"/>
              <a:t>12</a:t>
            </a:fld>
            <a:endParaRPr lang="en-US"/>
          </a:p>
        </p:txBody>
      </p:sp>
      <p:sp>
        <p:nvSpPr>
          <p:cNvPr id="3" name="Title 2">
            <a:extLst>
              <a:ext uri="{FF2B5EF4-FFF2-40B4-BE49-F238E27FC236}">
                <a16:creationId xmlns:a16="http://schemas.microsoft.com/office/drawing/2014/main" id="{3457DD04-8404-4F62-9EC7-992DF3E63E3E}"/>
              </a:ext>
            </a:extLst>
          </p:cNvPr>
          <p:cNvSpPr>
            <a:spLocks noGrp="1"/>
          </p:cNvSpPr>
          <p:nvPr>
            <p:ph type="title"/>
          </p:nvPr>
        </p:nvSpPr>
        <p:spPr/>
        <p:txBody>
          <a:bodyPr/>
          <a:lstStyle/>
          <a:p>
            <a:r>
              <a:rPr lang="en-CA"/>
              <a:t>News workflow solutions</a:t>
            </a:r>
          </a:p>
        </p:txBody>
      </p:sp>
      <p:sp>
        <p:nvSpPr>
          <p:cNvPr id="4" name="Content Placeholder 3">
            <a:extLst>
              <a:ext uri="{FF2B5EF4-FFF2-40B4-BE49-F238E27FC236}">
                <a16:creationId xmlns:a16="http://schemas.microsoft.com/office/drawing/2014/main" id="{406BD3CB-8CFB-4E36-B4FE-428756CFCB71}"/>
              </a:ext>
            </a:extLst>
          </p:cNvPr>
          <p:cNvSpPr>
            <a:spLocks noGrp="1"/>
          </p:cNvSpPr>
          <p:nvPr>
            <p:ph idx="1"/>
          </p:nvPr>
        </p:nvSpPr>
        <p:spPr/>
        <p:txBody>
          <a:bodyPr vert="horz" lIns="91440" tIns="45720" rIns="91440" bIns="45720" rtlCol="0" anchor="t">
            <a:normAutofit/>
          </a:bodyPr>
          <a:lstStyle/>
          <a:p>
            <a:r>
              <a:rPr lang="en-US" sz="2200">
                <a:latin typeface="Open Sans Light"/>
              </a:rPr>
              <a:t>The </a:t>
            </a:r>
            <a:r>
              <a:rPr lang="en-US" sz="2200" b="1">
                <a:latin typeface="Open Sans"/>
              </a:rPr>
              <a:t>end users</a:t>
            </a:r>
            <a:r>
              <a:rPr lang="en-US" sz="2200">
                <a:latin typeface="Open Sans Light"/>
              </a:rPr>
              <a:t> often play a vital role in the decision-making process and can make or break an opportunity.</a:t>
            </a:r>
          </a:p>
          <a:p>
            <a:r>
              <a:rPr lang="en-US" sz="2200">
                <a:latin typeface="Open Sans Light"/>
              </a:rPr>
              <a:t>Ross can provide a unified solution for fully automated or traditional production workflow or integrate with an existing customer solution.</a:t>
            </a:r>
          </a:p>
          <a:p>
            <a:r>
              <a:rPr lang="en-US" sz="2200">
                <a:latin typeface="Open Sans Light"/>
              </a:rPr>
              <a:t>Continuous effort to expand the workflow under the Ross brand through partnerships with third party companies, such as Metus for ingest, or SNS for storage. </a:t>
            </a:r>
          </a:p>
          <a:p>
            <a:r>
              <a:rPr lang="en-US" sz="2200">
                <a:latin typeface="Open Sans Light"/>
              </a:rPr>
              <a:t>The solution continues to evolve and improve – major development investment for Ross with an expansive roadmap. </a:t>
            </a:r>
          </a:p>
          <a:p>
            <a:r>
              <a:rPr lang="en-US" sz="2200">
                <a:latin typeface="Open Sans Light"/>
              </a:rPr>
              <a:t>Flexible implementation model, on-site (hardware), on-site (virtualized), or SAAS.</a:t>
            </a:r>
          </a:p>
          <a:p>
            <a:r>
              <a:rPr lang="en-US" sz="2200">
                <a:latin typeface="Open Sans Light"/>
              </a:rPr>
              <a:t>The solution goes beyond news – works well in live and sports-based productions as well.</a:t>
            </a:r>
          </a:p>
        </p:txBody>
      </p:sp>
      <p:sp>
        <p:nvSpPr>
          <p:cNvPr id="5" name="Content Placeholder 3">
            <a:extLst>
              <a:ext uri="{FF2B5EF4-FFF2-40B4-BE49-F238E27FC236}">
                <a16:creationId xmlns:a16="http://schemas.microsoft.com/office/drawing/2014/main" id="{50A86023-DCFA-4C6C-B3C6-9EC2A646CC72}"/>
              </a:ext>
            </a:extLst>
          </p:cNvPr>
          <p:cNvSpPr txBox="1">
            <a:spLocks/>
          </p:cNvSpPr>
          <p:nvPr/>
        </p:nvSpPr>
        <p:spPr>
          <a:xfrm>
            <a:off x="6688063" y="483137"/>
            <a:ext cx="11312801" cy="42755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 What to remember</a:t>
            </a:r>
            <a:endParaRPr lang="en-CA"/>
          </a:p>
        </p:txBody>
      </p:sp>
    </p:spTree>
    <p:extLst>
      <p:ext uri="{BB962C8B-B14F-4D97-AF65-F5344CB8AC3E}">
        <p14:creationId xmlns:p14="http://schemas.microsoft.com/office/powerpoint/2010/main" val="4635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32D9AF-DC85-4195-B717-C2D79965AF83}"/>
              </a:ext>
            </a:extLst>
          </p:cNvPr>
          <p:cNvSpPr>
            <a:spLocks noGrp="1"/>
          </p:cNvSpPr>
          <p:nvPr>
            <p:ph type="sldNum" sz="quarter" idx="12"/>
          </p:nvPr>
        </p:nvSpPr>
        <p:spPr/>
        <p:txBody>
          <a:bodyPr/>
          <a:lstStyle/>
          <a:p>
            <a:fld id="{67E52358-FED6-D246-9C6E-AEC4ABAAD0D9}" type="slidenum">
              <a:rPr lang="en-US" smtClean="0"/>
              <a:t>2</a:t>
            </a:fld>
            <a:endParaRPr lang="en-US"/>
          </a:p>
        </p:txBody>
      </p:sp>
      <p:sp>
        <p:nvSpPr>
          <p:cNvPr id="3" name="Title 2">
            <a:extLst>
              <a:ext uri="{FF2B5EF4-FFF2-40B4-BE49-F238E27FC236}">
                <a16:creationId xmlns:a16="http://schemas.microsoft.com/office/drawing/2014/main" id="{3457DD04-8404-4F62-9EC7-992DF3E63E3E}"/>
              </a:ext>
            </a:extLst>
          </p:cNvPr>
          <p:cNvSpPr>
            <a:spLocks noGrp="1"/>
          </p:cNvSpPr>
          <p:nvPr>
            <p:ph type="title"/>
          </p:nvPr>
        </p:nvSpPr>
        <p:spPr/>
        <p:txBody>
          <a:bodyPr/>
          <a:lstStyle/>
          <a:p>
            <a:r>
              <a:rPr lang="en-CA"/>
              <a:t>News workflow solutions</a:t>
            </a:r>
          </a:p>
        </p:txBody>
      </p:sp>
      <p:sp>
        <p:nvSpPr>
          <p:cNvPr id="4" name="Content Placeholder 3">
            <a:extLst>
              <a:ext uri="{FF2B5EF4-FFF2-40B4-BE49-F238E27FC236}">
                <a16:creationId xmlns:a16="http://schemas.microsoft.com/office/drawing/2014/main" id="{406BD3CB-8CFB-4E36-B4FE-428756CFCB71}"/>
              </a:ext>
            </a:extLst>
          </p:cNvPr>
          <p:cNvSpPr>
            <a:spLocks noGrp="1"/>
          </p:cNvSpPr>
          <p:nvPr>
            <p:ph idx="1"/>
          </p:nvPr>
        </p:nvSpPr>
        <p:spPr/>
        <p:txBody>
          <a:bodyPr vert="horz" lIns="91440" tIns="45720" rIns="91440" bIns="45720" rtlCol="0" anchor="t">
            <a:normAutofit/>
          </a:bodyPr>
          <a:lstStyle/>
          <a:p>
            <a:r>
              <a:rPr lang="en-US" sz="2400">
                <a:latin typeface="Open Sans Light"/>
              </a:rPr>
              <a:t>The decision to purchase newsroom products is often not made by an engineering manager or technical project team. </a:t>
            </a:r>
          </a:p>
          <a:p>
            <a:endParaRPr lang="en-US" sz="2400">
              <a:latin typeface="Open Sans Light"/>
            </a:endParaRPr>
          </a:p>
          <a:p>
            <a:r>
              <a:rPr lang="en-US" sz="2400">
                <a:latin typeface="Open Sans Light"/>
              </a:rPr>
              <a:t>The decision is often deferred to the </a:t>
            </a:r>
            <a:r>
              <a:rPr lang="en-US" sz="2400" b="1">
                <a:latin typeface="Open Sans"/>
              </a:rPr>
              <a:t>end users</a:t>
            </a:r>
            <a:r>
              <a:rPr lang="en-US" sz="2400" b="1">
                <a:latin typeface="Open Sans"/>
                <a:ea typeface="Open Sans" panose="020B0606030504020204" pitchFamily="34" charset="0"/>
                <a:cs typeface="Open Sans" panose="020B0606030504020204" pitchFamily="34" charset="0"/>
              </a:rPr>
              <a:t>.</a:t>
            </a:r>
            <a:r>
              <a:rPr lang="en-US" sz="2400">
                <a:latin typeface="Open Sans Light"/>
              </a:rPr>
              <a:t> </a:t>
            </a:r>
            <a:endParaRPr lang="en-US">
              <a:latin typeface="Open Sans Light"/>
            </a:endParaRPr>
          </a:p>
          <a:p>
            <a:endParaRPr lang="en-US" sz="2400"/>
          </a:p>
          <a:p>
            <a:r>
              <a:rPr lang="en-US" sz="2400">
                <a:latin typeface="Open Sans Light"/>
              </a:rPr>
              <a:t>Do you know what everyone does in a newsroom?</a:t>
            </a:r>
          </a:p>
          <a:p>
            <a:endParaRPr lang="en-CA" sz="2400"/>
          </a:p>
        </p:txBody>
      </p:sp>
      <p:sp>
        <p:nvSpPr>
          <p:cNvPr id="5" name="Content Placeholder 3">
            <a:extLst>
              <a:ext uri="{FF2B5EF4-FFF2-40B4-BE49-F238E27FC236}">
                <a16:creationId xmlns:a16="http://schemas.microsoft.com/office/drawing/2014/main" id="{4B2FA3CF-06A5-45A6-933F-FC966240DBCC}"/>
              </a:ext>
            </a:extLst>
          </p:cNvPr>
          <p:cNvSpPr txBox="1">
            <a:spLocks/>
          </p:cNvSpPr>
          <p:nvPr/>
        </p:nvSpPr>
        <p:spPr>
          <a:xfrm>
            <a:off x="6688063" y="483137"/>
            <a:ext cx="11312801" cy="42755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 Introduction</a:t>
            </a:r>
            <a:endParaRPr lang="en-CA"/>
          </a:p>
        </p:txBody>
      </p:sp>
    </p:spTree>
    <p:extLst>
      <p:ext uri="{BB962C8B-B14F-4D97-AF65-F5344CB8AC3E}">
        <p14:creationId xmlns:p14="http://schemas.microsoft.com/office/powerpoint/2010/main" val="1882165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331A563-6A39-4133-AE6D-E90423C8B134}"/>
              </a:ext>
            </a:extLst>
          </p:cNvPr>
          <p:cNvPicPr>
            <a:picLocks noGrp="1" noChangeAspect="1"/>
          </p:cNvPicPr>
          <p:nvPr>
            <p:ph idx="1"/>
          </p:nvPr>
        </p:nvPicPr>
        <p:blipFill>
          <a:blip r:embed="rId3"/>
          <a:stretch>
            <a:fillRect/>
          </a:stretch>
        </p:blipFill>
        <p:spPr>
          <a:xfrm>
            <a:off x="-4276" y="-1"/>
            <a:ext cx="12196275" cy="6860405"/>
          </a:xfrm>
        </p:spPr>
      </p:pic>
      <p:sp>
        <p:nvSpPr>
          <p:cNvPr id="2" name="Slide Number Placeholder 1">
            <a:extLst>
              <a:ext uri="{FF2B5EF4-FFF2-40B4-BE49-F238E27FC236}">
                <a16:creationId xmlns:a16="http://schemas.microsoft.com/office/drawing/2014/main" id="{2B665E67-8EEF-460A-96FD-CA5B82D2E351}"/>
              </a:ext>
            </a:extLst>
          </p:cNvPr>
          <p:cNvSpPr>
            <a:spLocks noGrp="1"/>
          </p:cNvSpPr>
          <p:nvPr>
            <p:ph type="sldNum" sz="quarter" idx="12"/>
          </p:nvPr>
        </p:nvSpPr>
        <p:spPr/>
        <p:txBody>
          <a:bodyPr/>
          <a:lstStyle/>
          <a:p>
            <a:fld id="{67E52358-FED6-D246-9C6E-AEC4ABAAD0D9}" type="slidenum">
              <a:rPr lang="en-US" smtClean="0"/>
              <a:t>3</a:t>
            </a:fld>
            <a:endParaRPr lang="en-US"/>
          </a:p>
        </p:txBody>
      </p:sp>
    </p:spTree>
    <p:extLst>
      <p:ext uri="{BB962C8B-B14F-4D97-AF65-F5344CB8AC3E}">
        <p14:creationId xmlns:p14="http://schemas.microsoft.com/office/powerpoint/2010/main" val="2948642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331A563-6A39-4133-AE6D-E90423C8B134}"/>
              </a:ext>
            </a:extLst>
          </p:cNvPr>
          <p:cNvPicPr>
            <a:picLocks noGrp="1" noChangeAspect="1"/>
          </p:cNvPicPr>
          <p:nvPr>
            <p:ph idx="1"/>
          </p:nvPr>
        </p:nvPicPr>
        <p:blipFill>
          <a:blip r:embed="rId3"/>
          <a:srcRect/>
          <a:stretch/>
        </p:blipFill>
        <p:spPr>
          <a:xfrm>
            <a:off x="-2921" y="-1"/>
            <a:ext cx="12193565" cy="6860405"/>
          </a:xfrm>
        </p:spPr>
      </p:pic>
      <p:sp>
        <p:nvSpPr>
          <p:cNvPr id="2" name="Slide Number Placeholder 1">
            <a:extLst>
              <a:ext uri="{FF2B5EF4-FFF2-40B4-BE49-F238E27FC236}">
                <a16:creationId xmlns:a16="http://schemas.microsoft.com/office/drawing/2014/main" id="{2B665E67-8EEF-460A-96FD-CA5B82D2E351}"/>
              </a:ext>
            </a:extLst>
          </p:cNvPr>
          <p:cNvSpPr>
            <a:spLocks noGrp="1"/>
          </p:cNvSpPr>
          <p:nvPr>
            <p:ph type="sldNum" sz="quarter" idx="12"/>
          </p:nvPr>
        </p:nvSpPr>
        <p:spPr/>
        <p:txBody>
          <a:bodyPr/>
          <a:lstStyle/>
          <a:p>
            <a:fld id="{67E52358-FED6-D246-9C6E-AEC4ABAAD0D9}" type="slidenum">
              <a:rPr lang="en-US" smtClean="0"/>
              <a:t>4</a:t>
            </a:fld>
            <a:endParaRPr lang="en-US"/>
          </a:p>
        </p:txBody>
      </p:sp>
    </p:spTree>
    <p:extLst>
      <p:ext uri="{BB962C8B-B14F-4D97-AF65-F5344CB8AC3E}">
        <p14:creationId xmlns:p14="http://schemas.microsoft.com/office/powerpoint/2010/main" val="1350023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331A563-6A39-4133-AE6D-E90423C8B134}"/>
              </a:ext>
            </a:extLst>
          </p:cNvPr>
          <p:cNvPicPr>
            <a:picLocks noGrp="1" noChangeAspect="1"/>
          </p:cNvPicPr>
          <p:nvPr>
            <p:ph idx="1"/>
          </p:nvPr>
        </p:nvPicPr>
        <p:blipFill>
          <a:blip r:embed="rId3"/>
          <a:srcRect/>
          <a:stretch/>
        </p:blipFill>
        <p:spPr>
          <a:xfrm>
            <a:off x="-2921" y="-1"/>
            <a:ext cx="12193565" cy="6860404"/>
          </a:xfrm>
        </p:spPr>
      </p:pic>
      <p:sp>
        <p:nvSpPr>
          <p:cNvPr id="2" name="Slide Number Placeholder 1">
            <a:extLst>
              <a:ext uri="{FF2B5EF4-FFF2-40B4-BE49-F238E27FC236}">
                <a16:creationId xmlns:a16="http://schemas.microsoft.com/office/drawing/2014/main" id="{2B665E67-8EEF-460A-96FD-CA5B82D2E351}"/>
              </a:ext>
            </a:extLst>
          </p:cNvPr>
          <p:cNvSpPr>
            <a:spLocks noGrp="1"/>
          </p:cNvSpPr>
          <p:nvPr>
            <p:ph type="sldNum" sz="quarter" idx="12"/>
          </p:nvPr>
        </p:nvSpPr>
        <p:spPr/>
        <p:txBody>
          <a:bodyPr/>
          <a:lstStyle/>
          <a:p>
            <a:fld id="{67E52358-FED6-D246-9C6E-AEC4ABAAD0D9}" type="slidenum">
              <a:rPr lang="en-US" smtClean="0"/>
              <a:t>5</a:t>
            </a:fld>
            <a:endParaRPr lang="en-US"/>
          </a:p>
        </p:txBody>
      </p:sp>
    </p:spTree>
    <p:extLst>
      <p:ext uri="{BB962C8B-B14F-4D97-AF65-F5344CB8AC3E}">
        <p14:creationId xmlns:p14="http://schemas.microsoft.com/office/powerpoint/2010/main" val="4122928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331A563-6A39-4133-AE6D-E90423C8B134}"/>
              </a:ext>
            </a:extLst>
          </p:cNvPr>
          <p:cNvPicPr>
            <a:picLocks noGrp="1" noChangeAspect="1"/>
          </p:cNvPicPr>
          <p:nvPr>
            <p:ph idx="1"/>
          </p:nvPr>
        </p:nvPicPr>
        <p:blipFill>
          <a:blip r:embed="rId3"/>
          <a:srcRect/>
          <a:stretch/>
        </p:blipFill>
        <p:spPr>
          <a:xfrm>
            <a:off x="-2920" y="-1"/>
            <a:ext cx="12193562" cy="6860402"/>
          </a:xfrm>
        </p:spPr>
      </p:pic>
      <p:sp>
        <p:nvSpPr>
          <p:cNvPr id="2" name="Slide Number Placeholder 1">
            <a:extLst>
              <a:ext uri="{FF2B5EF4-FFF2-40B4-BE49-F238E27FC236}">
                <a16:creationId xmlns:a16="http://schemas.microsoft.com/office/drawing/2014/main" id="{2B665E67-8EEF-460A-96FD-CA5B82D2E351}"/>
              </a:ext>
            </a:extLst>
          </p:cNvPr>
          <p:cNvSpPr>
            <a:spLocks noGrp="1"/>
          </p:cNvSpPr>
          <p:nvPr>
            <p:ph type="sldNum" sz="quarter" idx="12"/>
          </p:nvPr>
        </p:nvSpPr>
        <p:spPr/>
        <p:txBody>
          <a:bodyPr/>
          <a:lstStyle/>
          <a:p>
            <a:fld id="{67E52358-FED6-D246-9C6E-AEC4ABAAD0D9}" type="slidenum">
              <a:rPr lang="en-US" smtClean="0"/>
              <a:t>6</a:t>
            </a:fld>
            <a:endParaRPr lang="en-US"/>
          </a:p>
        </p:txBody>
      </p:sp>
    </p:spTree>
    <p:extLst>
      <p:ext uri="{BB962C8B-B14F-4D97-AF65-F5344CB8AC3E}">
        <p14:creationId xmlns:p14="http://schemas.microsoft.com/office/powerpoint/2010/main" val="673463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331A563-6A39-4133-AE6D-E90423C8B134}"/>
              </a:ext>
            </a:extLst>
          </p:cNvPr>
          <p:cNvPicPr>
            <a:picLocks noGrp="1" noChangeAspect="1"/>
          </p:cNvPicPr>
          <p:nvPr>
            <p:ph idx="1"/>
          </p:nvPr>
        </p:nvPicPr>
        <p:blipFill>
          <a:blip r:embed="rId3"/>
          <a:srcRect/>
          <a:stretch/>
        </p:blipFill>
        <p:spPr>
          <a:xfrm>
            <a:off x="-2921" y="-1"/>
            <a:ext cx="12193564" cy="6860404"/>
          </a:xfrm>
        </p:spPr>
      </p:pic>
      <p:sp>
        <p:nvSpPr>
          <p:cNvPr id="2" name="Slide Number Placeholder 1">
            <a:extLst>
              <a:ext uri="{FF2B5EF4-FFF2-40B4-BE49-F238E27FC236}">
                <a16:creationId xmlns:a16="http://schemas.microsoft.com/office/drawing/2014/main" id="{2B665E67-8EEF-460A-96FD-CA5B82D2E351}"/>
              </a:ext>
            </a:extLst>
          </p:cNvPr>
          <p:cNvSpPr>
            <a:spLocks noGrp="1"/>
          </p:cNvSpPr>
          <p:nvPr>
            <p:ph type="sldNum" sz="quarter" idx="12"/>
          </p:nvPr>
        </p:nvSpPr>
        <p:spPr/>
        <p:txBody>
          <a:bodyPr/>
          <a:lstStyle/>
          <a:p>
            <a:fld id="{67E52358-FED6-D246-9C6E-AEC4ABAAD0D9}" type="slidenum">
              <a:rPr lang="en-US" smtClean="0"/>
              <a:t>7</a:t>
            </a:fld>
            <a:endParaRPr lang="en-US"/>
          </a:p>
        </p:txBody>
      </p:sp>
    </p:spTree>
    <p:extLst>
      <p:ext uri="{BB962C8B-B14F-4D97-AF65-F5344CB8AC3E}">
        <p14:creationId xmlns:p14="http://schemas.microsoft.com/office/powerpoint/2010/main" val="3797759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331A563-6A39-4133-AE6D-E90423C8B134}"/>
              </a:ext>
            </a:extLst>
          </p:cNvPr>
          <p:cNvPicPr>
            <a:picLocks noGrp="1" noChangeAspect="1"/>
          </p:cNvPicPr>
          <p:nvPr>
            <p:ph idx="1"/>
          </p:nvPr>
        </p:nvPicPr>
        <p:blipFill>
          <a:blip r:embed="rId3"/>
          <a:srcRect/>
          <a:stretch/>
        </p:blipFill>
        <p:spPr>
          <a:xfrm>
            <a:off x="-2920" y="-1"/>
            <a:ext cx="12193562" cy="6860402"/>
          </a:xfrm>
        </p:spPr>
      </p:pic>
      <p:sp>
        <p:nvSpPr>
          <p:cNvPr id="2" name="Slide Number Placeholder 1">
            <a:extLst>
              <a:ext uri="{FF2B5EF4-FFF2-40B4-BE49-F238E27FC236}">
                <a16:creationId xmlns:a16="http://schemas.microsoft.com/office/drawing/2014/main" id="{2B665E67-8EEF-460A-96FD-CA5B82D2E351}"/>
              </a:ext>
            </a:extLst>
          </p:cNvPr>
          <p:cNvSpPr>
            <a:spLocks noGrp="1"/>
          </p:cNvSpPr>
          <p:nvPr>
            <p:ph type="sldNum" sz="quarter" idx="12"/>
          </p:nvPr>
        </p:nvSpPr>
        <p:spPr/>
        <p:txBody>
          <a:bodyPr/>
          <a:lstStyle/>
          <a:p>
            <a:fld id="{67E52358-FED6-D246-9C6E-AEC4ABAAD0D9}" type="slidenum">
              <a:rPr lang="en-US" smtClean="0"/>
              <a:t>8</a:t>
            </a:fld>
            <a:endParaRPr lang="en-US"/>
          </a:p>
        </p:txBody>
      </p:sp>
    </p:spTree>
    <p:extLst>
      <p:ext uri="{BB962C8B-B14F-4D97-AF65-F5344CB8AC3E}">
        <p14:creationId xmlns:p14="http://schemas.microsoft.com/office/powerpoint/2010/main" val="4080866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331A563-6A39-4133-AE6D-E90423C8B134}"/>
              </a:ext>
            </a:extLst>
          </p:cNvPr>
          <p:cNvPicPr>
            <a:picLocks noGrp="1" noChangeAspect="1"/>
          </p:cNvPicPr>
          <p:nvPr>
            <p:ph idx="1"/>
          </p:nvPr>
        </p:nvPicPr>
        <p:blipFill>
          <a:blip r:embed="rId3"/>
          <a:srcRect/>
          <a:stretch/>
        </p:blipFill>
        <p:spPr>
          <a:xfrm>
            <a:off x="-2921" y="-1"/>
            <a:ext cx="12193564" cy="6860403"/>
          </a:xfrm>
        </p:spPr>
      </p:pic>
      <p:sp>
        <p:nvSpPr>
          <p:cNvPr id="2" name="Slide Number Placeholder 1">
            <a:extLst>
              <a:ext uri="{FF2B5EF4-FFF2-40B4-BE49-F238E27FC236}">
                <a16:creationId xmlns:a16="http://schemas.microsoft.com/office/drawing/2014/main" id="{2B665E67-8EEF-460A-96FD-CA5B82D2E351}"/>
              </a:ext>
            </a:extLst>
          </p:cNvPr>
          <p:cNvSpPr>
            <a:spLocks noGrp="1"/>
          </p:cNvSpPr>
          <p:nvPr>
            <p:ph type="sldNum" sz="quarter" idx="12"/>
          </p:nvPr>
        </p:nvSpPr>
        <p:spPr/>
        <p:txBody>
          <a:bodyPr/>
          <a:lstStyle/>
          <a:p>
            <a:fld id="{67E52358-FED6-D246-9C6E-AEC4ABAAD0D9}" type="slidenum">
              <a:rPr lang="en-US" smtClean="0"/>
              <a:t>9</a:t>
            </a:fld>
            <a:endParaRPr lang="en-US"/>
          </a:p>
        </p:txBody>
      </p:sp>
    </p:spTree>
    <p:extLst>
      <p:ext uri="{BB962C8B-B14F-4D97-AF65-F5344CB8AC3E}">
        <p14:creationId xmlns:p14="http://schemas.microsoft.com/office/powerpoint/2010/main" val="747024069"/>
      </p:ext>
    </p:extLst>
  </p:cSld>
  <p:clrMapOvr>
    <a:masterClrMapping/>
  </p:clrMapOvr>
</p:sld>
</file>

<file path=ppt/theme/theme1.xml><?xml version="1.0" encoding="utf-8"?>
<a:theme xmlns:a="http://schemas.openxmlformats.org/drawingml/2006/main" name="Corporate Glow">
  <a:themeElements>
    <a:clrScheme name="Custom 1">
      <a:dk1>
        <a:srgbClr val="000000"/>
      </a:dk1>
      <a:lt1>
        <a:srgbClr val="FFFFFF"/>
      </a:lt1>
      <a:dk2>
        <a:srgbClr val="707070"/>
      </a:dk2>
      <a:lt2>
        <a:srgbClr val="E7E6E6"/>
      </a:lt2>
      <a:accent1>
        <a:srgbClr val="DA281C"/>
      </a:accent1>
      <a:accent2>
        <a:srgbClr val="000000"/>
      </a:accent2>
      <a:accent3>
        <a:srgbClr val="A2A2A2"/>
      </a:accent3>
      <a:accent4>
        <a:srgbClr val="000000"/>
      </a:accent4>
      <a:accent5>
        <a:srgbClr val="505050"/>
      </a:accent5>
      <a:accent6>
        <a:srgbClr val="FFFFFF"/>
      </a:accent6>
      <a:hlink>
        <a:srgbClr val="EF3828"/>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BA3D4A76-0139-AE49-B70F-E0F10FC2B36A}" vid="{531B36E1-F9E7-2349-954B-10E173979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49A1A1DB2BF414EA82C4A7AEA8336AB" ma:contentTypeVersion="35" ma:contentTypeDescription="Create a new document." ma:contentTypeScope="" ma:versionID="29bb0b8c004b473b6e737cdef1777096">
  <xsd:schema xmlns:xsd="http://www.w3.org/2001/XMLSchema" xmlns:xs="http://www.w3.org/2001/XMLSchema" xmlns:p="http://schemas.microsoft.com/office/2006/metadata/properties" xmlns:ns1="http://schemas.microsoft.com/sharepoint/v3" xmlns:ns2="162995b1-9e75-4ed5-a7e8-c87fea76cf4b" xmlns:ns3="37b4511a-0cfd-4933-844b-b1662b6861a7" xmlns:ns4="52040dae-10ce-4e11-86b6-99ad97436b8d" targetNamespace="http://schemas.microsoft.com/office/2006/metadata/properties" ma:root="true" ma:fieldsID="04b3efdbaf83c3c40c1b4c8ed77ad8ea" ns1:_="" ns2:_="" ns3:_="" ns4:_="">
    <xsd:import namespace="http://schemas.microsoft.com/sharepoint/v3"/>
    <xsd:import namespace="162995b1-9e75-4ed5-a7e8-c87fea76cf4b"/>
    <xsd:import namespace="37b4511a-0cfd-4933-844b-b1662b6861a7"/>
    <xsd:import namespace="52040dae-10ce-4e11-86b6-99ad97436b8d"/>
    <xsd:element name="properties">
      <xsd:complexType>
        <xsd:sequence>
          <xsd:element name="documentManagement">
            <xsd:complexType>
              <xsd:all>
                <xsd:element ref="ns1:PublishingStartDate" minOccurs="0"/>
                <xsd:element ref="ns1:PublishingExpirationDate" minOccurs="0"/>
                <xsd:element ref="ns2:_Flow_SignoffStatus" minOccurs="0"/>
                <xsd:element ref="ns2:Date" minOccurs="0"/>
                <xsd:element ref="ns2:PublicationLevel" minOccurs="0"/>
                <xsd:element ref="ns2:ExternalURL" minOccurs="0"/>
                <xsd:element ref="ns2:CleanTitle" minOccurs="0"/>
                <xsd:element ref="ns2:LastProcessedDate" minOccurs="0"/>
                <xsd:element ref="ns2:Version_x0023_" minOccurs="0"/>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4:PrimeClassificationStatus" minOccurs="0"/>
                <xsd:element ref="ns4:PrimeClassificationStatusDetails" minOccurs="0"/>
                <xsd:element ref="ns4:PrimeCorrectedByUser" minOccurs="0"/>
                <xsd:element ref="ns4:SharedWithUsers" minOccurs="0"/>
                <xsd:element ref="ns4:PrimeLastClassifie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 nillable="true" ma:displayName="Scheduling Start Date" ma:description="Scheduling Start Date is a site column created by the Publishing feature. It is used to specify the date and time on which this page will first appear to site visitors." ma:internalName="PublishingStartDate" ma:readOnly="false">
      <xsd:simpleType>
        <xsd:restriction base="dms:Unknown"/>
      </xsd:simpleType>
    </xsd:element>
    <xsd:element name="PublishingExpirationDate" ma:index="3" nillable="true" ma:displayName="Scheduling End Date" ma:description="Scheduling End Date is a site column created by the Publishing feature. It is used to specify the date and time on which this page will no longer appear to site visitors."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2995b1-9e75-4ed5-a7e8-c87fea76cf4b" elementFormDefault="qualified">
    <xsd:import namespace="http://schemas.microsoft.com/office/2006/documentManagement/types"/>
    <xsd:import namespace="http://schemas.microsoft.com/office/infopath/2007/PartnerControls"/>
    <xsd:element name="_Flow_SignoffStatus" ma:index="4" nillable="true" ma:displayName="Sign-off status" ma:internalName="Sign_x002d_off_x0020_status" ma:readOnly="false">
      <xsd:simpleType>
        <xsd:restriction base="dms:Text"/>
      </xsd:simpleType>
    </xsd:element>
    <xsd:element name="Date" ma:index="6" nillable="true" ma:displayName="Date" ma:format="DateOnly" ma:internalName="Date" ma:readOnly="false">
      <xsd:simpleType>
        <xsd:restriction base="dms:DateTime"/>
      </xsd:simpleType>
    </xsd:element>
    <xsd:element name="PublicationLevel" ma:index="7" nillable="true" ma:displayName="PublicationLevel" ma:default="PublicWeb" ma:description="This column determines if a document can be published on the public website (PublicWeb) and be cited by RRL's RossBot, or if the RossBot can merely use the data in the document, but not cite it." ma:format="Dropdown" ma:internalName="PublicationLevel" ma:readOnly="false">
      <xsd:simpleType>
        <xsd:restriction base="dms:Choice">
          <xsd:enumeration value="PublicWeb"/>
          <xsd:enumeration value="AIReadable"/>
          <xsd:enumeration value="Private"/>
        </xsd:restriction>
      </xsd:simpleType>
    </xsd:element>
    <xsd:element name="ExternalURL" ma:index="8" nillable="true" ma:displayName="External URL" ma:format="Hyperlink" ma:internalName="External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leanTitle" ma:index="9" nillable="true" ma:displayName="Clean Title" ma:format="Dropdown" ma:internalName="CleanTitle">
      <xsd:simpleType>
        <xsd:restriction base="dms:Text">
          <xsd:maxLength value="255"/>
        </xsd:restriction>
      </xsd:simpleType>
    </xsd:element>
    <xsd:element name="LastProcessedDate" ma:index="10" nillable="true" ma:displayName="Last Processed Date" ma:description="in UTC" ma:format="DateTime" ma:internalName="LastProcessedDate" ma:readOnly="false">
      <xsd:simpleType>
        <xsd:restriction base="dms:DateTime"/>
      </xsd:simpleType>
    </xsd:element>
    <xsd:element name="Version_x0023_" ma:index="11" nillable="true" ma:displayName="Version #" ma:format="Dropdown" ma:internalName="Version_x0023_" ma:readOnly="false">
      <xsd:simpleType>
        <xsd:restriction base="dms:Text">
          <xsd:maxLength value="255"/>
        </xsd:restriction>
      </xsd:simpleType>
    </xsd:element>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hidden="true" ma:internalName="MediaServiceAutoTags" ma:readOnly="true">
      <xsd:simpleType>
        <xsd:restriction base="dms:Text"/>
      </xsd:simpleType>
    </xsd:element>
    <xsd:element name="MediaServiceLocation" ma:index="16" nillable="true" ma:displayName="MediaServiceLocation" ma:description="" ma:hidden="true" ma:internalName="MediaServiceLocation" ma:readOnly="true">
      <xsd:simpleType>
        <xsd:restriction base="dms:Text"/>
      </xsd:simpleType>
    </xsd:element>
    <xsd:element name="MediaServiceOCR" ma:index="17" nillable="true" ma:displayName="MediaServiceOCR" ma:hidden="true" ma:internalName="MediaServiceOCR" ma:readOnly="true">
      <xsd:simpleType>
        <xsd:restriction base="dms:Note"/>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hidden="true" ma:internalName="MediaServiceKeyPoints" ma:readOnly="true">
      <xsd:simpleType>
        <xsd:restriction base="dms:Note"/>
      </xsd:simpleType>
    </xsd:element>
    <xsd:element name="MediaLengthInSeconds" ma:index="23" nillable="true" ma:displayName="Length (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4146bea-2002-4642-9cb1-732fae3209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b4511a-0cfd-4933-844b-b1662b6861a7"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a56597fc-a6b0-4d00-b368-c4ed4e1222a0}" ma:internalName="TaxCatchAll" ma:readOnly="false" ma:showField="CatchAllData" ma:web="37b4511a-0cfd-4933-844b-b1662b6861a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2040dae-10ce-4e11-86b6-99ad97436b8d" elementFormDefault="qualified">
    <xsd:import namespace="http://schemas.microsoft.com/office/2006/documentManagement/types"/>
    <xsd:import namespace="http://schemas.microsoft.com/office/infopath/2007/PartnerControls"/>
    <xsd:element name="PrimeClassificationStatus" ma:index="31" nillable="true" ma:displayName="Processing status" ma:hidden="true" ma:internalName="PrimeClassificationStatus" ma:readOnly="false">
      <xsd:simpleType>
        <xsd:restriction base="dms:Text"/>
      </xsd:simpleType>
    </xsd:element>
    <xsd:element name="PrimeClassificationStatusDetails" ma:index="32" nillable="true" ma:displayName="Processing details" ma:hidden="true" ma:internalName="PrimeClassificationStatusDetails" ma:readOnly="false">
      <xsd:simpleType>
        <xsd:restriction base="dms:Note"/>
      </xsd:simpleType>
    </xsd:element>
    <xsd:element name="PrimeCorrectedByUser" ma:index="33" nillable="true" ma:displayName="Corrected" ma:hidden="true" ma:internalName="PrimeCorrectedByUser" ma:readOnly="false">
      <xsd:simpleType>
        <xsd:restriction base="dms:Boolean"/>
      </xsd:simpleType>
    </xsd:element>
    <xsd:element name="SharedWithUsers" ma:index="36" nillable="true" ma:displayName="Shared With" ma:descripti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imeLastClassified" ma:index="37" nillable="true" ma:displayName="Processed" ma:hidden="true" ma:internalName="PrimeLastClassified" ma:readOnly="false">
      <xsd:simpleType>
        <xsd:restriction base="dms:DateTime"/>
      </xsd:simpleType>
    </xsd:element>
    <xsd:element name="SharedWithDetails" ma:index="38" nillable="true" ma:displayName="Shared With Details" ma:description=""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2040dae-10ce-4e11-86b6-99ad97436b8d">
      <UserInfo>
        <DisplayName>James Peltzer</DisplayName>
        <AccountId>126</AccountId>
        <AccountType/>
      </UserInfo>
      <UserInfo>
        <DisplayName>Ben Gatien</DisplayName>
        <AccountId>597</AccountId>
        <AccountType/>
      </UserInfo>
    </SharedWithUsers>
    <TaxCatchAll xmlns="37b4511a-0cfd-4933-844b-b1662b6861a7" xsi:nil="true"/>
    <lcf76f155ced4ddcb4097134ff3c332f xmlns="162995b1-9e75-4ed5-a7e8-c87fea76cf4b">
      <Terms xmlns="http://schemas.microsoft.com/office/infopath/2007/PartnerControls"/>
    </lcf76f155ced4ddcb4097134ff3c332f>
    <PublishingExpirationDate xmlns="http://schemas.microsoft.com/sharepoint/v3" xsi:nil="true"/>
    <_Flow_SignoffStatus xmlns="162995b1-9e75-4ed5-a7e8-c87fea76cf4b" xsi:nil="true"/>
    <PublishingStartDate xmlns="http://schemas.microsoft.com/sharepoint/v3" xsi:nil="true"/>
    <Date xmlns="162995b1-9e75-4ed5-a7e8-c87fea76cf4b" xsi:nil="true"/>
    <PublicationLevel xmlns="162995b1-9e75-4ed5-a7e8-c87fea76cf4b" xsi:nil="true"/>
    <LastProcessedDate xmlns="162995b1-9e75-4ed5-a7e8-c87fea76cf4b">2025-07-28T20:36:25+00:00</LastProcessedDate>
    <PrimeLastClassified xmlns="52040dae-10ce-4e11-86b6-99ad97436b8d" xsi:nil="true"/>
    <PrimeClassificationStatus xmlns="52040dae-10ce-4e11-86b6-99ad97436b8d" xsi:nil="true"/>
    <PrimeClassificationStatusDetails xmlns="52040dae-10ce-4e11-86b6-99ad97436b8d" xsi:nil="true"/>
    <PrimeCorrectedByUser xmlns="52040dae-10ce-4e11-86b6-99ad97436b8d" xsi:nil="true"/>
    <ExternalURL xmlns="162995b1-9e75-4ed5-a7e8-c87fea76cf4b">
      <Url>https://documentation.rossvideo.com/files/Webinars/Documents/News%20Production%20Workflow/RossLive2020%20NewsProductionWorkflow2.pptx</Url>
      <Description>https://documentation.rossvideo.com/files/Webinars/Documents/News%20Production%20Workflow/RossLive2020%20NewsProductionWorkflow2.pptx</Description>
    </ExternalURL>
    <CleanTitle xmlns="162995b1-9e75-4ed5-a7e8-c87fea76cf4b">RossLive2020 NewsProductionWorkflow2</CleanTitle>
    <Version_x0023_ xmlns="162995b1-9e75-4ed5-a7e8-c87fea76cf4b" xsi:nil="true"/>
  </documentManagement>
</p:properties>
</file>

<file path=customXml/itemProps1.xml><?xml version="1.0" encoding="utf-8"?>
<ds:datastoreItem xmlns:ds="http://schemas.openxmlformats.org/officeDocument/2006/customXml" ds:itemID="{9928659C-2310-417D-BD44-CABAC0954EC2}">
  <ds:schemaRefs>
    <ds:schemaRef ds:uri="http://schemas.microsoft.com/sharepoint/v3/contenttype/forms"/>
  </ds:schemaRefs>
</ds:datastoreItem>
</file>

<file path=customXml/itemProps2.xml><?xml version="1.0" encoding="utf-8"?>
<ds:datastoreItem xmlns:ds="http://schemas.openxmlformats.org/officeDocument/2006/customXml" ds:itemID="{3915751D-4E5A-4B7D-8117-C3461ECEF349}"/>
</file>

<file path=customXml/itemProps3.xml><?xml version="1.0" encoding="utf-8"?>
<ds:datastoreItem xmlns:ds="http://schemas.openxmlformats.org/officeDocument/2006/customXml" ds:itemID="{D017C8A7-4B4B-4260-8F07-90D2AB76283A}">
  <ds:schemaRefs>
    <ds:schemaRef ds:uri="http://schemas.microsoft.com/office/2006/metadata/properties"/>
    <ds:schemaRef ds:uri="http://schemas.microsoft.com/office/infopath/2007/PartnerControls"/>
    <ds:schemaRef ds:uri="http://schemas.microsoft.com/sharepoint/v3"/>
    <ds:schemaRef ds:uri="39d35cf4-fa20-49d0-9701-1c5e3cce90bb"/>
  </ds:schemaRefs>
</ds:datastoreItem>
</file>

<file path=docProps/app.xml><?xml version="1.0" encoding="utf-8"?>
<Properties xmlns="http://schemas.openxmlformats.org/officeDocument/2006/extended-properties" xmlns:vt="http://schemas.openxmlformats.org/officeDocument/2006/docPropsVTypes">
  <Template>RossLive_ PowerPoint_Template</Template>
  <TotalTime>0</TotalTime>
  <Words>914</Words>
  <Application>Microsoft Office PowerPoint</Application>
  <PresentationFormat>Widescreen</PresentationFormat>
  <Paragraphs>111</Paragraphs>
  <Slides>12</Slides>
  <Notes>8</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Corporate Glow</vt:lpstr>
      <vt:lpstr>PowerPoint Presentation</vt:lpstr>
      <vt:lpstr>News workflow 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News workflow solutions</vt:lpstr>
      <vt:lpstr>News workflow solutions</vt:lpstr>
      <vt:lpstr>News workflow solutions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Brent Winsor</dc:creator>
  <cp:lastModifiedBy>Jack Horry</cp:lastModifiedBy>
  <cp:revision>2</cp:revision>
  <dcterms:created xsi:type="dcterms:W3CDTF">2020-04-08T18:57:37Z</dcterms:created>
  <dcterms:modified xsi:type="dcterms:W3CDTF">2020-04-17T21:53:47Z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0x010100F49A1A1DB2BF414EA82C4A7AEA8336AB</vt:lpwstr>
  </property>
  <property fmtid="{D5CDD505-2E9C-101B-9397-08002B2CF9AE}" pid="3" name="MediaServiceImageTags">
    <vt:lpwstr/>
  </property>
  <property fmtid="{D5CDD505-2E9C-101B-9397-08002B2CF9AE}" pid="4" name="AccessLEvel">
    <vt:lpwstr>Public</vt:lpwstr>
  </property>
</Properties>
</file>