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47"/>
  </p:notesMasterIdLst>
  <p:sldIdLst>
    <p:sldId id="259" r:id="rId5"/>
    <p:sldId id="264" r:id="rId6"/>
    <p:sldId id="266" r:id="rId7"/>
    <p:sldId id="294" r:id="rId8"/>
    <p:sldId id="263" r:id="rId9"/>
    <p:sldId id="271" r:id="rId10"/>
    <p:sldId id="272" r:id="rId11"/>
    <p:sldId id="303" r:id="rId12"/>
    <p:sldId id="273" r:id="rId13"/>
    <p:sldId id="280" r:id="rId14"/>
    <p:sldId id="275" r:id="rId15"/>
    <p:sldId id="279" r:id="rId16"/>
    <p:sldId id="281" r:id="rId17"/>
    <p:sldId id="267" r:id="rId18"/>
    <p:sldId id="276" r:id="rId19"/>
    <p:sldId id="274" r:id="rId20"/>
    <p:sldId id="282" r:id="rId21"/>
    <p:sldId id="283" r:id="rId22"/>
    <p:sldId id="270" r:id="rId23"/>
    <p:sldId id="277" r:id="rId24"/>
    <p:sldId id="284" r:id="rId25"/>
    <p:sldId id="285" r:id="rId26"/>
    <p:sldId id="286" r:id="rId27"/>
    <p:sldId id="301" r:id="rId28"/>
    <p:sldId id="297" r:id="rId29"/>
    <p:sldId id="269" r:id="rId30"/>
    <p:sldId id="295" r:id="rId31"/>
    <p:sldId id="298" r:id="rId32"/>
    <p:sldId id="299" r:id="rId33"/>
    <p:sldId id="300" r:id="rId34"/>
    <p:sldId id="288" r:id="rId35"/>
    <p:sldId id="261" r:id="rId36"/>
    <p:sldId id="296" r:id="rId37"/>
    <p:sldId id="287" r:id="rId38"/>
    <p:sldId id="289" r:id="rId39"/>
    <p:sldId id="291" r:id="rId40"/>
    <p:sldId id="260" r:id="rId41"/>
    <p:sldId id="265" r:id="rId42"/>
    <p:sldId id="292" r:id="rId43"/>
    <p:sldId id="302" r:id="rId44"/>
    <p:sldId id="304" r:id="rId45"/>
    <p:sldId id="26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404B"/>
    <a:srgbClr val="393F48"/>
    <a:srgbClr val="262A2F"/>
    <a:srgbClr val="F8F8F8"/>
    <a:srgbClr val="1A1A1A"/>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F94CB8-CBF0-4FDC-B6B2-8D42004E5488}" v="403" dt="2020-04-13T21:20:07.773"/>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autoAdjust="0"/>
    <p:restoredTop sz="90012" autoAdjust="0"/>
  </p:normalViewPr>
  <p:slideViewPr>
    <p:cSldViewPr snapToGrid="0" snapToObjects="1">
      <p:cViewPr varScale="1">
        <p:scale>
          <a:sx n="99" d="100"/>
          <a:sy n="99"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spring for Ross Live | 2020 I would like to announce XPression Version 10. While there are a lot of new features and functionality added to XPression 10, I would like to focus on</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2</a:t>
            </a:fld>
            <a:endParaRPr lang="en-US"/>
          </a:p>
        </p:txBody>
      </p:sp>
    </p:spTree>
    <p:extLst>
      <p:ext uri="{BB962C8B-B14F-4D97-AF65-F5344CB8AC3E}">
        <p14:creationId xmlns:p14="http://schemas.microsoft.com/office/powerpoint/2010/main" val="4056019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updates to Remote Sequencer starting in version 10 are compatible with the existing XPression MOS workflows, but </a:t>
            </a:r>
            <a:r>
              <a:rPr lang="en-US" u="sng" dirty="0"/>
              <a:t>does</a:t>
            </a:r>
            <a:r>
              <a:rPr lang="en-US" dirty="0"/>
              <a:t> require an XPression Project Server to keep all the engines in Sync</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11</a:t>
            </a:fld>
            <a:endParaRPr lang="en-US"/>
          </a:p>
        </p:txBody>
      </p:sp>
    </p:spTree>
    <p:extLst>
      <p:ext uri="{BB962C8B-B14F-4D97-AF65-F5344CB8AC3E}">
        <p14:creationId xmlns:p14="http://schemas.microsoft.com/office/powerpoint/2010/main" val="384604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Ross Video is introducing the XPression Sequencer Gateway license for Version 10</a:t>
            </a:r>
          </a:p>
          <a:p>
            <a:pPr marL="171450" indent="-171450">
              <a:buFontTx/>
              <a:buChar char="-"/>
            </a:pPr>
            <a:r>
              <a:rPr lang="en-US" dirty="0"/>
              <a:t>This is the same hardware and software used by MOS enabled newsrooms, but we have removed </a:t>
            </a:r>
          </a:p>
          <a:p>
            <a:pPr marL="628650" lvl="1" indent="-171450">
              <a:buFontTx/>
              <a:buChar char="-"/>
            </a:pPr>
            <a:r>
              <a:rPr lang="en-US" dirty="0"/>
              <a:t>MOS NRCS connectivity</a:t>
            </a:r>
          </a:p>
          <a:p>
            <a:pPr marL="628650" lvl="1" indent="-171450">
              <a:buFontTx/>
              <a:buChar char="-"/>
            </a:pPr>
            <a:r>
              <a:rPr lang="en-US" dirty="0"/>
              <a:t>MOS Client access</a:t>
            </a:r>
          </a:p>
          <a:p>
            <a:pPr marL="628650" lvl="1" indent="-171450">
              <a:buFontTx/>
              <a:buChar char="-"/>
            </a:pPr>
            <a:r>
              <a:rPr lang="en-US" dirty="0"/>
              <a:t>NLE Client access</a:t>
            </a:r>
          </a:p>
          <a:p>
            <a:pPr marL="171450" lvl="0" indent="-171450">
              <a:buFontTx/>
              <a:buChar char="-"/>
            </a:pPr>
            <a:r>
              <a:rPr lang="en-US" dirty="0"/>
              <a:t>Users can still create new Take Items</a:t>
            </a:r>
          </a:p>
          <a:p>
            <a:pPr marL="171450" lvl="0" indent="-171450">
              <a:buFontTx/>
              <a:buChar char="-"/>
            </a:pPr>
            <a:r>
              <a:rPr lang="en-US" dirty="0"/>
              <a:t>Users still can access OpenMAM services</a:t>
            </a:r>
          </a:p>
          <a:p>
            <a:pPr marL="171450" lvl="0" indent="-171450">
              <a:buFontTx/>
              <a:buChar char="-"/>
            </a:pPr>
            <a:r>
              <a:rPr lang="en-US" dirty="0"/>
              <a:t>Users can control multiple XPression engines, including Tessera or Tessera SE workflows</a:t>
            </a:r>
          </a:p>
          <a:p>
            <a:pPr marL="171450" lvl="0" indent="-171450">
              <a:buFontTx/>
              <a:buChar char="-"/>
            </a:pPr>
            <a:r>
              <a:rPr lang="en-US" dirty="0"/>
              <a:t>XPression Project Server is needed, and can be installed as Software only on the same hardware as the XPression Sequencer Gateway</a:t>
            </a:r>
          </a:p>
          <a:p>
            <a:pPr marL="628650" lvl="1"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12</a:t>
            </a:fld>
            <a:endParaRPr lang="en-US"/>
          </a:p>
        </p:txBody>
      </p:sp>
    </p:spTree>
    <p:extLst>
      <p:ext uri="{BB962C8B-B14F-4D97-AF65-F5344CB8AC3E}">
        <p14:creationId xmlns:p14="http://schemas.microsoft.com/office/powerpoint/2010/main" val="2342191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Sequencer Gateway allows </a:t>
            </a: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Manual Workflow Only</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Create rundowns in Remote Sequencer </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Save money on NRCS costs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Provide control of more than one XPression device at a time</a:t>
            </a:r>
          </a:p>
        </p:txBody>
      </p:sp>
      <p:sp>
        <p:nvSpPr>
          <p:cNvPr id="4" name="Slide Number Placeholder 3"/>
          <p:cNvSpPr>
            <a:spLocks noGrp="1"/>
          </p:cNvSpPr>
          <p:nvPr>
            <p:ph type="sldNum" sz="quarter" idx="5"/>
          </p:nvPr>
        </p:nvSpPr>
        <p:spPr/>
        <p:txBody>
          <a:bodyPr/>
          <a:lstStyle/>
          <a:p>
            <a:fld id="{FBFEC157-01FF-9443-B2A6-F13FAEDD59C2}" type="slidenum">
              <a:rPr lang="en-US" smtClean="0"/>
              <a:t>13</a:t>
            </a:fld>
            <a:endParaRPr lang="en-US"/>
          </a:p>
        </p:txBody>
      </p:sp>
    </p:spTree>
    <p:extLst>
      <p:ext uri="{BB962C8B-B14F-4D97-AF65-F5344CB8AC3E}">
        <p14:creationId xmlns:p14="http://schemas.microsoft.com/office/powerpoint/2010/main" val="307340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Sequencer Gateway allows one operation to control multiple XPression engines from one UI</a:t>
            </a:r>
          </a:p>
          <a:p>
            <a:pPr marL="171450" indent="-171450">
              <a:buFontTx/>
              <a:buChar char="-"/>
            </a:pPr>
            <a:r>
              <a:rPr lang="en-US" dirty="0"/>
              <a:t>Create New Rundowns</a:t>
            </a:r>
          </a:p>
          <a:p>
            <a:pPr marL="171450" indent="-171450">
              <a:buFontTx/>
              <a:buChar char="-"/>
            </a:pPr>
            <a:r>
              <a:rPr lang="en-US" dirty="0"/>
              <a:t>Remove the overhead of a Newsroom System to create rundowns</a:t>
            </a:r>
          </a:p>
          <a:p>
            <a:pPr marL="171450" indent="-171450">
              <a:buFontTx/>
              <a:buChar char="-"/>
            </a:pPr>
            <a:r>
              <a:rPr lang="en-US" dirty="0"/>
              <a:t>Control more than one engine from the same UI</a:t>
            </a:r>
          </a:p>
          <a:p>
            <a:pPr marL="171450" indent="-171450">
              <a:buFontTx/>
              <a:buChar char="-"/>
            </a:pPr>
            <a:r>
              <a:rPr lang="en-US" dirty="0"/>
              <a:t>[CHANGE]</a:t>
            </a:r>
          </a:p>
          <a:p>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14</a:t>
            </a:fld>
            <a:endParaRPr lang="en-US"/>
          </a:p>
        </p:txBody>
      </p:sp>
    </p:spTree>
    <p:extLst>
      <p:ext uri="{BB962C8B-B14F-4D97-AF65-F5344CB8AC3E}">
        <p14:creationId xmlns:p14="http://schemas.microsoft.com/office/powerpoint/2010/main" val="2810941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bundled configuration Includes</a:t>
            </a:r>
          </a:p>
          <a:p>
            <a:pPr marL="171450" indent="-171450">
              <a:buFontTx/>
              <a:buChar char="-"/>
            </a:pPr>
            <a:r>
              <a:rPr lang="en-US" dirty="0"/>
              <a:t>XPression Sequencer Gateway Software and license</a:t>
            </a:r>
          </a:p>
          <a:p>
            <a:pPr marL="171450" indent="-171450">
              <a:buFontTx/>
              <a:buChar char="-"/>
            </a:pPr>
            <a:r>
              <a:rPr lang="en-US" dirty="0"/>
              <a:t>XPression Offline Render Engine software and license</a:t>
            </a:r>
          </a:p>
          <a:p>
            <a:pPr marL="171450" indent="-171450">
              <a:buFontTx/>
              <a:buChar char="-"/>
            </a:pPr>
            <a:r>
              <a:rPr lang="en-US" dirty="0"/>
              <a:t>XPression Gateway hardware</a:t>
            </a:r>
          </a:p>
          <a:p>
            <a:pPr marL="171450" indent="-171450">
              <a:buFontTx/>
              <a:buChar char="-"/>
            </a:pPr>
            <a:r>
              <a:rPr lang="en-US" dirty="0"/>
              <a:t>For a limited time, it will also include the XPression Remote Sequencer Software and license</a:t>
            </a:r>
          </a:p>
          <a:p>
            <a:pPr marL="171450" indent="-171450">
              <a:buFontTx/>
              <a:buChar char="-"/>
            </a:pPr>
            <a:r>
              <a:rPr lang="en-US" dirty="0"/>
              <a:t>For a cost of $14,350 (USD)</a:t>
            </a:r>
          </a:p>
          <a:p>
            <a:pPr marL="171450" indent="-171450">
              <a:buFontTx/>
              <a:buChar char="-"/>
            </a:pPr>
            <a:r>
              <a:rPr lang="en-US" dirty="0"/>
              <a:t>This configuration requires an XPression Project Server, which can be an existing installation, or a new installation of</a:t>
            </a:r>
          </a:p>
          <a:p>
            <a:pPr marL="0" indent="0">
              <a:buFontTx/>
              <a:buNone/>
            </a:pPr>
            <a:r>
              <a:rPr lang="en-US" dirty="0"/>
              <a:t>XPression Project Server Software only for $10,250 (USD)</a:t>
            </a:r>
          </a:p>
        </p:txBody>
      </p:sp>
      <p:sp>
        <p:nvSpPr>
          <p:cNvPr id="4" name="Slide Number Placeholder 3"/>
          <p:cNvSpPr>
            <a:spLocks noGrp="1"/>
          </p:cNvSpPr>
          <p:nvPr>
            <p:ph type="sldNum" sz="quarter" idx="5"/>
          </p:nvPr>
        </p:nvSpPr>
        <p:spPr/>
        <p:txBody>
          <a:bodyPr/>
          <a:lstStyle/>
          <a:p>
            <a:fld id="{FBFEC157-01FF-9443-B2A6-F13FAEDD59C2}" type="slidenum">
              <a:rPr lang="en-US" smtClean="0"/>
              <a:t>15</a:t>
            </a:fld>
            <a:endParaRPr lang="en-US"/>
          </a:p>
        </p:txBody>
      </p:sp>
    </p:spTree>
    <p:extLst>
      <p:ext uri="{BB962C8B-B14F-4D97-AF65-F5344CB8AC3E}">
        <p14:creationId xmlns:p14="http://schemas.microsoft.com/office/powerpoint/2010/main" val="122185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wishing to build their own hardware can purchase the XPression Sequencer Gateway  software for $5,125 (USD)</a:t>
            </a:r>
          </a:p>
          <a:p>
            <a:pPr marL="171450" indent="-171450">
              <a:buFontTx/>
              <a:buChar char="-"/>
            </a:pPr>
            <a:r>
              <a:rPr lang="en-US" dirty="0"/>
              <a:t>To add the offline render engine will be $5,125 (USD)</a:t>
            </a:r>
          </a:p>
          <a:p>
            <a:pPr marL="171450" indent="-171450">
              <a:buFontTx/>
              <a:buChar char="-"/>
            </a:pPr>
            <a:r>
              <a:rPr lang="en-US" dirty="0"/>
              <a:t>To add the Remote Sequencer is $5,125 (USD)</a:t>
            </a:r>
          </a:p>
          <a:p>
            <a:pPr marL="171450" indent="-171450">
              <a:buFontTx/>
              <a:buChar char="-"/>
            </a:pPr>
            <a:r>
              <a:rPr lang="en-US" dirty="0"/>
              <a:t>To add the XPression Project server is $10,250 (USD)</a:t>
            </a:r>
          </a:p>
        </p:txBody>
      </p:sp>
      <p:sp>
        <p:nvSpPr>
          <p:cNvPr id="4" name="Slide Number Placeholder 3"/>
          <p:cNvSpPr>
            <a:spLocks noGrp="1"/>
          </p:cNvSpPr>
          <p:nvPr>
            <p:ph type="sldNum" sz="quarter" idx="5"/>
          </p:nvPr>
        </p:nvSpPr>
        <p:spPr/>
        <p:txBody>
          <a:bodyPr/>
          <a:lstStyle/>
          <a:p>
            <a:fld id="{FBFEC157-01FF-9443-B2A6-F13FAEDD59C2}" type="slidenum">
              <a:rPr lang="en-US" smtClean="0"/>
              <a:t>16</a:t>
            </a:fld>
            <a:endParaRPr lang="en-US"/>
          </a:p>
        </p:txBody>
      </p:sp>
    </p:spTree>
    <p:extLst>
      <p:ext uri="{BB962C8B-B14F-4D97-AF65-F5344CB8AC3E}">
        <p14:creationId xmlns:p14="http://schemas.microsoft.com/office/powerpoint/2010/main" val="83090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Upgrade to add in the MOS newsroom connectivity is only $5,125 (USD)</a:t>
            </a:r>
          </a:p>
        </p:txBody>
      </p:sp>
      <p:sp>
        <p:nvSpPr>
          <p:cNvPr id="4" name="Slide Number Placeholder 3"/>
          <p:cNvSpPr>
            <a:spLocks noGrp="1"/>
          </p:cNvSpPr>
          <p:nvPr>
            <p:ph type="sldNum" sz="quarter" idx="5"/>
          </p:nvPr>
        </p:nvSpPr>
        <p:spPr/>
        <p:txBody>
          <a:bodyPr/>
          <a:lstStyle/>
          <a:p>
            <a:fld id="{FBFEC157-01FF-9443-B2A6-F13FAEDD59C2}" type="slidenum">
              <a:rPr lang="en-US" smtClean="0"/>
              <a:t>18</a:t>
            </a:fld>
            <a:endParaRPr lang="en-US"/>
          </a:p>
        </p:txBody>
      </p:sp>
    </p:spTree>
    <p:extLst>
      <p:ext uri="{BB962C8B-B14F-4D97-AF65-F5344CB8AC3E}">
        <p14:creationId xmlns:p14="http://schemas.microsoft.com/office/powerpoint/2010/main" val="2891332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that topology would look like.</a:t>
            </a:r>
          </a:p>
        </p:txBody>
      </p:sp>
      <p:sp>
        <p:nvSpPr>
          <p:cNvPr id="4" name="Slide Number Placeholder 3"/>
          <p:cNvSpPr>
            <a:spLocks noGrp="1"/>
          </p:cNvSpPr>
          <p:nvPr>
            <p:ph type="sldNum" sz="quarter" idx="5"/>
          </p:nvPr>
        </p:nvSpPr>
        <p:spPr/>
        <p:txBody>
          <a:bodyPr/>
          <a:lstStyle/>
          <a:p>
            <a:fld id="{FBFEC157-01FF-9443-B2A6-F13FAEDD59C2}" type="slidenum">
              <a:rPr lang="en-US" smtClean="0"/>
              <a:t>19</a:t>
            </a:fld>
            <a:endParaRPr lang="en-US"/>
          </a:p>
        </p:txBody>
      </p:sp>
    </p:spTree>
    <p:extLst>
      <p:ext uri="{BB962C8B-B14F-4D97-AF65-F5344CB8AC3E}">
        <p14:creationId xmlns:p14="http://schemas.microsoft.com/office/powerpoint/2010/main" val="1336408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 to talk about an exciting new relationship for Ross Video: Alston Elliot, </a:t>
            </a:r>
            <a:r>
              <a:rPr lang="en-US" dirty="0" err="1"/>
              <a:t>whoi</a:t>
            </a:r>
            <a:r>
              <a:rPr lang="en-US" dirty="0"/>
              <a:t> you might know better as A-E GRAPHICS</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20</a:t>
            </a:fld>
            <a:endParaRPr lang="en-US"/>
          </a:p>
        </p:txBody>
      </p:sp>
    </p:spTree>
    <p:extLst>
      <p:ext uri="{BB962C8B-B14F-4D97-AF65-F5344CB8AC3E}">
        <p14:creationId xmlns:p14="http://schemas.microsoft.com/office/powerpoint/2010/main" val="256965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their list of customers, AE Graphics is a world-wide force in sports graphic design, services and as an equipment provider.</a:t>
            </a:r>
          </a:p>
          <a:p>
            <a:pPr marL="171450" indent="-171450">
              <a:buFontTx/>
              <a:buChar char="-"/>
            </a:pPr>
            <a:r>
              <a:rPr lang="en-US" dirty="0"/>
              <a:t>They are looking to make a change in their business and address growing customers requests for… XPression</a:t>
            </a:r>
          </a:p>
          <a:p>
            <a:pPr marL="171450" indent="-171450">
              <a:buFontTx/>
              <a:buChar char="-"/>
            </a:pPr>
            <a:r>
              <a:rPr lang="en-US" dirty="0"/>
              <a:t>They came to Ross at IBC 2019, looking for the perfect project for learning XPression</a:t>
            </a:r>
          </a:p>
          <a:p>
            <a:pPr marL="628650" lvl="1" indent="-171450">
              <a:buFontTx/>
              <a:buChar char="-"/>
            </a:pPr>
            <a:r>
              <a:rPr lang="en-US" dirty="0"/>
              <a:t>We all agreed, they needed a very demanding customer to force them to learn XPression</a:t>
            </a:r>
          </a:p>
          <a:p>
            <a:pPr marL="628650" lvl="1" indent="-171450">
              <a:buFontTx/>
              <a:buChar char="-"/>
            </a:pPr>
            <a:r>
              <a:rPr lang="en-US" dirty="0"/>
              <a:t>That customer: Ross Video.</a:t>
            </a:r>
          </a:p>
          <a:p>
            <a:pPr marL="628650" lvl="1"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21</a:t>
            </a:fld>
            <a:endParaRPr lang="en-US"/>
          </a:p>
        </p:txBody>
      </p:sp>
    </p:spTree>
    <p:extLst>
      <p:ext uri="{BB962C8B-B14F-4D97-AF65-F5344CB8AC3E}">
        <p14:creationId xmlns:p14="http://schemas.microsoft.com/office/powerpoint/2010/main" val="242935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XPression Video Codec Update This adds:</a:t>
            </a:r>
          </a:p>
          <a:p>
            <a:r>
              <a:rPr lang="en-US" dirty="0"/>
              <a:t>- HDR and Wide Color Gamut for video assets </a:t>
            </a:r>
          </a:p>
          <a:p>
            <a:pPr marL="171450" indent="-171450">
              <a:buFontTx/>
              <a:buChar char="-"/>
            </a:pPr>
            <a:r>
              <a:rPr lang="en-US" dirty="0"/>
              <a:t>Support for 10-bit video files</a:t>
            </a:r>
          </a:p>
          <a:p>
            <a:pPr marL="171450" indent="-171450">
              <a:buFontTx/>
              <a:buChar char="-"/>
            </a:pPr>
            <a:r>
              <a:rPr lang="en-US" dirty="0"/>
              <a:t>This new codec is backwards compatible with older XPression Video Codec assets</a:t>
            </a:r>
          </a:p>
          <a:p>
            <a:pPr marL="171450" indent="-171450">
              <a:buFontTx/>
              <a:buChar char="-"/>
            </a:pPr>
            <a:r>
              <a:rPr lang="en-US" dirty="0"/>
              <a:t>Since this is a SOFTWARE-BASED CODEC, and not hardware dependent like other vendors, customers do not need to replace hardware</a:t>
            </a:r>
          </a:p>
          <a:p>
            <a:pPr marL="171450" indent="-171450">
              <a:buFontTx/>
              <a:buChar char="-"/>
            </a:pPr>
            <a:r>
              <a:rPr lang="en-US" dirty="0"/>
              <a:t>This will become available with XPression version 10 and released this summer</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a:t>
            </a:fld>
            <a:endParaRPr lang="en-US"/>
          </a:p>
        </p:txBody>
      </p:sp>
    </p:spTree>
    <p:extLst>
      <p:ext uri="{BB962C8B-B14F-4D97-AF65-F5344CB8AC3E}">
        <p14:creationId xmlns:p14="http://schemas.microsoft.com/office/powerpoint/2010/main" val="4229482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invited AE Graphics to create the NAB 2020 graphics package for XPression, and they prepared several example design looks for us</a:t>
            </a:r>
          </a:p>
          <a:p>
            <a:pPr marL="171450" indent="-171450">
              <a:buFontTx/>
              <a:buChar char="-"/>
            </a:pPr>
            <a:r>
              <a:rPr lang="en-US" dirty="0"/>
              <a:t>Their teams from around the world took part in an internal design contest to create a new design for what is now know as </a:t>
            </a:r>
          </a:p>
          <a:p>
            <a:pPr marL="171450" indent="-171450">
              <a:buFontTx/>
              <a:buChar char="-"/>
            </a:pPr>
            <a:r>
              <a:rPr lang="en-US" dirty="0"/>
              <a:t>ROSS LIVE |2020</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22</a:t>
            </a:fld>
            <a:endParaRPr lang="en-US"/>
          </a:p>
        </p:txBody>
      </p:sp>
    </p:spTree>
    <p:extLst>
      <p:ext uri="{BB962C8B-B14F-4D97-AF65-F5344CB8AC3E}">
        <p14:creationId xmlns:p14="http://schemas.microsoft.com/office/powerpoint/2010/main" val="1002187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of detail for you</a:t>
            </a:r>
          </a:p>
          <a:p>
            <a:pPr marL="171450" indent="-171450">
              <a:buFontTx/>
              <a:buChar char="-"/>
            </a:pPr>
            <a:r>
              <a:rPr lang="en-US" dirty="0"/>
              <a:t>We finally got a memorandum of understanding signed in late December 2019</a:t>
            </a:r>
          </a:p>
          <a:p>
            <a:pPr marL="171450" indent="-171450">
              <a:buFontTx/>
              <a:buChar char="-"/>
            </a:pPr>
            <a:r>
              <a:rPr lang="en-US" dirty="0"/>
              <a:t>We sent in Ross trainers to work with AE Graphics in the UK, for only 5 days</a:t>
            </a:r>
          </a:p>
          <a:p>
            <a:pPr marL="171450" indent="-171450">
              <a:buFontTx/>
              <a:buChar char="-"/>
            </a:pPr>
            <a:r>
              <a:rPr lang="en-US" dirty="0"/>
              <a:t>AE Graphics delivered a working package for the DTE build outs, in early February 2020</a:t>
            </a:r>
          </a:p>
          <a:p>
            <a:pPr marL="171450" indent="-171450">
              <a:buFontTx/>
              <a:buChar char="-"/>
            </a:pPr>
            <a:r>
              <a:rPr lang="en-US" dirty="0"/>
              <a:t>Simon and Adam Wisniewski provided some touch-ups during the Trade Show pre-build and then shared it out to all the product lines</a:t>
            </a:r>
          </a:p>
          <a:p>
            <a:pPr marL="171450" indent="-171450">
              <a:buFontTx/>
              <a:buChar char="-"/>
            </a:pPr>
            <a:r>
              <a:rPr lang="en-US" dirty="0"/>
              <a:t>There is even a way to customize the highlight coloring to work within the Ross Video Global branding of XPression content used for trade shows this year</a:t>
            </a:r>
          </a:p>
          <a:p>
            <a:pPr marL="171450" indent="-171450">
              <a:buFontTx/>
              <a:buChar char="-"/>
            </a:pPr>
            <a:r>
              <a:rPr lang="en-US" dirty="0"/>
              <a:t>Keep watching this space, since there will be more </a:t>
            </a:r>
          </a:p>
        </p:txBody>
      </p:sp>
      <p:sp>
        <p:nvSpPr>
          <p:cNvPr id="4" name="Slide Number Placeholder 3"/>
          <p:cNvSpPr>
            <a:spLocks noGrp="1"/>
          </p:cNvSpPr>
          <p:nvPr>
            <p:ph type="sldNum" sz="quarter" idx="5"/>
          </p:nvPr>
        </p:nvSpPr>
        <p:spPr/>
        <p:txBody>
          <a:bodyPr/>
          <a:lstStyle/>
          <a:p>
            <a:fld id="{FBFEC157-01FF-9443-B2A6-F13FAEDD59C2}" type="slidenum">
              <a:rPr lang="en-US" smtClean="0"/>
              <a:t>23</a:t>
            </a:fld>
            <a:endParaRPr lang="en-US"/>
          </a:p>
        </p:txBody>
      </p:sp>
    </p:spTree>
    <p:extLst>
      <p:ext uri="{BB962C8B-B14F-4D97-AF65-F5344CB8AC3E}">
        <p14:creationId xmlns:p14="http://schemas.microsoft.com/office/powerpoint/2010/main" val="537732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Elections 2020</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24</a:t>
            </a:fld>
            <a:endParaRPr lang="en-US"/>
          </a:p>
        </p:txBody>
      </p:sp>
    </p:spTree>
    <p:extLst>
      <p:ext uri="{BB962C8B-B14F-4D97-AF65-F5344CB8AC3E}">
        <p14:creationId xmlns:p14="http://schemas.microsoft.com/office/powerpoint/2010/main" val="299539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Ross Video XPression Elect-it! is your completely integrated elections solution.</a:t>
            </a:r>
          </a:p>
          <a:p>
            <a:pPr marL="171450" indent="-171450">
              <a:buFontTx/>
              <a:buChar char="-"/>
            </a:pPr>
            <a:r>
              <a:rPr lang="en-US" dirty="0"/>
              <a:t>Formatted data that can be shared across all the platforms for your station. On-Air, On-Line and mobile outlets that you are licensed for your with your data providers.</a:t>
            </a:r>
          </a:p>
          <a:p>
            <a:pPr marL="171450" indent="-171450">
              <a:buFontTx/>
              <a:buChar char="-"/>
            </a:pPr>
            <a:r>
              <a:rPr lang="en-US" dirty="0"/>
              <a:t>Integrate with Ross Video DataLinq™ to get real-time data feeds into XPression, Voyager, and other platforms</a:t>
            </a:r>
          </a:p>
          <a:p>
            <a:pPr marL="171450" indent="-171450">
              <a:buFontTx/>
              <a:buChar char="-"/>
            </a:pPr>
            <a:r>
              <a:rPr lang="en-US" dirty="0"/>
              <a:t>Uses XPression’s robust API to feed and control XPression graphics for full screen, ticker, lower-thirds and more</a:t>
            </a:r>
          </a:p>
          <a:p>
            <a:pPr marL="171450" indent="-171450">
              <a:buFontTx/>
              <a:buChar char="-"/>
            </a:pPr>
            <a:r>
              <a:rPr lang="en-US" dirty="0"/>
              <a:t>Use the web-based interface to review data, set up race results displays for ticker and in-studio production</a:t>
            </a:r>
          </a:p>
          <a:p>
            <a:pPr marL="171450" indent="-171450">
              <a:buFontTx/>
              <a:buChar char="-"/>
            </a:pPr>
            <a:r>
              <a:rPr lang="en-US" dirty="0"/>
              <a:t>The XPression Tick-it! Player is used to control playout from the control room, leaving the hands-on decisions for real-time results into your program</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25</a:t>
            </a:fld>
            <a:endParaRPr lang="en-US"/>
          </a:p>
        </p:txBody>
      </p:sp>
    </p:spTree>
    <p:extLst>
      <p:ext uri="{BB962C8B-B14F-4D97-AF65-F5344CB8AC3E}">
        <p14:creationId xmlns:p14="http://schemas.microsoft.com/office/powerpoint/2010/main" val="2156206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with trusted data providers like AP Elections Wires and Decision Desk HQ</a:t>
            </a:r>
          </a:p>
          <a:p>
            <a:pPr marL="171450" indent="-171450">
              <a:buFontTx/>
              <a:buChar char="-"/>
            </a:pPr>
            <a:r>
              <a:rPr lang="en-US" dirty="0"/>
              <a:t>Allow your staff to view and analyze data in real-time, using a web browser </a:t>
            </a:r>
          </a:p>
          <a:p>
            <a:pPr marL="171450" indent="-171450">
              <a:buFontTx/>
              <a:buChar char="-"/>
            </a:pPr>
            <a:r>
              <a:rPr lang="en-US" dirty="0"/>
              <a:t>They can build rundowns at their desk, or anywhere they can get a web browser to review races</a:t>
            </a:r>
          </a:p>
          <a:p>
            <a:pPr marL="171450" indent="-171450">
              <a:buFontTx/>
              <a:buChar char="-"/>
            </a:pPr>
            <a:r>
              <a:rPr lang="en-US" dirty="0"/>
              <a:t>[CHANGE] </a:t>
            </a:r>
          </a:p>
        </p:txBody>
      </p:sp>
      <p:sp>
        <p:nvSpPr>
          <p:cNvPr id="4" name="Slide Number Placeholder 3"/>
          <p:cNvSpPr>
            <a:spLocks noGrp="1"/>
          </p:cNvSpPr>
          <p:nvPr>
            <p:ph type="sldNum" sz="quarter" idx="5"/>
          </p:nvPr>
        </p:nvSpPr>
        <p:spPr/>
        <p:txBody>
          <a:bodyPr/>
          <a:lstStyle/>
          <a:p>
            <a:fld id="{FBFEC157-01FF-9443-B2A6-F13FAEDD59C2}" type="slidenum">
              <a:rPr lang="en-US" smtClean="0"/>
              <a:t>26</a:t>
            </a:fld>
            <a:endParaRPr lang="en-US"/>
          </a:p>
        </p:txBody>
      </p:sp>
    </p:spTree>
    <p:extLst>
      <p:ext uri="{BB962C8B-B14F-4D97-AF65-F5344CB8AC3E}">
        <p14:creationId xmlns:p14="http://schemas.microsoft.com/office/powerpoint/2010/main" val="133367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even a package to get an entire elections graphics package along with XPression Elect-it! for a turnkey election night solution</a:t>
            </a:r>
          </a:p>
          <a:p>
            <a:pPr marL="171450" indent="-171450">
              <a:buFontTx/>
              <a:buChar char="-"/>
            </a:pPr>
            <a:r>
              <a:rPr lang="en-US" dirty="0"/>
              <a:t>Choose the bundled package to include the FLARE graphics package from Ross Video’s Rocket Surgery team</a:t>
            </a:r>
          </a:p>
          <a:p>
            <a:pPr marL="171450" indent="-171450">
              <a:buFontTx/>
              <a:buChar char="-"/>
            </a:pPr>
            <a:r>
              <a:rPr lang="en-US" dirty="0"/>
              <a:t>[CHANGE]</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27</a:t>
            </a:fld>
            <a:endParaRPr lang="en-US"/>
          </a:p>
        </p:txBody>
      </p:sp>
    </p:spTree>
    <p:extLst>
      <p:ext uri="{BB962C8B-B14F-4D97-AF65-F5344CB8AC3E}">
        <p14:creationId xmlns:p14="http://schemas.microsoft.com/office/powerpoint/2010/main" val="1014499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two options</a:t>
            </a:r>
          </a:p>
          <a:p>
            <a:r>
              <a:rPr lang="en-US" dirty="0"/>
              <a:t>The XPression Elect-it Core SW-HW-with Rocket Surgery graphics $22,250 (USD)</a:t>
            </a:r>
          </a:p>
          <a:p>
            <a:r>
              <a:rPr lang="en-US" dirty="0"/>
              <a:t>Or if you want to build your own graphics, and not use Rocket Surgery the cost is $19,750 (USD)</a:t>
            </a:r>
          </a:p>
          <a:p>
            <a:pPr marL="171450" indent="-171450">
              <a:buFontTx/>
              <a:buChar char="-"/>
            </a:pPr>
            <a:r>
              <a:rPr lang="en-US" dirty="0"/>
              <a:t>That is a $2500 add on to get a turnkey elections solution from Ross Video, that you know works with XPression Elect-it!</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28</a:t>
            </a:fld>
            <a:endParaRPr lang="en-US"/>
          </a:p>
        </p:txBody>
      </p:sp>
    </p:spTree>
    <p:extLst>
      <p:ext uri="{BB962C8B-B14F-4D97-AF65-F5344CB8AC3E}">
        <p14:creationId xmlns:p14="http://schemas.microsoft.com/office/powerpoint/2010/main" val="3830361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talk about the Ross Video XPression HTML5 MOS workflow.</a:t>
            </a:r>
          </a:p>
          <a:p>
            <a:pPr marL="171450" indent="-171450">
              <a:buFontTx/>
              <a:buChar char="-"/>
            </a:pPr>
            <a:r>
              <a:rPr lang="en-US" dirty="0"/>
              <a:t>We have been busy adding in functionality to the XPression HTML5 plugin to help manage the switch in newsroom systems that support HTML5 workflows, like Ross Video’s own Inception Newsroom system.</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31</a:t>
            </a:fld>
            <a:endParaRPr lang="en-US"/>
          </a:p>
        </p:txBody>
      </p:sp>
    </p:spTree>
    <p:extLst>
      <p:ext uri="{BB962C8B-B14F-4D97-AF65-F5344CB8AC3E}">
        <p14:creationId xmlns:p14="http://schemas.microsoft.com/office/powerpoint/2010/main" val="159666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recently, XPression Clips has been added into XPression Version 10’s HTML5 MOS plugin. </a:t>
            </a:r>
          </a:p>
          <a:p>
            <a:pPr marL="171450" indent="-171450">
              <a:buFontTx/>
              <a:buChar char="-"/>
            </a:pPr>
            <a:r>
              <a:rPr lang="en-US" dirty="0"/>
              <a:t>See your clips in a thumbnail view or list view. Preview them before adding them into your scripts</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32</a:t>
            </a:fld>
            <a:endParaRPr lang="en-US"/>
          </a:p>
        </p:txBody>
      </p:sp>
    </p:spTree>
    <p:extLst>
      <p:ext uri="{BB962C8B-B14F-4D97-AF65-F5344CB8AC3E}">
        <p14:creationId xmlns:p14="http://schemas.microsoft.com/office/powerpoint/2010/main" val="1231271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Ross Virtual Solutions UX tools also have been moved into the XPression HTML5 plugin, to allow your team to drag-and-drop virtual sets and Augmented Graphics into the rundown.</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33</a:t>
            </a:fld>
            <a:endParaRPr lang="en-US"/>
          </a:p>
        </p:txBody>
      </p:sp>
    </p:spTree>
    <p:extLst>
      <p:ext uri="{BB962C8B-B14F-4D97-AF65-F5344CB8AC3E}">
        <p14:creationId xmlns:p14="http://schemas.microsoft.com/office/powerpoint/2010/main" val="229279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codec provides support of video assets in our UHD/12G configurations </a:t>
            </a:r>
          </a:p>
          <a:p>
            <a:pPr marL="171450" indent="-171450">
              <a:buFontTx/>
              <a:buChar char="-"/>
            </a:pPr>
            <a:r>
              <a:rPr lang="en-US" dirty="0"/>
              <a:t>This is backwards compatible with assets created using the original XPression Video codec</a:t>
            </a:r>
          </a:p>
          <a:p>
            <a:pPr marL="171450" indent="-171450">
              <a:buFontTx/>
              <a:buChar char="-"/>
            </a:pPr>
            <a:r>
              <a:rPr lang="en-US" dirty="0"/>
              <a:t>Old assets do not need to be re-encoded to work in version 10, with the new codec</a:t>
            </a:r>
          </a:p>
          <a:p>
            <a:pPr marL="171450" indent="-171450">
              <a:buFontTx/>
              <a:buChar char="-"/>
            </a:pPr>
            <a:r>
              <a:rPr lang="en-US" dirty="0"/>
              <a:t>All new XPression Video assets created with the new Codec are not compatible with prior versions of XPression since they will be in the new codec</a:t>
            </a:r>
          </a:p>
          <a:p>
            <a:pPr marL="171450" indent="-171450">
              <a:buFontTx/>
              <a:buChar char="-"/>
            </a:pPr>
            <a:r>
              <a:rPr lang="en-US" dirty="0"/>
              <a:t>(if you want the old codec for creating content for older versions of XPression, don’t install the new codec on your creation systems</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4</a:t>
            </a:fld>
            <a:endParaRPr lang="en-US"/>
          </a:p>
        </p:txBody>
      </p:sp>
    </p:spTree>
    <p:extLst>
      <p:ext uri="{BB962C8B-B14F-4D97-AF65-F5344CB8AC3E}">
        <p14:creationId xmlns:p14="http://schemas.microsoft.com/office/powerpoint/2010/main" val="2513658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XPression Maps also has been working on an HTML5 version of the MOS plugin.  This now brings the entire XPression MOS workflow into the hands of the journalist. Regardless of platform.</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34</a:t>
            </a:fld>
            <a:endParaRPr lang="en-US"/>
          </a:p>
        </p:txBody>
      </p:sp>
    </p:spTree>
    <p:extLst>
      <p:ext uri="{BB962C8B-B14F-4D97-AF65-F5344CB8AC3E}">
        <p14:creationId xmlns:p14="http://schemas.microsoft.com/office/powerpoint/2010/main" val="182937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one vendor has created a completely cross-platform self-service graphics platform. In the last month, our customers have found that remote users with the highest level of access and the lowest level of software installations were most functional and caused the least amount of disruption.</a:t>
            </a:r>
          </a:p>
          <a:p>
            <a:r>
              <a:rPr lang="en-US" dirty="0"/>
              <a:t>Having a full MOS workflow as an HTML5 solution keeps them on-line and working uninterrupted. A high efficiency model if there ever was one.</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35</a:t>
            </a:fld>
            <a:endParaRPr lang="en-US"/>
          </a:p>
        </p:txBody>
      </p:sp>
    </p:spTree>
    <p:extLst>
      <p:ext uri="{BB962C8B-B14F-4D97-AF65-F5344CB8AC3E}">
        <p14:creationId xmlns:p14="http://schemas.microsoft.com/office/powerpoint/2010/main" val="419776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XPression Maps for a minute</a:t>
            </a:r>
          </a:p>
          <a:p>
            <a:pPr marL="171450" indent="-171450">
              <a:buFontTx/>
              <a:buChar char="-"/>
            </a:pPr>
            <a:r>
              <a:rPr lang="en-US" dirty="0"/>
              <a:t>While there is a desire to get journalists to create very extensive animated maps, we have a different way to look at it. Imagine of the journalist could pick a map template, plot the final destination , and ask an artist for help? Well, there is a way to do that, now. </a:t>
            </a:r>
          </a:p>
          <a:p>
            <a:pPr marL="171450" indent="-171450">
              <a:buFontTx/>
              <a:buChar char="-"/>
            </a:pPr>
            <a:r>
              <a:rPr lang="en-US" dirty="0"/>
              <a:t> Edit Saved Templates allows an artist to see the saved work on the XPression Maps Server and then </a:t>
            </a:r>
            <a:r>
              <a:rPr lang="en-US" dirty="0" err="1"/>
              <a:t>moake</a:t>
            </a:r>
            <a:r>
              <a:rPr lang="en-US" dirty="0"/>
              <a:t> modifications to it and save it back. This allows the journalist to review and approve the Maps animation before adding it to the rundown.</a:t>
            </a:r>
          </a:p>
          <a:p>
            <a:pPr marL="171450" indent="-171450">
              <a:buFontTx/>
              <a:buChar char="-"/>
            </a:pPr>
            <a:r>
              <a:rPr lang="en-US" dirty="0"/>
              <a:t>Managed Saved Templates allows the artist to review all the saved maps in the server and weed out the unrequired ones.</a:t>
            </a:r>
          </a:p>
          <a:p>
            <a:pPr marL="171450" indent="-171450">
              <a:buFontTx/>
              <a:buChar char="-"/>
            </a:pPr>
            <a:r>
              <a:rPr lang="en-US" dirty="0"/>
              <a:t>Measurement tool allows an artist to select a point on the map and measure from the central point to the outside edge. This allows the artist to accurately determine the distance between two points or set a radius of an affected area.</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36</a:t>
            </a:fld>
            <a:endParaRPr lang="en-US"/>
          </a:p>
        </p:txBody>
      </p:sp>
    </p:spTree>
    <p:extLst>
      <p:ext uri="{BB962C8B-B14F-4D97-AF65-F5344CB8AC3E}">
        <p14:creationId xmlns:p14="http://schemas.microsoft.com/office/powerpoint/2010/main" val="243075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US customers, it is now possible to MOVE shapes, to get HAWAII and ALASKA onto Maps for representation of all of the states on one screen</a:t>
            </a:r>
          </a:p>
          <a:p>
            <a:pPr marL="171450" indent="-171450">
              <a:buFontTx/>
              <a:buChar char="-"/>
            </a:pPr>
            <a:r>
              <a:rPr lang="en-US" dirty="0"/>
              <a:t>This also coincides with the ability to create transparent backgrounds for times when you want to take the outputs of XPression Maps and superimpose it onto another background</a:t>
            </a:r>
          </a:p>
          <a:p>
            <a:pPr marL="171450" indent="-171450">
              <a:buFontTx/>
              <a:buChar char="-"/>
            </a:pPr>
            <a:r>
              <a:rPr lang="en-US" dirty="0"/>
              <a:t>This has become a common request, worldwide, for making highly focused Maps, that are displayed on topical backgrounds, rather than part of as maps display.</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37</a:t>
            </a:fld>
            <a:endParaRPr lang="en-US"/>
          </a:p>
        </p:txBody>
      </p:sp>
    </p:spTree>
    <p:extLst>
      <p:ext uri="{BB962C8B-B14F-4D97-AF65-F5344CB8AC3E}">
        <p14:creationId xmlns:p14="http://schemas.microsoft.com/office/powerpoint/2010/main" val="2977231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 about simplification in the XPression workflows, we need to talk about the XPression Dashboard API.</a:t>
            </a:r>
          </a:p>
          <a:p>
            <a:pPr marL="171450" indent="-171450">
              <a:buFontTx/>
              <a:buChar char="-"/>
            </a:pPr>
            <a:r>
              <a:rPr lang="en-US" dirty="0"/>
              <a:t>This simplified version of the XPression Playout UI shows the contents of the sequencer of one XPression Studio or Graphite engine. </a:t>
            </a:r>
          </a:p>
          <a:p>
            <a:pPr marL="171450" indent="-171450">
              <a:buFontTx/>
              <a:buChar char="-"/>
            </a:pPr>
            <a:r>
              <a:rPr lang="en-US" dirty="0"/>
              <a:t>Designed to be unintimidating to a casual no-operator, The XPression Dash API has appeal in that market. As a Dashboard tool, it doesn’t require n XPression license on the computer running Dashboard, but it does require the XPression engine that it connects to, to be licensed for it.</a:t>
            </a:r>
          </a:p>
          <a:p>
            <a:pPr marL="171450" indent="-171450">
              <a:buFontTx/>
              <a:buChar char="-"/>
            </a:pPr>
            <a:r>
              <a:rPr lang="en-US" dirty="0"/>
              <a:t>This means that customers who need to remotely control an XPression engine can do so, using Dashboard on a Windows or Mac computer, even across the internet. Connection to their remote XPression Studio engines using a VPN means that customers can control playout from anywhere. No extra dongles.</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38</a:t>
            </a:fld>
            <a:endParaRPr lang="en-US"/>
          </a:p>
        </p:txBody>
      </p:sp>
    </p:spTree>
    <p:extLst>
      <p:ext uri="{BB962C8B-B14F-4D97-AF65-F5344CB8AC3E}">
        <p14:creationId xmlns:p14="http://schemas.microsoft.com/office/powerpoint/2010/main" val="3056817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XPression Version 10, XPression Studio will include the Dashboard API for free</a:t>
            </a:r>
          </a:p>
          <a:p>
            <a:pPr marL="171450" indent="-171450">
              <a:buFontTx/>
              <a:buChar char="-"/>
            </a:pPr>
            <a:r>
              <a:rPr lang="en-US" dirty="0"/>
              <a:t>The Dashboard API shows the content of the XPression sequencer, so unfortunately, the XPression Dashboard will not work with BlueBox. Since Prime does not support API, it will not work with XPression Prime systems, either.</a:t>
            </a:r>
          </a:p>
          <a:p>
            <a:pPr marL="171450" indent="-171450">
              <a:buFontTx/>
              <a:buChar char="-"/>
            </a:pPr>
            <a:r>
              <a:rPr lang="en-US" dirty="0"/>
              <a:t>Since the Dashboard API is part of the XPression license, the change will be made in the XPression licensing starting with Version 10. It is not retroactive to prior versions of XPression.</a:t>
            </a:r>
          </a:p>
          <a:p>
            <a:pPr marL="171450" indent="-171450">
              <a:buFontTx/>
              <a:buChar char="-"/>
            </a:pPr>
            <a:endParaRPr lang="en-US" dirty="0"/>
          </a:p>
          <a:p>
            <a:pPr marL="0" indent="0">
              <a:buFontTx/>
              <a:buNone/>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39</a:t>
            </a:fld>
            <a:endParaRPr lang="en-US"/>
          </a:p>
        </p:txBody>
      </p:sp>
    </p:spTree>
    <p:extLst>
      <p:ext uri="{BB962C8B-B14F-4D97-AF65-F5344CB8AC3E}">
        <p14:creationId xmlns:p14="http://schemas.microsoft.com/office/powerpoint/2010/main" val="161296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XPression Video Codec with support for HDR, WCG and UHD</a:t>
            </a:r>
          </a:p>
          <a:p>
            <a:pPr marL="171450" indent="-171450">
              <a:buFont typeface="Arial" panose="020B0604020202020204" pitchFamily="34" charset="0"/>
              <a:buChar char="•"/>
            </a:pPr>
            <a:r>
              <a:rPr lang="en-US" dirty="0"/>
              <a:t>XPression Remote Sequencer Updates</a:t>
            </a:r>
          </a:p>
          <a:p>
            <a:pPr marL="171450" indent="-171450">
              <a:buFont typeface="Arial" panose="020B0604020202020204" pitchFamily="34" charset="0"/>
              <a:buChar char="•"/>
            </a:pPr>
            <a:r>
              <a:rPr lang="en-US" dirty="0"/>
              <a:t>XPression Sequencer Gateway for non-MOS workflows</a:t>
            </a:r>
          </a:p>
          <a:p>
            <a:pPr marL="171450" indent="-171450">
              <a:buFont typeface="Arial" panose="020B0604020202020204" pitchFamily="34" charset="0"/>
              <a:buChar char="•"/>
            </a:pPr>
            <a:r>
              <a:rPr lang="en-US" dirty="0"/>
              <a:t>AE Graphics</a:t>
            </a:r>
          </a:p>
          <a:p>
            <a:pPr marL="171450" indent="-171450">
              <a:buFont typeface="Arial" panose="020B0604020202020204" pitchFamily="34" charset="0"/>
              <a:buChar char="•"/>
            </a:pPr>
            <a:r>
              <a:rPr lang="en-US" dirty="0"/>
              <a:t>XPression Elect-it! and XPression Elect-it! bundled with Rocket Surgery election graphics</a:t>
            </a:r>
          </a:p>
          <a:p>
            <a:pPr marL="171450" indent="-171450">
              <a:buFont typeface="Arial" panose="020B0604020202020204" pitchFamily="34" charset="0"/>
              <a:buChar char="•"/>
            </a:pPr>
            <a:r>
              <a:rPr lang="en-US" dirty="0"/>
              <a:t>XPression HTML5 plugin to include Clips, UX and Maps</a:t>
            </a:r>
          </a:p>
          <a:p>
            <a:pPr marL="171450" indent="-171450">
              <a:buFont typeface="Arial" panose="020B0604020202020204" pitchFamily="34" charset="0"/>
              <a:buChar char="•"/>
            </a:pPr>
            <a:r>
              <a:rPr lang="en-US" dirty="0"/>
              <a:t>Dashboard API will be free in version 10 for XPression Studio owners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40</a:t>
            </a:fld>
            <a:endParaRPr lang="en-US"/>
          </a:p>
        </p:txBody>
      </p:sp>
    </p:spTree>
    <p:extLst>
      <p:ext uri="{BB962C8B-B14F-4D97-AF65-F5344CB8AC3E}">
        <p14:creationId xmlns:p14="http://schemas.microsoft.com/office/powerpoint/2010/main" val="1403762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as we introduce you to XPression version 10!</a:t>
            </a:r>
          </a:p>
          <a:p>
            <a:r>
              <a:rPr lang="en-US" dirty="0"/>
              <a:t>- We expect to deliver the final version by July 2020.</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41</a:t>
            </a:fld>
            <a:endParaRPr lang="en-US"/>
          </a:p>
        </p:txBody>
      </p:sp>
    </p:spTree>
    <p:extLst>
      <p:ext uri="{BB962C8B-B14F-4D97-AF65-F5344CB8AC3E}">
        <p14:creationId xmlns:p14="http://schemas.microsoft.com/office/powerpoint/2010/main" val="213034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remembers last year when we introduced XPression Remote Sequencer for Version 9.0?</a:t>
            </a:r>
          </a:p>
          <a:p>
            <a:r>
              <a:rPr lang="en-US" dirty="0"/>
              <a:t>…well we added some new tricks!</a:t>
            </a:r>
          </a:p>
          <a:p>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5</a:t>
            </a:fld>
            <a:endParaRPr lang="en-US"/>
          </a:p>
        </p:txBody>
      </p:sp>
    </p:spTree>
    <p:extLst>
      <p:ext uri="{BB962C8B-B14F-4D97-AF65-F5344CB8AC3E}">
        <p14:creationId xmlns:p14="http://schemas.microsoft.com/office/powerpoint/2010/main" val="368005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Version 10, Remote Sequencer users can not create new rundowns, without any MOS objects in them</a:t>
            </a:r>
          </a:p>
          <a:p>
            <a:pPr marL="171450" indent="-171450">
              <a:buFontTx/>
              <a:buChar char="-"/>
            </a:pPr>
            <a:r>
              <a:rPr lang="en-US" dirty="0"/>
              <a:t>Add new Take Items, using the project Server content shown on the left side panel</a:t>
            </a:r>
          </a:p>
          <a:p>
            <a:pPr marL="171450" indent="-171450">
              <a:buFontTx/>
              <a:buChar char="-"/>
            </a:pPr>
            <a:r>
              <a:rPr lang="en-US" dirty="0"/>
              <a:t>Change the virtual frame buffer assignment of any Take ID in the rundown to another channel</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6</a:t>
            </a:fld>
            <a:endParaRPr lang="en-US"/>
          </a:p>
        </p:txBody>
      </p:sp>
    </p:spTree>
    <p:extLst>
      <p:ext uri="{BB962C8B-B14F-4D97-AF65-F5344CB8AC3E}">
        <p14:creationId xmlns:p14="http://schemas.microsoft.com/office/powerpoint/2010/main" val="256888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Sequencer users can now </a:t>
            </a:r>
          </a:p>
          <a:p>
            <a:pPr marL="171450" indent="-171450">
              <a:buFont typeface="Arial" panose="020B0604020202020204" pitchFamily="34" charset="0"/>
              <a:buChar char="•"/>
            </a:pPr>
            <a:r>
              <a:rPr lang="en-US" dirty="0"/>
              <a:t>MANAGE rundowns, which includes</a:t>
            </a:r>
          </a:p>
          <a:p>
            <a:pPr marL="171450" indent="-171450">
              <a:buFontTx/>
              <a:buChar char="-"/>
            </a:pPr>
            <a:r>
              <a:rPr lang="en-US" dirty="0"/>
              <a:t>IMPORT, EXPORT and Create New Rundowns </a:t>
            </a:r>
          </a:p>
          <a:p>
            <a:pPr marL="171450" indent="-171450">
              <a:buFontTx/>
              <a:buChar char="-"/>
            </a:pPr>
            <a:r>
              <a:rPr lang="en-US" dirty="0"/>
              <a:t>Activate only the rundowns you want active, so you can build new rundowns without actually putting them onto the XPression engines, if already in use</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7</a:t>
            </a:fld>
            <a:endParaRPr lang="en-US"/>
          </a:p>
        </p:txBody>
      </p:sp>
    </p:spTree>
    <p:extLst>
      <p:ext uri="{BB962C8B-B14F-4D97-AF65-F5344CB8AC3E}">
        <p14:creationId xmlns:p14="http://schemas.microsoft.com/office/powerpoint/2010/main" val="230167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Sequencer users can now </a:t>
            </a:r>
          </a:p>
          <a:p>
            <a:pPr marL="171450" indent="-171450">
              <a:buFont typeface="Arial" panose="020B0604020202020204" pitchFamily="34" charset="0"/>
              <a:buChar char="•"/>
            </a:pPr>
            <a:r>
              <a:rPr lang="en-US" dirty="0"/>
              <a:t>Add stories to the Remote Sequencer Rundowns, to emulate grouping Take Items in a rundown like a newsroom user would do it</a:t>
            </a:r>
          </a:p>
          <a:p>
            <a:pPr marL="171450" indent="-171450">
              <a:buFont typeface="Arial" panose="020B0604020202020204" pitchFamily="34" charset="0"/>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8</a:t>
            </a:fld>
            <a:endParaRPr lang="en-US"/>
          </a:p>
        </p:txBody>
      </p:sp>
    </p:spTree>
    <p:extLst>
      <p:ext uri="{BB962C8B-B14F-4D97-AF65-F5344CB8AC3E}">
        <p14:creationId xmlns:p14="http://schemas.microsoft.com/office/powerpoint/2010/main" val="365504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Version 10 Remote Sequencer in a mixed configuration where rundowns come from the MOS Newsroom</a:t>
            </a:r>
          </a:p>
          <a:p>
            <a:pPr marL="171450" indent="-171450">
              <a:buFontTx/>
              <a:buChar char="-"/>
            </a:pPr>
            <a:r>
              <a:rPr lang="en-US" dirty="0"/>
              <a:t>Modify a MOS rundown, and save it for later use…</a:t>
            </a:r>
          </a:p>
          <a:p>
            <a:pPr marL="171450" indent="-171450">
              <a:buFontTx/>
              <a:buChar char="-"/>
            </a:pPr>
            <a:r>
              <a:rPr lang="en-US" dirty="0"/>
              <a:t>…add additional Take Items to the rundown or modify MOS objects for accuracy… before air</a:t>
            </a:r>
          </a:p>
          <a:p>
            <a:pPr marL="171450" indent="-171450">
              <a:buFontTx/>
              <a:buChar char="-"/>
            </a:pPr>
            <a:r>
              <a:rPr lang="en-US" dirty="0"/>
              <a:t>Note, that there is a permission setting to allow users to modify MOS Objects, if desired.</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9</a:t>
            </a:fld>
            <a:endParaRPr lang="en-US"/>
          </a:p>
        </p:txBody>
      </p:sp>
    </p:spTree>
    <p:extLst>
      <p:ext uri="{BB962C8B-B14F-4D97-AF65-F5344CB8AC3E}">
        <p14:creationId xmlns:p14="http://schemas.microsoft.com/office/powerpoint/2010/main" val="123505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Version 10, Remote Sequencer workflows can now be used for even more types of productions, that don’t require a MOS enabled newsroom</a:t>
            </a:r>
          </a:p>
          <a:p>
            <a:pPr marL="171450" indent="-171450">
              <a:buFontTx/>
              <a:buChar char="-"/>
            </a:pPr>
            <a:r>
              <a:rPr lang="en-US" dirty="0"/>
              <a:t>Think about Corporate presentations, Entertainment shows with multiple engines (and operators), Awards shows and Talk shows.</a:t>
            </a:r>
          </a:p>
          <a:p>
            <a:pPr marL="171450" indent="-171450">
              <a:buFontTx/>
              <a:buChar char="-"/>
            </a:pPr>
            <a:r>
              <a:rPr lang="en-US" dirty="0"/>
              <a:t>[CHANGE]</a:t>
            </a:r>
          </a:p>
        </p:txBody>
      </p:sp>
      <p:sp>
        <p:nvSpPr>
          <p:cNvPr id="4" name="Slide Number Placeholder 3"/>
          <p:cNvSpPr>
            <a:spLocks noGrp="1"/>
          </p:cNvSpPr>
          <p:nvPr>
            <p:ph type="sldNum" sz="quarter" idx="5"/>
          </p:nvPr>
        </p:nvSpPr>
        <p:spPr/>
        <p:txBody>
          <a:bodyPr/>
          <a:lstStyle/>
          <a:p>
            <a:fld id="{FBFEC157-01FF-9443-B2A6-F13FAEDD59C2}" type="slidenum">
              <a:rPr lang="en-US" smtClean="0"/>
              <a:t>10</a:t>
            </a:fld>
            <a:endParaRPr lang="en-US"/>
          </a:p>
        </p:txBody>
      </p:sp>
    </p:spTree>
    <p:extLst>
      <p:ext uri="{BB962C8B-B14F-4D97-AF65-F5344CB8AC3E}">
        <p14:creationId xmlns:p14="http://schemas.microsoft.com/office/powerpoint/2010/main" val="2721639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jp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17.xml"/><Relationship Id="rId16"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57.jp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59.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5.png"/><Relationship Id="rId7" Type="http://schemas.openxmlformats.org/officeDocument/2006/relationships/image" Target="../media/image72.jp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wccftech.com/microsoft-preparing-mobile-payment-platform-called-microsoft-payments/" TargetMode="External"/><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86.png"/><Relationship Id="rId5" Type="http://schemas.openxmlformats.org/officeDocument/2006/relationships/hyperlink" Target="http://fhlogo.blogspot.com/2011/11/apple.html" TargetMode="Externa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12.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www.youtube.com/watch?v=jZQmHOstVgc"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19F7E-CECD-47FB-ADC2-83428CF75DC3}"/>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3" name="Content Placeholder 2">
            <a:extLst>
              <a:ext uri="{FF2B5EF4-FFF2-40B4-BE49-F238E27FC236}">
                <a16:creationId xmlns:a16="http://schemas.microsoft.com/office/drawing/2014/main" id="{108CDF4A-EF5A-43B7-BF48-49CFC1C9A86F}"/>
              </a:ext>
            </a:extLst>
          </p:cNvPr>
          <p:cNvSpPr>
            <a:spLocks noGrp="1"/>
          </p:cNvSpPr>
          <p:nvPr>
            <p:ph idx="1"/>
          </p:nvPr>
        </p:nvSpPr>
        <p:spPr/>
        <p:txBody>
          <a:bodyPr>
            <a:normAutofit lnSpcReduction="10000"/>
          </a:bodyPr>
          <a:lstStyle/>
          <a:p>
            <a:r>
              <a:rPr lang="en-US" dirty="0"/>
              <a:t>XPression 10.0</a:t>
            </a:r>
          </a:p>
        </p:txBody>
      </p:sp>
      <p:sp>
        <p:nvSpPr>
          <p:cNvPr id="4" name="Content Placeholder 3">
            <a:extLst>
              <a:ext uri="{FF2B5EF4-FFF2-40B4-BE49-F238E27FC236}">
                <a16:creationId xmlns:a16="http://schemas.microsoft.com/office/drawing/2014/main" id="{F79461B4-1963-4167-94E0-ED1586C8A50D}"/>
              </a:ext>
            </a:extLst>
          </p:cNvPr>
          <p:cNvSpPr>
            <a:spLocks noGrp="1"/>
          </p:cNvSpPr>
          <p:nvPr>
            <p:ph idx="10"/>
          </p:nvPr>
        </p:nvSpPr>
        <p:spPr/>
        <p:txBody>
          <a:bodyPr/>
          <a:lstStyle/>
          <a:p>
            <a:r>
              <a:rPr lang="en-US" dirty="0"/>
              <a:t>Sales Training Presentation</a:t>
            </a:r>
          </a:p>
        </p:txBody>
      </p:sp>
      <p:sp>
        <p:nvSpPr>
          <p:cNvPr id="5" name="Content Placeholder 4">
            <a:extLst>
              <a:ext uri="{FF2B5EF4-FFF2-40B4-BE49-F238E27FC236}">
                <a16:creationId xmlns:a16="http://schemas.microsoft.com/office/drawing/2014/main" id="{78F07B3F-5875-48E1-BC42-72B125124764}"/>
              </a:ext>
            </a:extLst>
          </p:cNvPr>
          <p:cNvSpPr>
            <a:spLocks noGrp="1"/>
          </p:cNvSpPr>
          <p:nvPr>
            <p:ph idx="11"/>
          </p:nvPr>
        </p:nvSpPr>
        <p:spPr/>
        <p:txBody>
          <a:bodyPr/>
          <a:lstStyle/>
          <a:p>
            <a:r>
              <a:rPr lang="en-US" dirty="0"/>
              <a:t>April 14</a:t>
            </a:r>
            <a:r>
              <a:rPr lang="en-US" baseline="30000" dirty="0"/>
              <a:t>th</a:t>
            </a:r>
            <a:r>
              <a:rPr lang="en-US" dirty="0"/>
              <a:t>, 2020</a:t>
            </a:r>
          </a:p>
        </p:txBody>
      </p:sp>
      <p:sp>
        <p:nvSpPr>
          <p:cNvPr id="6" name="Content Placeholder 5">
            <a:extLst>
              <a:ext uri="{FF2B5EF4-FFF2-40B4-BE49-F238E27FC236}">
                <a16:creationId xmlns:a16="http://schemas.microsoft.com/office/drawing/2014/main" id="{9AE38706-0901-42A2-A7EC-186311FD230B}"/>
              </a:ext>
            </a:extLst>
          </p:cNvPr>
          <p:cNvSpPr>
            <a:spLocks noGrp="1"/>
          </p:cNvSpPr>
          <p:nvPr>
            <p:ph idx="13"/>
          </p:nvPr>
        </p:nvSpPr>
        <p:spPr/>
        <p:txBody>
          <a:bodyPr/>
          <a:lstStyle/>
          <a:p>
            <a:r>
              <a:rPr lang="en-US" dirty="0"/>
              <a:t>Patrick Twomey </a:t>
            </a:r>
          </a:p>
        </p:txBody>
      </p:sp>
    </p:spTree>
    <p:extLst>
      <p:ext uri="{BB962C8B-B14F-4D97-AF65-F5344CB8AC3E}">
        <p14:creationId xmlns:p14="http://schemas.microsoft.com/office/powerpoint/2010/main" val="52950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1913D-BD28-4060-854C-B5DC97DF61D9}"/>
              </a:ext>
            </a:extLst>
          </p:cNvPr>
          <p:cNvPicPr>
            <a:picLocks noChangeAspect="1"/>
          </p:cNvPicPr>
          <p:nvPr/>
        </p:nvPicPr>
        <p:blipFill>
          <a:blip r:embed="rId3"/>
          <a:stretch>
            <a:fillRect/>
          </a:stretch>
        </p:blipFill>
        <p:spPr>
          <a:xfrm>
            <a:off x="1325372" y="1473234"/>
            <a:ext cx="4235021" cy="2377440"/>
          </a:xfrm>
          <a:prstGeom prst="rect">
            <a:avLst/>
          </a:prstGeom>
        </p:spPr>
      </p:pic>
      <p:pic>
        <p:nvPicPr>
          <p:cNvPr id="4" name="00353A46-253C-434C-97EC-364BF34085A3" descr="Image">
            <a:extLst>
              <a:ext uri="{FF2B5EF4-FFF2-40B4-BE49-F238E27FC236}">
                <a16:creationId xmlns:a16="http://schemas.microsoft.com/office/drawing/2014/main" id="{E383518D-6955-4F0F-9DBD-78515B1E3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074" y="1587623"/>
            <a:ext cx="4226559"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10</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Remote Sequencer</a:t>
            </a:r>
          </a:p>
        </p:txBody>
      </p:sp>
      <p:sp>
        <p:nvSpPr>
          <p:cNvPr id="6" name="TextBox 5">
            <a:extLst>
              <a:ext uri="{FF2B5EF4-FFF2-40B4-BE49-F238E27FC236}">
                <a16:creationId xmlns:a16="http://schemas.microsoft.com/office/drawing/2014/main" id="{97C43DE3-B672-4937-8D0C-85AEB0A60185}"/>
              </a:ext>
            </a:extLst>
          </p:cNvPr>
          <p:cNvSpPr txBox="1"/>
          <p:nvPr/>
        </p:nvSpPr>
        <p:spPr>
          <a:xfrm>
            <a:off x="8127838" y="5617686"/>
            <a:ext cx="3704077" cy="369332"/>
          </a:xfrm>
          <a:prstGeom prst="rect">
            <a:avLst/>
          </a:prstGeom>
          <a:no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 Talk Shows</a:t>
            </a:r>
          </a:p>
        </p:txBody>
      </p:sp>
      <p:sp>
        <p:nvSpPr>
          <p:cNvPr id="8" name="TextBox 7">
            <a:extLst>
              <a:ext uri="{FF2B5EF4-FFF2-40B4-BE49-F238E27FC236}">
                <a16:creationId xmlns:a16="http://schemas.microsoft.com/office/drawing/2014/main" id="{91197B98-AD27-4199-8892-74FF02E0A0D3}"/>
              </a:ext>
            </a:extLst>
          </p:cNvPr>
          <p:cNvSpPr txBox="1"/>
          <p:nvPr/>
        </p:nvSpPr>
        <p:spPr>
          <a:xfrm>
            <a:off x="5667283" y="1261662"/>
            <a:ext cx="5096927" cy="369332"/>
          </a:xfrm>
          <a:prstGeom prst="rect">
            <a:avLst/>
          </a:prstGeom>
          <a:no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 Entertainment Shows (multiple engines/operators)</a:t>
            </a:r>
          </a:p>
        </p:txBody>
      </p:sp>
      <p:pic>
        <p:nvPicPr>
          <p:cNvPr id="9" name="Picture 8">
            <a:extLst>
              <a:ext uri="{FF2B5EF4-FFF2-40B4-BE49-F238E27FC236}">
                <a16:creationId xmlns:a16="http://schemas.microsoft.com/office/drawing/2014/main" id="{93A9419C-71ED-4A59-9AEE-431F4F09CF47}"/>
              </a:ext>
            </a:extLst>
          </p:cNvPr>
          <p:cNvPicPr>
            <a:picLocks noChangeAspect="1"/>
          </p:cNvPicPr>
          <p:nvPr/>
        </p:nvPicPr>
        <p:blipFill>
          <a:blip r:embed="rId5"/>
          <a:stretch>
            <a:fillRect/>
          </a:stretch>
        </p:blipFill>
        <p:spPr>
          <a:xfrm>
            <a:off x="3901278" y="3738426"/>
            <a:ext cx="4226560" cy="2377440"/>
          </a:xfrm>
          <a:prstGeom prst="rect">
            <a:avLst/>
          </a:prstGeom>
        </p:spPr>
      </p:pic>
      <p:sp>
        <p:nvSpPr>
          <p:cNvPr id="10" name="TextBox 9">
            <a:extLst>
              <a:ext uri="{FF2B5EF4-FFF2-40B4-BE49-F238E27FC236}">
                <a16:creationId xmlns:a16="http://schemas.microsoft.com/office/drawing/2014/main" id="{6DED91BD-0C95-4C84-984E-B83D00E483A8}"/>
              </a:ext>
            </a:extLst>
          </p:cNvPr>
          <p:cNvSpPr txBox="1"/>
          <p:nvPr/>
        </p:nvSpPr>
        <p:spPr>
          <a:xfrm>
            <a:off x="3901276" y="6049458"/>
            <a:ext cx="3704077" cy="369332"/>
          </a:xfrm>
          <a:prstGeom prst="rect">
            <a:avLst/>
          </a:prstGeom>
          <a:no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 Awards Shows</a:t>
            </a:r>
          </a:p>
        </p:txBody>
      </p:sp>
      <p:sp>
        <p:nvSpPr>
          <p:cNvPr id="12" name="Content Placeholder 3">
            <a:extLst>
              <a:ext uri="{FF2B5EF4-FFF2-40B4-BE49-F238E27FC236}">
                <a16:creationId xmlns:a16="http://schemas.microsoft.com/office/drawing/2014/main" id="{32084D0A-5625-4436-91C9-6018232AF043}"/>
              </a:ext>
            </a:extLst>
          </p:cNvPr>
          <p:cNvSpPr txBox="1">
            <a:spLocks/>
          </p:cNvSpPr>
          <p:nvPr/>
        </p:nvSpPr>
        <p:spPr>
          <a:xfrm>
            <a:off x="743639" y="917951"/>
            <a:ext cx="6061945"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Shows that could use it</a:t>
            </a:r>
          </a:p>
        </p:txBody>
      </p:sp>
      <p:pic>
        <p:nvPicPr>
          <p:cNvPr id="5" name="Picture 4">
            <a:extLst>
              <a:ext uri="{FF2B5EF4-FFF2-40B4-BE49-F238E27FC236}">
                <a16:creationId xmlns:a16="http://schemas.microsoft.com/office/drawing/2014/main" id="{61771AA5-DFC6-4CBE-BFCC-AF71CBB2EE3F}"/>
              </a:ext>
            </a:extLst>
          </p:cNvPr>
          <p:cNvPicPr>
            <a:picLocks noChangeAspect="1"/>
          </p:cNvPicPr>
          <p:nvPr/>
        </p:nvPicPr>
        <p:blipFill>
          <a:blip r:embed="rId6"/>
          <a:stretch>
            <a:fillRect/>
          </a:stretch>
        </p:blipFill>
        <p:spPr>
          <a:xfrm>
            <a:off x="6999667" y="3322903"/>
            <a:ext cx="4226559" cy="2377440"/>
          </a:xfrm>
          <a:prstGeom prst="rect">
            <a:avLst/>
          </a:prstGeom>
        </p:spPr>
      </p:pic>
      <p:sp>
        <p:nvSpPr>
          <p:cNvPr id="13" name="TextBox 12">
            <a:extLst>
              <a:ext uri="{FF2B5EF4-FFF2-40B4-BE49-F238E27FC236}">
                <a16:creationId xmlns:a16="http://schemas.microsoft.com/office/drawing/2014/main" id="{55BD7907-E5F8-468E-9D6C-99C4DDF3ECC6}"/>
              </a:ext>
            </a:extLst>
          </p:cNvPr>
          <p:cNvSpPr txBox="1"/>
          <p:nvPr/>
        </p:nvSpPr>
        <p:spPr>
          <a:xfrm>
            <a:off x="1325371" y="3789764"/>
            <a:ext cx="3704077" cy="369332"/>
          </a:xfrm>
          <a:prstGeom prst="rect">
            <a:avLst/>
          </a:prstGeom>
          <a:noFill/>
        </p:spPr>
        <p:txBody>
          <a:bodyPr wrap="square" rtlCol="0">
            <a:sp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 Corporate Presentations</a:t>
            </a:r>
          </a:p>
        </p:txBody>
      </p:sp>
    </p:spTree>
    <p:extLst>
      <p:ext uri="{BB962C8B-B14F-4D97-AF65-F5344CB8AC3E}">
        <p14:creationId xmlns:p14="http://schemas.microsoft.com/office/powerpoint/2010/main" val="81254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Remote Sequencer</a:t>
            </a:r>
          </a:p>
        </p:txBody>
      </p:sp>
      <p:pic>
        <p:nvPicPr>
          <p:cNvPr id="6" name="Content Placeholder 5" descr="A screenshot of a computer&#10;&#10;Description automatically generated">
            <a:extLst>
              <a:ext uri="{FF2B5EF4-FFF2-40B4-BE49-F238E27FC236}">
                <a16:creationId xmlns:a16="http://schemas.microsoft.com/office/drawing/2014/main" id="{E318A44B-2CCE-4144-8FDA-66636576B1A3}"/>
              </a:ext>
            </a:extLst>
          </p:cNvPr>
          <p:cNvPicPr>
            <a:picLocks noGrp="1" noChangeAspect="1"/>
          </p:cNvPicPr>
          <p:nvPr>
            <p:ph idx="1"/>
          </p:nvPr>
        </p:nvPicPr>
        <p:blipFill rotWithShape="1">
          <a:blip r:embed="rId3"/>
          <a:srcRect l="18280" t="12485" r="22719" b="7156"/>
          <a:stretch/>
        </p:blipFill>
        <p:spPr>
          <a:xfrm>
            <a:off x="772998" y="1555421"/>
            <a:ext cx="4675695" cy="3582187"/>
          </a:xfrm>
        </p:spPr>
      </p:pic>
      <p:sp>
        <p:nvSpPr>
          <p:cNvPr id="9" name="Content Placeholder 4">
            <a:extLst>
              <a:ext uri="{FF2B5EF4-FFF2-40B4-BE49-F238E27FC236}">
                <a16:creationId xmlns:a16="http://schemas.microsoft.com/office/drawing/2014/main" id="{ABCF0051-2A5A-4881-BEEF-8D9DB45461CC}"/>
              </a:ext>
            </a:extLst>
          </p:cNvPr>
          <p:cNvSpPr txBox="1">
            <a:spLocks/>
          </p:cNvSpPr>
          <p:nvPr/>
        </p:nvSpPr>
        <p:spPr>
          <a:xfrm>
            <a:off x="5854046" y="1488986"/>
            <a:ext cx="5889182" cy="5118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Functionality fully supported using XPression Gateway</a:t>
            </a:r>
          </a:p>
          <a:p>
            <a:pPr lvl="1"/>
            <a:r>
              <a:rPr lang="en-US" dirty="0"/>
              <a:t>Mix MOS and Manual rundowns</a:t>
            </a:r>
          </a:p>
          <a:p>
            <a:pPr lvl="1"/>
            <a:r>
              <a:rPr lang="en-US" dirty="0"/>
              <a:t>Create offline copies of MOS rundowns with manual updates</a:t>
            </a:r>
          </a:p>
          <a:p>
            <a:pPr lvl="1"/>
            <a:r>
              <a:rPr lang="en-US" dirty="0"/>
              <a:t>Build rundowns for shows that don’t use MOS Newsrooms</a:t>
            </a:r>
          </a:p>
          <a:p>
            <a:pPr lvl="1"/>
            <a:r>
              <a:rPr lang="en-US" dirty="0"/>
              <a:t>Keep the control room playout workflow consistent between MOS and non-MOS shows</a:t>
            </a:r>
          </a:p>
          <a:p>
            <a:pPr lvl="1"/>
            <a:r>
              <a:rPr lang="en-US" dirty="0"/>
              <a:t>Uses Project Server to keep all engines in-sync</a:t>
            </a:r>
          </a:p>
          <a:p>
            <a:pPr lvl="1"/>
            <a:endParaRPr lang="en-US" dirty="0"/>
          </a:p>
          <a:p>
            <a:pPr lvl="1"/>
            <a:endParaRPr lang="en-US" dirty="0"/>
          </a:p>
        </p:txBody>
      </p:sp>
      <p:pic>
        <p:nvPicPr>
          <p:cNvPr id="11" name="Picture 10">
            <a:extLst>
              <a:ext uri="{FF2B5EF4-FFF2-40B4-BE49-F238E27FC236}">
                <a16:creationId xmlns:a16="http://schemas.microsoft.com/office/drawing/2014/main" id="{47723C30-FF5C-4A82-97C3-74DB4E364C06}"/>
              </a:ext>
            </a:extLst>
          </p:cNvPr>
          <p:cNvPicPr>
            <a:picLocks noChangeAspect="1"/>
          </p:cNvPicPr>
          <p:nvPr/>
        </p:nvPicPr>
        <p:blipFill>
          <a:blip r:embed="rId4"/>
          <a:srcRect/>
          <a:stretch/>
        </p:blipFill>
        <p:spPr>
          <a:xfrm>
            <a:off x="2289859" y="5302579"/>
            <a:ext cx="1768606" cy="644726"/>
          </a:xfrm>
          <a:prstGeom prst="rect">
            <a:avLst/>
          </a:prstGeom>
        </p:spPr>
      </p:pic>
      <p:sp>
        <p:nvSpPr>
          <p:cNvPr id="14" name="Content Placeholder 3">
            <a:extLst>
              <a:ext uri="{FF2B5EF4-FFF2-40B4-BE49-F238E27FC236}">
                <a16:creationId xmlns:a16="http://schemas.microsoft.com/office/drawing/2014/main" id="{597518CF-327C-4324-BC5E-0B851AD2DF14}"/>
              </a:ext>
            </a:extLst>
          </p:cNvPr>
          <p:cNvSpPr txBox="1">
            <a:spLocks/>
          </p:cNvSpPr>
          <p:nvPr/>
        </p:nvSpPr>
        <p:spPr>
          <a:xfrm>
            <a:off x="743639" y="917951"/>
            <a:ext cx="9081297"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Using the Traditional XPression Gateway</a:t>
            </a:r>
          </a:p>
        </p:txBody>
      </p:sp>
    </p:spTree>
    <p:extLst>
      <p:ext uri="{BB962C8B-B14F-4D97-AF65-F5344CB8AC3E}">
        <p14:creationId xmlns:p14="http://schemas.microsoft.com/office/powerpoint/2010/main" val="29032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E71564C0-95E2-4040-8C15-EBCAEC8B955E}"/>
              </a:ext>
            </a:extLst>
          </p:cNvPr>
          <p:cNvPicPr>
            <a:picLocks noChangeAspect="1"/>
          </p:cNvPicPr>
          <p:nvPr/>
        </p:nvPicPr>
        <p:blipFill rotWithShape="1">
          <a:blip r:embed="rId3"/>
          <a:srcRect l="18402" t="12508" r="22757" b="7315"/>
          <a:stretch/>
        </p:blipFill>
        <p:spPr>
          <a:xfrm>
            <a:off x="772998" y="1555421"/>
            <a:ext cx="4676556" cy="3584448"/>
          </a:xfrm>
          <a:prstGeom prst="rect">
            <a:avLst/>
          </a:prstGeom>
        </p:spPr>
      </p:pic>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12</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Sequencer Gateway</a:t>
            </a:r>
          </a:p>
        </p:txBody>
      </p:sp>
      <p:sp>
        <p:nvSpPr>
          <p:cNvPr id="5" name="Content Placeholder 4">
            <a:extLst>
              <a:ext uri="{FF2B5EF4-FFF2-40B4-BE49-F238E27FC236}">
                <a16:creationId xmlns:a16="http://schemas.microsoft.com/office/drawing/2014/main" id="{D07CA73D-E3CF-481B-9BEC-4E03113409C9}"/>
              </a:ext>
            </a:extLst>
          </p:cNvPr>
          <p:cNvSpPr>
            <a:spLocks noGrp="1"/>
          </p:cNvSpPr>
          <p:nvPr>
            <p:ph idx="1"/>
          </p:nvPr>
        </p:nvSpPr>
        <p:spPr>
          <a:xfrm>
            <a:off x="5854046" y="1488987"/>
            <a:ext cx="5889182" cy="5118982"/>
          </a:xfrm>
        </p:spPr>
        <p:txBody>
          <a:bodyPr>
            <a:normAutofit/>
          </a:bodyPr>
          <a:lstStyle/>
          <a:p>
            <a:pPr marL="0" indent="0">
              <a:buNone/>
            </a:pPr>
            <a:r>
              <a:rPr lang="en-US" b="1" dirty="0"/>
              <a:t>Special edition of the XPression Gateway for Non-MOS users</a:t>
            </a:r>
          </a:p>
          <a:p>
            <a:pPr lvl="1"/>
            <a:r>
              <a:rPr lang="en-US" dirty="0"/>
              <a:t>Removed MOS NRCS connectivity</a:t>
            </a:r>
          </a:p>
          <a:p>
            <a:pPr lvl="1"/>
            <a:r>
              <a:rPr lang="en-US" dirty="0"/>
              <a:t>Removed MOS and NLE Client Connectivity </a:t>
            </a:r>
          </a:p>
          <a:p>
            <a:pPr lvl="1"/>
            <a:r>
              <a:rPr lang="en-US" dirty="0"/>
              <a:t>Build rundowns and stories right in the Remote Sequencer</a:t>
            </a:r>
          </a:p>
          <a:p>
            <a:pPr lvl="1"/>
            <a:r>
              <a:rPr lang="en-US" dirty="0"/>
              <a:t>Playout connecting to multiple XPression engines, including Tessera</a:t>
            </a:r>
          </a:p>
          <a:p>
            <a:pPr lvl="1"/>
            <a:r>
              <a:rPr lang="en-US" dirty="0"/>
              <a:t>Connect to OpenMAM sources like Streamline or XPression Maps</a:t>
            </a:r>
          </a:p>
          <a:p>
            <a:pPr lvl="1"/>
            <a:r>
              <a:rPr lang="en-US" dirty="0"/>
              <a:t>Uses Project Server to keep all engines in-sync</a:t>
            </a:r>
          </a:p>
          <a:p>
            <a:pPr lvl="1"/>
            <a:endParaRPr lang="en-US" dirty="0"/>
          </a:p>
          <a:p>
            <a:pPr lvl="1"/>
            <a:endParaRPr lang="en-US" dirty="0"/>
          </a:p>
          <a:p>
            <a:pPr lvl="1"/>
            <a:endParaRPr lang="en-US" dirty="0"/>
          </a:p>
        </p:txBody>
      </p:sp>
      <p:pic>
        <p:nvPicPr>
          <p:cNvPr id="9" name="Picture 8">
            <a:extLst>
              <a:ext uri="{FF2B5EF4-FFF2-40B4-BE49-F238E27FC236}">
                <a16:creationId xmlns:a16="http://schemas.microsoft.com/office/drawing/2014/main" id="{B0483A8B-A743-49BA-9F18-C2859E50EB29}"/>
              </a:ext>
            </a:extLst>
          </p:cNvPr>
          <p:cNvPicPr>
            <a:picLocks noChangeAspect="1"/>
          </p:cNvPicPr>
          <p:nvPr/>
        </p:nvPicPr>
        <p:blipFill>
          <a:blip r:embed="rId4"/>
          <a:srcRect/>
          <a:stretch/>
        </p:blipFill>
        <p:spPr>
          <a:xfrm>
            <a:off x="2153250" y="5302579"/>
            <a:ext cx="1909846" cy="644726"/>
          </a:xfrm>
          <a:prstGeom prst="rect">
            <a:avLst/>
          </a:prstGeom>
        </p:spPr>
      </p:pic>
      <p:sp>
        <p:nvSpPr>
          <p:cNvPr id="11" name="Content Placeholder 3">
            <a:extLst>
              <a:ext uri="{FF2B5EF4-FFF2-40B4-BE49-F238E27FC236}">
                <a16:creationId xmlns:a16="http://schemas.microsoft.com/office/drawing/2014/main" id="{C227744E-50E9-415E-A486-212A013500EA}"/>
              </a:ext>
            </a:extLst>
          </p:cNvPr>
          <p:cNvSpPr txBox="1">
            <a:spLocks/>
          </p:cNvSpPr>
          <p:nvPr/>
        </p:nvSpPr>
        <p:spPr>
          <a:xfrm>
            <a:off x="743639" y="917951"/>
            <a:ext cx="9081297"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Special Non-MOS Edition of XPression Gateway</a:t>
            </a:r>
          </a:p>
        </p:txBody>
      </p:sp>
    </p:spTree>
    <p:extLst>
      <p:ext uri="{BB962C8B-B14F-4D97-AF65-F5344CB8AC3E}">
        <p14:creationId xmlns:p14="http://schemas.microsoft.com/office/powerpoint/2010/main" val="203087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13</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Remote Sequencer</a:t>
            </a:r>
          </a:p>
        </p:txBody>
      </p:sp>
      <p:pic>
        <p:nvPicPr>
          <p:cNvPr id="8" name="Picture 7" descr="A picture containing meter, red&#10;&#10;Description automatically generated">
            <a:extLst>
              <a:ext uri="{FF2B5EF4-FFF2-40B4-BE49-F238E27FC236}">
                <a16:creationId xmlns:a16="http://schemas.microsoft.com/office/drawing/2014/main" id="{7D0E1E35-DD2B-4138-B398-28315474B3A4}"/>
              </a:ext>
            </a:extLst>
          </p:cNvPr>
          <p:cNvPicPr>
            <a:picLocks noChangeAspect="1"/>
          </p:cNvPicPr>
          <p:nvPr/>
        </p:nvPicPr>
        <p:blipFill>
          <a:blip r:embed="rId3"/>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pic>
        <p:nvPicPr>
          <p:cNvPr id="9" name="Picture 8">
            <a:extLst>
              <a:ext uri="{FF2B5EF4-FFF2-40B4-BE49-F238E27FC236}">
                <a16:creationId xmlns:a16="http://schemas.microsoft.com/office/drawing/2014/main" id="{64E0A401-0FBF-4D99-8BEE-9F1FCAB1AE5C}"/>
              </a:ext>
            </a:extLst>
          </p:cNvPr>
          <p:cNvPicPr>
            <a:picLocks noChangeAspect="1"/>
          </p:cNvPicPr>
          <p:nvPr/>
        </p:nvPicPr>
        <p:blipFill>
          <a:blip r:embed="rId4"/>
          <a:srcRect/>
          <a:stretch/>
        </p:blipFill>
        <p:spPr>
          <a:xfrm>
            <a:off x="6503953" y="2132260"/>
            <a:ext cx="5237552" cy="3662807"/>
          </a:xfrm>
          <a:prstGeom prst="rect">
            <a:avLst/>
          </a:prstGeom>
        </p:spPr>
      </p:pic>
      <p:sp>
        <p:nvSpPr>
          <p:cNvPr id="10" name="TextBox 9">
            <a:extLst>
              <a:ext uri="{FF2B5EF4-FFF2-40B4-BE49-F238E27FC236}">
                <a16:creationId xmlns:a16="http://schemas.microsoft.com/office/drawing/2014/main" id="{806464B8-0084-4FFE-A6DD-372EED541B2A}"/>
              </a:ext>
            </a:extLst>
          </p:cNvPr>
          <p:cNvSpPr txBox="1"/>
          <p:nvPr/>
        </p:nvSpPr>
        <p:spPr>
          <a:xfrm>
            <a:off x="1108761" y="2689441"/>
            <a:ext cx="4825111" cy="1477328"/>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Manual Workflow Only</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Create rundowns in Remote Sequencer </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Save money on NRCS costs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Provide control of more than one XPression device at a time</a:t>
            </a:r>
          </a:p>
        </p:txBody>
      </p:sp>
    </p:spTree>
    <p:extLst>
      <p:ext uri="{BB962C8B-B14F-4D97-AF65-F5344CB8AC3E}">
        <p14:creationId xmlns:p14="http://schemas.microsoft.com/office/powerpoint/2010/main" val="91464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14</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Sequencer Gateway</a:t>
            </a:r>
          </a:p>
        </p:txBody>
      </p:sp>
      <p:pic>
        <p:nvPicPr>
          <p:cNvPr id="6" name="Content Placeholder 5">
            <a:extLst>
              <a:ext uri="{FF2B5EF4-FFF2-40B4-BE49-F238E27FC236}">
                <a16:creationId xmlns:a16="http://schemas.microsoft.com/office/drawing/2014/main" id="{13F3E041-0D00-4355-B6FF-E46FC87FC023}"/>
              </a:ext>
            </a:extLst>
          </p:cNvPr>
          <p:cNvPicPr>
            <a:picLocks noGrp="1" noChangeAspect="1"/>
          </p:cNvPicPr>
          <p:nvPr>
            <p:ph idx="1"/>
          </p:nvPr>
        </p:nvPicPr>
        <p:blipFill>
          <a:blip r:embed="rId3"/>
          <a:stretch>
            <a:fillRect/>
          </a:stretch>
        </p:blipFill>
        <p:spPr>
          <a:xfrm>
            <a:off x="326518" y="1564935"/>
            <a:ext cx="11312525" cy="1103524"/>
          </a:xfrm>
        </p:spPr>
      </p:pic>
      <p:sp>
        <p:nvSpPr>
          <p:cNvPr id="7" name="Content Placeholder 2">
            <a:extLst>
              <a:ext uri="{FF2B5EF4-FFF2-40B4-BE49-F238E27FC236}">
                <a16:creationId xmlns:a16="http://schemas.microsoft.com/office/drawing/2014/main" id="{C7FC4A8D-A9D3-4357-BAF2-BE092CFBA56B}"/>
              </a:ext>
            </a:extLst>
          </p:cNvPr>
          <p:cNvSpPr txBox="1">
            <a:spLocks/>
          </p:cNvSpPr>
          <p:nvPr/>
        </p:nvSpPr>
        <p:spPr>
          <a:xfrm>
            <a:off x="1233833" y="2668459"/>
            <a:ext cx="9889795" cy="40530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Edition of the XPression Gateway which enables you to, without requiring a MOS newsroom environment:</a:t>
            </a:r>
          </a:p>
          <a:p>
            <a:pPr lvl="1"/>
            <a:r>
              <a:rPr lang="en-US" dirty="0"/>
              <a:t>Use the XPression Remote Sequencer to:</a:t>
            </a:r>
          </a:p>
          <a:p>
            <a:pPr lvl="2"/>
            <a:r>
              <a:rPr lang="en-US" dirty="0"/>
              <a:t>Add and edit Take Items</a:t>
            </a:r>
          </a:p>
          <a:p>
            <a:pPr lvl="2"/>
            <a:r>
              <a:rPr lang="en-US" dirty="0"/>
              <a:t>Schedule Take Items for playout</a:t>
            </a:r>
          </a:p>
          <a:p>
            <a:pPr lvl="2"/>
            <a:r>
              <a:rPr lang="en-US" dirty="0"/>
              <a:t>Save, edit and recall rundowns</a:t>
            </a:r>
          </a:p>
          <a:p>
            <a:r>
              <a:rPr lang="en-US" dirty="0"/>
              <a:t>No MOS or NLE server or client functionality</a:t>
            </a:r>
            <a:br>
              <a:rPr lang="en-US" dirty="0"/>
            </a:br>
            <a:r>
              <a:rPr lang="en-US" sz="2000" i="1" dirty="0"/>
              <a:t>(but could be upgraded in the future)</a:t>
            </a:r>
          </a:p>
          <a:p>
            <a:r>
              <a:rPr lang="en-US" dirty="0"/>
              <a:t>Requires Project Server functionality to allow users to browse for Projects and select templates</a:t>
            </a:r>
          </a:p>
          <a:p>
            <a:r>
              <a:rPr lang="en-US" dirty="0"/>
              <a:t>Available as HW+SW bundle or as an à la carte software purchase</a:t>
            </a:r>
          </a:p>
        </p:txBody>
      </p:sp>
      <p:sp>
        <p:nvSpPr>
          <p:cNvPr id="9" name="Content Placeholder 3">
            <a:extLst>
              <a:ext uri="{FF2B5EF4-FFF2-40B4-BE49-F238E27FC236}">
                <a16:creationId xmlns:a16="http://schemas.microsoft.com/office/drawing/2014/main" id="{EBC7E22C-C0D4-4B25-B553-25881A79D6F6}"/>
              </a:ext>
            </a:extLst>
          </p:cNvPr>
          <p:cNvSpPr txBox="1">
            <a:spLocks/>
          </p:cNvSpPr>
          <p:nvPr/>
        </p:nvSpPr>
        <p:spPr>
          <a:xfrm>
            <a:off x="743639" y="917951"/>
            <a:ext cx="9081297"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Special Non-MOS Edition of XPression Gateway</a:t>
            </a:r>
          </a:p>
        </p:txBody>
      </p:sp>
    </p:spTree>
    <p:extLst>
      <p:ext uri="{BB962C8B-B14F-4D97-AF65-F5344CB8AC3E}">
        <p14:creationId xmlns:p14="http://schemas.microsoft.com/office/powerpoint/2010/main" val="386113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15</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Sequencer Gateway</a:t>
            </a:r>
          </a:p>
        </p:txBody>
      </p:sp>
      <p:pic>
        <p:nvPicPr>
          <p:cNvPr id="6" name="Content Placeholder 5">
            <a:extLst>
              <a:ext uri="{FF2B5EF4-FFF2-40B4-BE49-F238E27FC236}">
                <a16:creationId xmlns:a16="http://schemas.microsoft.com/office/drawing/2014/main" id="{13F3E041-0D00-4355-B6FF-E46FC87FC023}"/>
              </a:ext>
            </a:extLst>
          </p:cNvPr>
          <p:cNvPicPr>
            <a:picLocks noGrp="1" noChangeAspect="1"/>
          </p:cNvPicPr>
          <p:nvPr>
            <p:ph idx="1"/>
          </p:nvPr>
        </p:nvPicPr>
        <p:blipFill>
          <a:blip r:embed="rId3"/>
          <a:stretch>
            <a:fillRect/>
          </a:stretch>
        </p:blipFill>
        <p:spPr>
          <a:xfrm>
            <a:off x="326518" y="1564935"/>
            <a:ext cx="11312525" cy="1103524"/>
          </a:xfrm>
        </p:spPr>
      </p:pic>
      <p:sp>
        <p:nvSpPr>
          <p:cNvPr id="7" name="Content Placeholder 2">
            <a:extLst>
              <a:ext uri="{FF2B5EF4-FFF2-40B4-BE49-F238E27FC236}">
                <a16:creationId xmlns:a16="http://schemas.microsoft.com/office/drawing/2014/main" id="{C7FC4A8D-A9D3-4357-BAF2-BE092CFBA56B}"/>
              </a:ext>
            </a:extLst>
          </p:cNvPr>
          <p:cNvSpPr txBox="1">
            <a:spLocks/>
          </p:cNvSpPr>
          <p:nvPr/>
        </p:nvSpPr>
        <p:spPr>
          <a:xfrm>
            <a:off x="1233833" y="2863050"/>
            <a:ext cx="9889795" cy="33680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pen Sans ExtraBold" panose="020B0906030804020204" pitchFamily="34" charset="0"/>
                <a:ea typeface="Open Sans ExtraBold" panose="020B0906030804020204" pitchFamily="34" charset="0"/>
                <a:cs typeface="Open Sans ExtraBold" panose="020B0906030804020204" pitchFamily="34" charset="0"/>
              </a:rPr>
              <a:t>XPN-SGW-HW-SW-M8</a:t>
            </a:r>
          </a:p>
          <a:p>
            <a:pPr marL="0" indent="0">
              <a:buNone/>
            </a:pPr>
            <a:r>
              <a:rPr lang="en-US" sz="2400" dirty="0"/>
              <a:t>Bundled configuration includes:</a:t>
            </a:r>
          </a:p>
          <a:p>
            <a:r>
              <a:rPr lang="en-US" sz="2400" dirty="0"/>
              <a:t>XPression Sequencer Gateway Software</a:t>
            </a:r>
          </a:p>
          <a:p>
            <a:r>
              <a:rPr lang="en-US" sz="2400" dirty="0"/>
              <a:t>XPression Offline Render Engine Software</a:t>
            </a:r>
          </a:p>
          <a:p>
            <a:r>
              <a:rPr lang="en-US" sz="2400" dirty="0"/>
              <a:t>XPression Gateway Hardware</a:t>
            </a:r>
          </a:p>
          <a:p>
            <a:r>
              <a:rPr lang="en-US" sz="2400" b="1" i="1" dirty="0"/>
              <a:t>Limited Time Offer –  1x XPression Remote Sequencer Software only - included</a:t>
            </a:r>
            <a:endParaRPr lang="en-US" sz="2400" dirty="0"/>
          </a:p>
          <a:p>
            <a:r>
              <a:rPr lang="en-US" sz="2400" dirty="0"/>
              <a:t>XPression Project Server Required, not included</a:t>
            </a:r>
          </a:p>
          <a:p>
            <a:pPr lvl="1"/>
            <a:r>
              <a:rPr lang="en-US" sz="2000" dirty="0"/>
              <a:t>Customers with existing XPression Project Server can repurpose </a:t>
            </a:r>
          </a:p>
          <a:p>
            <a:pPr lvl="1"/>
            <a:r>
              <a:rPr lang="en-US" sz="2000" dirty="0"/>
              <a:t>Customers purchasing XPression Project Server can install it on the same hardware as the XPression Sequencer Gateway</a:t>
            </a:r>
          </a:p>
        </p:txBody>
      </p:sp>
      <p:pic>
        <p:nvPicPr>
          <p:cNvPr id="9" name="Picture 8" descr="A picture containing food&#10;&#10;Description automatically generated">
            <a:extLst>
              <a:ext uri="{FF2B5EF4-FFF2-40B4-BE49-F238E27FC236}">
                <a16:creationId xmlns:a16="http://schemas.microsoft.com/office/drawing/2014/main" id="{697D0C35-633E-4DA9-8834-119C9A535A64}"/>
              </a:ext>
            </a:extLst>
          </p:cNvPr>
          <p:cNvPicPr>
            <a:picLocks noChangeAspect="1"/>
          </p:cNvPicPr>
          <p:nvPr/>
        </p:nvPicPr>
        <p:blipFill>
          <a:blip r:embed="rId4"/>
          <a:stretch>
            <a:fillRect/>
          </a:stretch>
        </p:blipFill>
        <p:spPr>
          <a:xfrm>
            <a:off x="9002598" y="1767754"/>
            <a:ext cx="3085707" cy="2314281"/>
          </a:xfrm>
          <a:prstGeom prst="rect">
            <a:avLst/>
          </a:prstGeom>
          <a:effectLst>
            <a:outerShdw blurRad="50800" dist="38100" dir="2700000" algn="tl" rotWithShape="0">
              <a:prstClr val="black">
                <a:alpha val="40000"/>
              </a:prstClr>
            </a:outerShdw>
          </a:effectLst>
        </p:spPr>
      </p:pic>
      <p:sp>
        <p:nvSpPr>
          <p:cNvPr id="10" name="Content Placeholder 3">
            <a:extLst>
              <a:ext uri="{FF2B5EF4-FFF2-40B4-BE49-F238E27FC236}">
                <a16:creationId xmlns:a16="http://schemas.microsoft.com/office/drawing/2014/main" id="{535E7A78-8482-49E6-BF39-D25D1C6475CC}"/>
              </a:ext>
            </a:extLst>
          </p:cNvPr>
          <p:cNvSpPr txBox="1">
            <a:spLocks/>
          </p:cNvSpPr>
          <p:nvPr/>
        </p:nvSpPr>
        <p:spPr>
          <a:xfrm>
            <a:off x="743639" y="917951"/>
            <a:ext cx="6061945"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Hardware and Software Bundle</a:t>
            </a:r>
          </a:p>
        </p:txBody>
      </p:sp>
    </p:spTree>
    <p:extLst>
      <p:ext uri="{BB962C8B-B14F-4D97-AF65-F5344CB8AC3E}">
        <p14:creationId xmlns:p14="http://schemas.microsoft.com/office/powerpoint/2010/main" val="328028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500"/>
                                        <p:tgtEl>
                                          <p:spTgt spid="7">
                                            <p:txEl>
                                              <p:pRg st="3" end="3"/>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500"/>
                                        <p:tgtEl>
                                          <p:spTgt spid="7">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Effect transition="in" filter="fade">
                                      <p:cBhvr>
                                        <p:cTn id="29" dur="500"/>
                                        <p:tgtEl>
                                          <p:spTgt spid="7">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fade">
                                      <p:cBhvr>
                                        <p:cTn id="3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16</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Sequencer Gateway</a:t>
            </a:r>
          </a:p>
        </p:txBody>
      </p:sp>
      <p:pic>
        <p:nvPicPr>
          <p:cNvPr id="6" name="Content Placeholder 5" descr="A close up of a piece of paper&#10;&#10;Description automatically generated">
            <a:extLst>
              <a:ext uri="{FF2B5EF4-FFF2-40B4-BE49-F238E27FC236}">
                <a16:creationId xmlns:a16="http://schemas.microsoft.com/office/drawing/2014/main" id="{CFD9ABED-A011-4A93-8C31-8E4FFE43E0A7}"/>
              </a:ext>
            </a:extLst>
          </p:cNvPr>
          <p:cNvPicPr>
            <a:picLocks noGrp="1" noChangeAspect="1"/>
          </p:cNvPicPr>
          <p:nvPr>
            <p:ph idx="1"/>
          </p:nvPr>
        </p:nvPicPr>
        <p:blipFill rotWithShape="1">
          <a:blip r:embed="rId3"/>
          <a:srcRect l="4686" r="7117"/>
          <a:stretch/>
        </p:blipFill>
        <p:spPr>
          <a:xfrm>
            <a:off x="6532774" y="1576900"/>
            <a:ext cx="5478798" cy="4075077"/>
          </a:xfrm>
        </p:spPr>
      </p:pic>
      <p:sp>
        <p:nvSpPr>
          <p:cNvPr id="7" name="Content Placeholder 2">
            <a:extLst>
              <a:ext uri="{FF2B5EF4-FFF2-40B4-BE49-F238E27FC236}">
                <a16:creationId xmlns:a16="http://schemas.microsoft.com/office/drawing/2014/main" id="{684CB3F9-B3FF-48D9-B6D8-AE7245010990}"/>
              </a:ext>
            </a:extLst>
          </p:cNvPr>
          <p:cNvSpPr txBox="1">
            <a:spLocks/>
          </p:cNvSpPr>
          <p:nvPr/>
        </p:nvSpPr>
        <p:spPr>
          <a:xfrm>
            <a:off x="743639" y="1826101"/>
            <a:ext cx="6288757" cy="45302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pen Sans ExtraBold" panose="020B0906030804020204" pitchFamily="34" charset="0"/>
                <a:ea typeface="Open Sans ExtraBold" panose="020B0906030804020204" pitchFamily="34" charset="0"/>
                <a:cs typeface="Open Sans ExtraBold" panose="020B0906030804020204" pitchFamily="34" charset="0"/>
              </a:rPr>
              <a:t>XPN-SGW-SW</a:t>
            </a:r>
          </a:p>
          <a:p>
            <a:pPr marL="0" indent="0">
              <a:buNone/>
            </a:pPr>
            <a:r>
              <a:rPr lang="en-US" sz="2400" dirty="0"/>
              <a:t>configuration includes:</a:t>
            </a:r>
          </a:p>
          <a:p>
            <a:r>
              <a:rPr lang="en-US" sz="2400" dirty="0"/>
              <a:t>XPression Sequencer Gateway Software</a:t>
            </a:r>
          </a:p>
          <a:p>
            <a:pPr marL="0" indent="0">
              <a:buNone/>
            </a:pPr>
            <a:r>
              <a:rPr lang="en-US" sz="2400" dirty="0"/>
              <a:t>Not Included:</a:t>
            </a:r>
          </a:p>
          <a:p>
            <a:r>
              <a:rPr lang="en-US" sz="2400" dirty="0"/>
              <a:t>XPression Offline Render Engine Software</a:t>
            </a:r>
          </a:p>
          <a:p>
            <a:r>
              <a:rPr lang="en-US" sz="2400" dirty="0"/>
              <a:t>XPression Project Server Required, not included</a:t>
            </a:r>
          </a:p>
          <a:p>
            <a:pPr lvl="1"/>
            <a:r>
              <a:rPr lang="en-US" sz="2000" dirty="0"/>
              <a:t>Customers with existing XPression Project Server can repurpose </a:t>
            </a:r>
          </a:p>
          <a:p>
            <a:pPr lvl="1"/>
            <a:r>
              <a:rPr lang="en-US" sz="2000" dirty="0"/>
              <a:t>Customers purchasing XPression Project Server can install it on the same hardware as the XPression Sequencer Gateway</a:t>
            </a:r>
          </a:p>
          <a:p>
            <a:pPr lvl="1"/>
            <a:r>
              <a:rPr lang="en-US" sz="2000" i="1" dirty="0"/>
              <a:t>Remote Sequencer License is not included</a:t>
            </a:r>
          </a:p>
        </p:txBody>
      </p:sp>
      <p:sp>
        <p:nvSpPr>
          <p:cNvPr id="9" name="Content Placeholder 3">
            <a:extLst>
              <a:ext uri="{FF2B5EF4-FFF2-40B4-BE49-F238E27FC236}">
                <a16:creationId xmlns:a16="http://schemas.microsoft.com/office/drawing/2014/main" id="{6E475F86-6257-4C98-873C-F222E73B7635}"/>
              </a:ext>
            </a:extLst>
          </p:cNvPr>
          <p:cNvSpPr txBox="1">
            <a:spLocks/>
          </p:cNvSpPr>
          <p:nvPr/>
        </p:nvSpPr>
        <p:spPr>
          <a:xfrm>
            <a:off x="743639" y="917951"/>
            <a:ext cx="6061945"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Software Only Configuration</a:t>
            </a:r>
          </a:p>
        </p:txBody>
      </p:sp>
    </p:spTree>
    <p:extLst>
      <p:ext uri="{BB962C8B-B14F-4D97-AF65-F5344CB8AC3E}">
        <p14:creationId xmlns:p14="http://schemas.microsoft.com/office/powerpoint/2010/main" val="231423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500"/>
                                        <p:tgtEl>
                                          <p:spTgt spid="7">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D5B70-C4C3-49BE-8294-234EEF5D80F0}"/>
              </a:ext>
            </a:extLst>
          </p:cNvPr>
          <p:cNvSpPr>
            <a:spLocks noGrp="1"/>
          </p:cNvSpPr>
          <p:nvPr>
            <p:ph type="sldNum" sz="quarter" idx="12"/>
          </p:nvPr>
        </p:nvSpPr>
        <p:spPr/>
        <p:txBody>
          <a:bodyPr/>
          <a:lstStyle/>
          <a:p>
            <a:fld id="{67E52358-FED6-D246-9C6E-AEC4ABAAD0D9}" type="slidenum">
              <a:rPr lang="en-US" smtClean="0"/>
              <a:t>17</a:t>
            </a:fld>
            <a:endParaRPr lang="en-US"/>
          </a:p>
        </p:txBody>
      </p:sp>
      <p:pic>
        <p:nvPicPr>
          <p:cNvPr id="6" name="Picture 5" descr="A picture containing toy, table, cake, white&#10;&#10;Description automatically generated">
            <a:extLst>
              <a:ext uri="{FF2B5EF4-FFF2-40B4-BE49-F238E27FC236}">
                <a16:creationId xmlns:a16="http://schemas.microsoft.com/office/drawing/2014/main" id="{DE868C43-DD7B-42C4-B570-749F3A665C9A}"/>
              </a:ext>
            </a:extLst>
          </p:cNvPr>
          <p:cNvPicPr>
            <a:picLocks noChangeAspect="1"/>
          </p:cNvPicPr>
          <p:nvPr/>
        </p:nvPicPr>
        <p:blipFill>
          <a:blip r:embed="rId2"/>
          <a:stretch>
            <a:fillRect/>
          </a:stretch>
        </p:blipFill>
        <p:spPr>
          <a:xfrm>
            <a:off x="4054907" y="1027134"/>
            <a:ext cx="4082186" cy="6443708"/>
          </a:xfrm>
          <a:prstGeom prst="rect">
            <a:avLst/>
          </a:prstGeom>
        </p:spPr>
      </p:pic>
      <p:sp>
        <p:nvSpPr>
          <p:cNvPr id="7" name="Speech Bubble: Oval 6">
            <a:extLst>
              <a:ext uri="{FF2B5EF4-FFF2-40B4-BE49-F238E27FC236}">
                <a16:creationId xmlns:a16="http://schemas.microsoft.com/office/drawing/2014/main" id="{BA8EC9B8-84FC-43BF-96CC-C58F6F184137}"/>
              </a:ext>
            </a:extLst>
          </p:cNvPr>
          <p:cNvSpPr/>
          <p:nvPr/>
        </p:nvSpPr>
        <p:spPr>
          <a:xfrm>
            <a:off x="918598" y="593387"/>
            <a:ext cx="3750679" cy="2198451"/>
          </a:xfrm>
          <a:prstGeom prst="wedgeEllipseCallout">
            <a:avLst>
              <a:gd name="adj1" fmla="val 58922"/>
              <a:gd name="adj2" fmla="val 2640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What if I want to upgrade to a full MOS workflow, later?</a:t>
            </a:r>
          </a:p>
        </p:txBody>
      </p:sp>
    </p:spTree>
    <p:extLst>
      <p:ext uri="{BB962C8B-B14F-4D97-AF65-F5344CB8AC3E}">
        <p14:creationId xmlns:p14="http://schemas.microsoft.com/office/powerpoint/2010/main" val="10952344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18</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Sequencer Gateway</a:t>
            </a:r>
          </a:p>
        </p:txBody>
      </p:sp>
      <p:pic>
        <p:nvPicPr>
          <p:cNvPr id="6" name="Content Placeholder 5" descr="A close up of a piece of paper&#10;&#10;Description automatically generated">
            <a:extLst>
              <a:ext uri="{FF2B5EF4-FFF2-40B4-BE49-F238E27FC236}">
                <a16:creationId xmlns:a16="http://schemas.microsoft.com/office/drawing/2014/main" id="{CFD9ABED-A011-4A93-8C31-8E4FFE43E0A7}"/>
              </a:ext>
            </a:extLst>
          </p:cNvPr>
          <p:cNvPicPr>
            <a:picLocks noGrp="1" noChangeAspect="1"/>
          </p:cNvPicPr>
          <p:nvPr>
            <p:ph idx="1"/>
          </p:nvPr>
        </p:nvPicPr>
        <p:blipFill rotWithShape="1">
          <a:blip r:embed="rId3"/>
          <a:srcRect l="4686" r="7117"/>
          <a:stretch/>
        </p:blipFill>
        <p:spPr>
          <a:xfrm>
            <a:off x="6532774" y="1576900"/>
            <a:ext cx="5478798" cy="4075077"/>
          </a:xfrm>
        </p:spPr>
      </p:pic>
      <p:sp>
        <p:nvSpPr>
          <p:cNvPr id="7" name="Content Placeholder 2">
            <a:extLst>
              <a:ext uri="{FF2B5EF4-FFF2-40B4-BE49-F238E27FC236}">
                <a16:creationId xmlns:a16="http://schemas.microsoft.com/office/drawing/2014/main" id="{684CB3F9-B3FF-48D9-B6D8-AE7245010990}"/>
              </a:ext>
            </a:extLst>
          </p:cNvPr>
          <p:cNvSpPr txBox="1">
            <a:spLocks/>
          </p:cNvSpPr>
          <p:nvPr/>
        </p:nvSpPr>
        <p:spPr>
          <a:xfrm>
            <a:off x="743639" y="1826101"/>
            <a:ext cx="6288757" cy="4075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pen Sans ExtraBold" panose="020B0906030804020204" pitchFamily="34" charset="0"/>
                <a:ea typeface="Open Sans ExtraBold" panose="020B0906030804020204" pitchFamily="34" charset="0"/>
                <a:cs typeface="Open Sans ExtraBold" panose="020B0906030804020204" pitchFamily="34" charset="0"/>
              </a:rPr>
              <a:t>XPN-SGW-UPG</a:t>
            </a:r>
          </a:p>
          <a:p>
            <a:pPr marL="0" indent="0">
              <a:buNone/>
            </a:pPr>
            <a:r>
              <a:rPr lang="en-US" sz="2400" dirty="0"/>
              <a:t>Software upgrade from XPression Sequencer Gateway Software to XPression Gateway</a:t>
            </a:r>
          </a:p>
          <a:p>
            <a:r>
              <a:rPr lang="en-US" sz="2400" dirty="0"/>
              <a:t>Adds MOS Newsroom connectivity</a:t>
            </a:r>
          </a:p>
          <a:p>
            <a:r>
              <a:rPr lang="en-US" sz="2400" dirty="0"/>
              <a:t>Adds MOS and NLE Client connectivity</a:t>
            </a:r>
          </a:p>
          <a:p>
            <a:pPr lvl="1"/>
            <a:r>
              <a:rPr lang="en-US" sz="2000" dirty="0"/>
              <a:t>MOS and NLE clients sold separately </a:t>
            </a:r>
          </a:p>
        </p:txBody>
      </p:sp>
      <p:sp>
        <p:nvSpPr>
          <p:cNvPr id="8" name="Content Placeholder 3">
            <a:extLst>
              <a:ext uri="{FF2B5EF4-FFF2-40B4-BE49-F238E27FC236}">
                <a16:creationId xmlns:a16="http://schemas.microsoft.com/office/drawing/2014/main" id="{81692722-1A91-4E58-994B-491D0A3FD3DC}"/>
              </a:ext>
            </a:extLst>
          </p:cNvPr>
          <p:cNvSpPr txBox="1">
            <a:spLocks/>
          </p:cNvSpPr>
          <p:nvPr/>
        </p:nvSpPr>
        <p:spPr>
          <a:xfrm>
            <a:off x="743639" y="917951"/>
            <a:ext cx="6061945"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Software Only Configuration</a:t>
            </a:r>
          </a:p>
        </p:txBody>
      </p:sp>
    </p:spTree>
    <p:extLst>
      <p:ext uri="{BB962C8B-B14F-4D97-AF65-F5344CB8AC3E}">
        <p14:creationId xmlns:p14="http://schemas.microsoft.com/office/powerpoint/2010/main" val="23606576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19</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Sequencer GATEWAY</a:t>
            </a:r>
          </a:p>
        </p:txBody>
      </p:sp>
      <p:cxnSp>
        <p:nvCxnSpPr>
          <p:cNvPr id="4" name="Elbow Connector 26">
            <a:extLst>
              <a:ext uri="{FF2B5EF4-FFF2-40B4-BE49-F238E27FC236}">
                <a16:creationId xmlns:a16="http://schemas.microsoft.com/office/drawing/2014/main" id="{B5DDF708-C672-48CE-92C4-DB2A96F335D5}"/>
              </a:ext>
            </a:extLst>
          </p:cNvPr>
          <p:cNvCxnSpPr>
            <a:cxnSpLocks/>
            <a:endCxn id="8" idx="2"/>
          </p:cNvCxnSpPr>
          <p:nvPr/>
        </p:nvCxnSpPr>
        <p:spPr>
          <a:xfrm flipV="1">
            <a:off x="6147479" y="3609004"/>
            <a:ext cx="31792" cy="1294861"/>
          </a:xfrm>
          <a:prstGeom prst="straightConnector1">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C1883C0B-CC37-401B-82C2-8D6B56F6D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750" y="5127742"/>
            <a:ext cx="1751082" cy="1021464"/>
          </a:xfrm>
          <a:prstGeom prst="rect">
            <a:avLst/>
          </a:prstGeom>
        </p:spPr>
      </p:pic>
      <p:pic>
        <p:nvPicPr>
          <p:cNvPr id="6" name="Picture 5">
            <a:extLst>
              <a:ext uri="{FF2B5EF4-FFF2-40B4-BE49-F238E27FC236}">
                <a16:creationId xmlns:a16="http://schemas.microsoft.com/office/drawing/2014/main" id="{0C32D414-FD98-4EBA-AE43-AFD4978B3E09}"/>
              </a:ext>
            </a:extLst>
          </p:cNvPr>
          <p:cNvPicPr>
            <a:picLocks noChangeAspect="1"/>
          </p:cNvPicPr>
          <p:nvPr/>
        </p:nvPicPr>
        <p:blipFill>
          <a:blip r:embed="rId4"/>
          <a:srcRect/>
          <a:stretch/>
        </p:blipFill>
        <p:spPr>
          <a:xfrm>
            <a:off x="4498958" y="1012832"/>
            <a:ext cx="1659510" cy="945571"/>
          </a:xfrm>
          <a:prstGeom prst="rect">
            <a:avLst/>
          </a:prstGeom>
        </p:spPr>
      </p:pic>
      <p:sp>
        <p:nvSpPr>
          <p:cNvPr id="8" name="TextBox 7">
            <a:extLst>
              <a:ext uri="{FF2B5EF4-FFF2-40B4-BE49-F238E27FC236}">
                <a16:creationId xmlns:a16="http://schemas.microsoft.com/office/drawing/2014/main" id="{665339D7-8176-473E-9903-B0A5CEB58E95}"/>
              </a:ext>
            </a:extLst>
          </p:cNvPr>
          <p:cNvSpPr txBox="1"/>
          <p:nvPr/>
        </p:nvSpPr>
        <p:spPr>
          <a:xfrm>
            <a:off x="5128182" y="3239672"/>
            <a:ext cx="2102178" cy="369332"/>
          </a:xfrm>
          <a:prstGeom prst="rect">
            <a:avLst/>
          </a:prstGeom>
          <a:noFill/>
        </p:spPr>
        <p:txBody>
          <a:bodyPr wrap="square" rtlCol="0">
            <a:spAutoFit/>
          </a:bodyPr>
          <a:lstStyle/>
          <a:p>
            <a:pPr algn="ctr"/>
            <a:r>
              <a:rPr lang="en-US" sz="900" b="1" dirty="0">
                <a:latin typeface="Calibri" pitchFamily="34" charset="0"/>
              </a:rPr>
              <a:t>XPression  Sequencer Gateway</a:t>
            </a:r>
          </a:p>
          <a:p>
            <a:pPr algn="ctr"/>
            <a:r>
              <a:rPr lang="en-US" sz="900" b="1" dirty="0">
                <a:latin typeface="Calibri" pitchFamily="34" charset="0"/>
              </a:rPr>
              <a:t>With Project Server (SW Only)</a:t>
            </a:r>
          </a:p>
        </p:txBody>
      </p:sp>
      <p:sp>
        <p:nvSpPr>
          <p:cNvPr id="9" name="TextBox 8">
            <a:extLst>
              <a:ext uri="{FF2B5EF4-FFF2-40B4-BE49-F238E27FC236}">
                <a16:creationId xmlns:a16="http://schemas.microsoft.com/office/drawing/2014/main" id="{C576D2B7-D062-4089-B4DF-F92D2A006164}"/>
              </a:ext>
            </a:extLst>
          </p:cNvPr>
          <p:cNvSpPr txBox="1"/>
          <p:nvPr/>
        </p:nvSpPr>
        <p:spPr>
          <a:xfrm>
            <a:off x="5350813" y="6117150"/>
            <a:ext cx="1801190" cy="230832"/>
          </a:xfrm>
          <a:prstGeom prst="rect">
            <a:avLst/>
          </a:prstGeom>
          <a:noFill/>
        </p:spPr>
        <p:txBody>
          <a:bodyPr wrap="square" rtlCol="0">
            <a:spAutoFit/>
          </a:bodyPr>
          <a:lstStyle/>
          <a:p>
            <a:pPr algn="ctr"/>
            <a:r>
              <a:rPr lang="en-US" sz="900" b="1" dirty="0">
                <a:latin typeface="Calibri" pitchFamily="34" charset="0"/>
              </a:rPr>
              <a:t>XPression Design Workstation</a:t>
            </a:r>
          </a:p>
        </p:txBody>
      </p:sp>
      <p:sp>
        <p:nvSpPr>
          <p:cNvPr id="10" name="TextBox 9">
            <a:extLst>
              <a:ext uri="{FF2B5EF4-FFF2-40B4-BE49-F238E27FC236}">
                <a16:creationId xmlns:a16="http://schemas.microsoft.com/office/drawing/2014/main" id="{C7BD0FE7-5D18-4FA6-BDA1-393924E862B7}"/>
              </a:ext>
            </a:extLst>
          </p:cNvPr>
          <p:cNvSpPr txBox="1"/>
          <p:nvPr/>
        </p:nvSpPr>
        <p:spPr>
          <a:xfrm>
            <a:off x="5471338" y="1989657"/>
            <a:ext cx="1352282" cy="230832"/>
          </a:xfrm>
          <a:prstGeom prst="rect">
            <a:avLst/>
          </a:prstGeom>
          <a:noFill/>
        </p:spPr>
        <p:txBody>
          <a:bodyPr wrap="square" rtlCol="0">
            <a:spAutoFit/>
          </a:bodyPr>
          <a:lstStyle/>
          <a:p>
            <a:pPr algn="ctr"/>
            <a:r>
              <a:rPr lang="en-US" sz="900" b="1" dirty="0">
                <a:latin typeface="Calibri" pitchFamily="34" charset="0"/>
              </a:rPr>
              <a:t>XPression Engine(s)</a:t>
            </a:r>
          </a:p>
        </p:txBody>
      </p:sp>
      <p:cxnSp>
        <p:nvCxnSpPr>
          <p:cNvPr id="11" name="Straight Arrow Connector 27">
            <a:extLst>
              <a:ext uri="{FF2B5EF4-FFF2-40B4-BE49-F238E27FC236}">
                <a16:creationId xmlns:a16="http://schemas.microsoft.com/office/drawing/2014/main" id="{8DE46F1F-663F-487D-8B7A-88D27C9E1843}"/>
              </a:ext>
            </a:extLst>
          </p:cNvPr>
          <p:cNvCxnSpPr>
            <a:cxnSpLocks/>
          </p:cNvCxnSpPr>
          <p:nvPr/>
        </p:nvCxnSpPr>
        <p:spPr>
          <a:xfrm rot="5400000" flipH="1" flipV="1">
            <a:off x="6176821" y="2090995"/>
            <a:ext cx="910382" cy="876187"/>
          </a:xfrm>
          <a:prstGeom prst="bentConnector3">
            <a:avLst>
              <a:gd name="adj1" fmla="val 50000"/>
            </a:avLst>
          </a:prstGeom>
          <a:ln w="12700">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FFA2A0AA-C6BC-4439-90C3-717CB7664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9868" y="4726194"/>
            <a:ext cx="457200" cy="457200"/>
          </a:xfrm>
          <a:prstGeom prst="rect">
            <a:avLst/>
          </a:prstGeom>
        </p:spPr>
      </p:pic>
      <p:cxnSp>
        <p:nvCxnSpPr>
          <p:cNvPr id="13" name="Straight Arrow Connector 12">
            <a:extLst>
              <a:ext uri="{FF2B5EF4-FFF2-40B4-BE49-F238E27FC236}">
                <a16:creationId xmlns:a16="http://schemas.microsoft.com/office/drawing/2014/main" id="{7F08166D-EB7C-4846-BD29-90F5AD46E3B9}"/>
              </a:ext>
            </a:extLst>
          </p:cNvPr>
          <p:cNvCxnSpPr>
            <a:cxnSpLocks/>
            <a:endCxn id="17" idx="1"/>
          </p:cNvCxnSpPr>
          <p:nvPr/>
        </p:nvCxnSpPr>
        <p:spPr>
          <a:xfrm>
            <a:off x="4174717" y="3155382"/>
            <a:ext cx="1184182" cy="4874"/>
          </a:xfrm>
          <a:prstGeom prst="straightConnector1">
            <a:avLst/>
          </a:prstGeom>
          <a:ln>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F74807D6-0B33-46F3-9793-9D4C434818DB}"/>
              </a:ext>
            </a:extLst>
          </p:cNvPr>
          <p:cNvPicPr>
            <a:picLocks noChangeAspect="1"/>
          </p:cNvPicPr>
          <p:nvPr/>
        </p:nvPicPr>
        <p:blipFill>
          <a:blip r:embed="rId4"/>
          <a:srcRect/>
          <a:stretch/>
        </p:blipFill>
        <p:spPr>
          <a:xfrm>
            <a:off x="6247077" y="990633"/>
            <a:ext cx="1659510" cy="945571"/>
          </a:xfrm>
          <a:prstGeom prst="rect">
            <a:avLst/>
          </a:prstGeom>
        </p:spPr>
      </p:pic>
      <p:cxnSp>
        <p:nvCxnSpPr>
          <p:cNvPr id="15" name="Straight Arrow Connector 35">
            <a:extLst>
              <a:ext uri="{FF2B5EF4-FFF2-40B4-BE49-F238E27FC236}">
                <a16:creationId xmlns:a16="http://schemas.microsoft.com/office/drawing/2014/main" id="{043AE512-7BE5-422D-B7C5-B61C9F70BCE7}"/>
              </a:ext>
            </a:extLst>
          </p:cNvPr>
          <p:cNvCxnSpPr>
            <a:cxnSpLocks/>
            <a:endCxn id="6" idx="2"/>
          </p:cNvCxnSpPr>
          <p:nvPr/>
        </p:nvCxnSpPr>
        <p:spPr>
          <a:xfrm rot="10800000">
            <a:off x="5328714" y="1958404"/>
            <a:ext cx="884059" cy="566037"/>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799139-6C5A-49DE-BCB7-898C0FAAA1AD}"/>
              </a:ext>
            </a:extLst>
          </p:cNvPr>
          <p:cNvSpPr txBox="1"/>
          <p:nvPr/>
        </p:nvSpPr>
        <p:spPr>
          <a:xfrm>
            <a:off x="9009408" y="3503526"/>
            <a:ext cx="1352282" cy="507831"/>
          </a:xfrm>
          <a:prstGeom prst="rect">
            <a:avLst/>
          </a:prstGeom>
          <a:noFill/>
        </p:spPr>
        <p:txBody>
          <a:bodyPr wrap="square" rtlCol="0">
            <a:spAutoFit/>
          </a:bodyPr>
          <a:lstStyle/>
          <a:p>
            <a:pPr algn="ctr"/>
            <a:r>
              <a:rPr lang="en-US" sz="900" b="1" dirty="0">
                <a:latin typeface="Calibri" pitchFamily="34" charset="0"/>
              </a:rPr>
              <a:t>XPression </a:t>
            </a:r>
          </a:p>
          <a:p>
            <a:pPr algn="ctr"/>
            <a:r>
              <a:rPr lang="en-US" sz="900" b="1" dirty="0">
                <a:latin typeface="Calibri" pitchFamily="34" charset="0"/>
              </a:rPr>
              <a:t>Remote Sequencer</a:t>
            </a:r>
          </a:p>
          <a:p>
            <a:pPr algn="ctr"/>
            <a:r>
              <a:rPr lang="en-US" sz="900" b="1" dirty="0">
                <a:latin typeface="Calibri" pitchFamily="34" charset="0"/>
              </a:rPr>
              <a:t>Client</a:t>
            </a:r>
          </a:p>
        </p:txBody>
      </p:sp>
      <p:pic>
        <p:nvPicPr>
          <p:cNvPr id="17" name="Picture 16">
            <a:extLst>
              <a:ext uri="{FF2B5EF4-FFF2-40B4-BE49-F238E27FC236}">
                <a16:creationId xmlns:a16="http://schemas.microsoft.com/office/drawing/2014/main" id="{633E8330-681D-410E-A88B-D48B369BE3C5}"/>
              </a:ext>
            </a:extLst>
          </p:cNvPr>
          <p:cNvPicPr>
            <a:picLocks noChangeAspect="1"/>
          </p:cNvPicPr>
          <p:nvPr/>
        </p:nvPicPr>
        <p:blipFill>
          <a:blip r:embed="rId6"/>
          <a:srcRect/>
          <a:stretch/>
        </p:blipFill>
        <p:spPr>
          <a:xfrm>
            <a:off x="5358899" y="3079096"/>
            <a:ext cx="1707746" cy="162320"/>
          </a:xfrm>
          <a:prstGeom prst="rect">
            <a:avLst/>
          </a:prstGeom>
        </p:spPr>
      </p:pic>
      <p:grpSp>
        <p:nvGrpSpPr>
          <p:cNvPr id="18" name="Group 17">
            <a:extLst>
              <a:ext uri="{FF2B5EF4-FFF2-40B4-BE49-F238E27FC236}">
                <a16:creationId xmlns:a16="http://schemas.microsoft.com/office/drawing/2014/main" id="{7E10724D-F325-4F7E-A52D-28442611D3B1}"/>
              </a:ext>
            </a:extLst>
          </p:cNvPr>
          <p:cNvGrpSpPr/>
          <p:nvPr/>
        </p:nvGrpSpPr>
        <p:grpSpPr>
          <a:xfrm>
            <a:off x="8475945" y="2574983"/>
            <a:ext cx="1987641" cy="899064"/>
            <a:chOff x="8251542" y="3200319"/>
            <a:chExt cx="1987641" cy="899064"/>
          </a:xfrm>
        </p:grpSpPr>
        <p:pic>
          <p:nvPicPr>
            <p:cNvPr id="19" name="Picture 18" descr="A close up of a speaker&#10;&#10;Description automatically generated">
              <a:extLst>
                <a:ext uri="{FF2B5EF4-FFF2-40B4-BE49-F238E27FC236}">
                  <a16:creationId xmlns:a16="http://schemas.microsoft.com/office/drawing/2014/main" id="{AC56FF9F-DADE-4C32-B4BF-135BBAF3F55C}"/>
                </a:ext>
              </a:extLst>
            </p:cNvPr>
            <p:cNvPicPr>
              <a:picLocks noChangeAspect="1"/>
            </p:cNvPicPr>
            <p:nvPr/>
          </p:nvPicPr>
          <p:blipFill>
            <a:blip r:embed="rId7"/>
            <a:stretch>
              <a:fillRect/>
            </a:stretch>
          </p:blipFill>
          <p:spPr>
            <a:xfrm>
              <a:off x="8251542" y="3492204"/>
              <a:ext cx="586912" cy="586912"/>
            </a:xfrm>
            <a:prstGeom prst="rect">
              <a:avLst/>
            </a:prstGeom>
          </p:spPr>
        </p:pic>
        <p:pic>
          <p:nvPicPr>
            <p:cNvPr id="20" name="Content Placeholder 7" descr="A screen shot of a computer&#10;&#10;Description automatically generated">
              <a:extLst>
                <a:ext uri="{FF2B5EF4-FFF2-40B4-BE49-F238E27FC236}">
                  <a16:creationId xmlns:a16="http://schemas.microsoft.com/office/drawing/2014/main" id="{CB24BAF7-DA1C-4782-B77A-82272F8B8951}"/>
                </a:ext>
              </a:extLst>
            </p:cNvPr>
            <p:cNvPicPr>
              <a:picLocks noChangeAspect="1"/>
            </p:cNvPicPr>
            <p:nvPr/>
          </p:nvPicPr>
          <p:blipFill>
            <a:blip r:embed="rId8"/>
            <a:stretch>
              <a:fillRect/>
            </a:stretch>
          </p:blipFill>
          <p:spPr>
            <a:xfrm>
              <a:off x="8683110" y="3200319"/>
              <a:ext cx="1556073" cy="899064"/>
            </a:xfrm>
            <a:prstGeom prst="rect">
              <a:avLst/>
            </a:prstGeom>
          </p:spPr>
        </p:pic>
      </p:grpSp>
      <p:cxnSp>
        <p:nvCxnSpPr>
          <p:cNvPr id="21" name="Connector: Elbow 45">
            <a:extLst>
              <a:ext uri="{FF2B5EF4-FFF2-40B4-BE49-F238E27FC236}">
                <a16:creationId xmlns:a16="http://schemas.microsoft.com/office/drawing/2014/main" id="{A3E15D3E-3218-494D-BDD6-DEF648A1BA43}"/>
              </a:ext>
            </a:extLst>
          </p:cNvPr>
          <p:cNvCxnSpPr>
            <a:cxnSpLocks/>
            <a:stCxn id="17" idx="3"/>
            <a:endCxn id="19" idx="1"/>
          </p:cNvCxnSpPr>
          <p:nvPr/>
        </p:nvCxnSpPr>
        <p:spPr>
          <a:xfrm>
            <a:off x="7066645" y="3160256"/>
            <a:ext cx="1409300" cy="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7142F92-271D-4862-80B0-B7033BA67F80}"/>
              </a:ext>
            </a:extLst>
          </p:cNvPr>
          <p:cNvPicPr>
            <a:picLocks noChangeAspect="1"/>
          </p:cNvPicPr>
          <p:nvPr/>
        </p:nvPicPr>
        <p:blipFill>
          <a:blip r:embed="rId4"/>
          <a:srcRect/>
          <a:stretch/>
        </p:blipFill>
        <p:spPr>
          <a:xfrm>
            <a:off x="2753949" y="1012832"/>
            <a:ext cx="1659510" cy="945571"/>
          </a:xfrm>
          <a:prstGeom prst="rect">
            <a:avLst/>
          </a:prstGeom>
        </p:spPr>
      </p:pic>
      <p:pic>
        <p:nvPicPr>
          <p:cNvPr id="23" name="Picture 22">
            <a:extLst>
              <a:ext uri="{FF2B5EF4-FFF2-40B4-BE49-F238E27FC236}">
                <a16:creationId xmlns:a16="http://schemas.microsoft.com/office/drawing/2014/main" id="{F312F9BD-E218-439A-8F16-19E688942468}"/>
              </a:ext>
            </a:extLst>
          </p:cNvPr>
          <p:cNvPicPr>
            <a:picLocks noChangeAspect="1"/>
          </p:cNvPicPr>
          <p:nvPr/>
        </p:nvPicPr>
        <p:blipFill>
          <a:blip r:embed="rId4"/>
          <a:srcRect/>
          <a:stretch/>
        </p:blipFill>
        <p:spPr>
          <a:xfrm>
            <a:off x="7992087" y="1012832"/>
            <a:ext cx="1659510" cy="945571"/>
          </a:xfrm>
          <a:prstGeom prst="rect">
            <a:avLst/>
          </a:prstGeom>
        </p:spPr>
      </p:pic>
      <p:cxnSp>
        <p:nvCxnSpPr>
          <p:cNvPr id="24" name="Connector: Elbow 23">
            <a:extLst>
              <a:ext uri="{FF2B5EF4-FFF2-40B4-BE49-F238E27FC236}">
                <a16:creationId xmlns:a16="http://schemas.microsoft.com/office/drawing/2014/main" id="{86BB9969-B8A3-424A-ACC6-AF854917E73F}"/>
              </a:ext>
            </a:extLst>
          </p:cNvPr>
          <p:cNvCxnSpPr>
            <a:stCxn id="22" idx="2"/>
          </p:cNvCxnSpPr>
          <p:nvPr/>
        </p:nvCxnSpPr>
        <p:spPr>
          <a:xfrm rot="16200000" flipH="1">
            <a:off x="4246815" y="1442542"/>
            <a:ext cx="418786" cy="1745009"/>
          </a:xfrm>
          <a:prstGeom prst="bentConnector2">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D96E2708-9788-4A8C-952F-625F3C54102A}"/>
              </a:ext>
            </a:extLst>
          </p:cNvPr>
          <p:cNvCxnSpPr>
            <a:cxnSpLocks/>
          </p:cNvCxnSpPr>
          <p:nvPr/>
        </p:nvCxnSpPr>
        <p:spPr>
          <a:xfrm rot="5400000">
            <a:off x="7739945" y="1451970"/>
            <a:ext cx="418786" cy="1745009"/>
          </a:xfrm>
          <a:prstGeom prst="bentConnector2">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93">
            <a:extLst>
              <a:ext uri="{FF2B5EF4-FFF2-40B4-BE49-F238E27FC236}">
                <a16:creationId xmlns:a16="http://schemas.microsoft.com/office/drawing/2014/main" id="{68498715-97DC-40C9-9D3C-5C6484A30C9E}"/>
              </a:ext>
            </a:extLst>
          </p:cNvPr>
          <p:cNvSpPr/>
          <p:nvPr/>
        </p:nvSpPr>
        <p:spPr>
          <a:xfrm>
            <a:off x="878423" y="2671690"/>
            <a:ext cx="3290554" cy="937126"/>
          </a:xfrm>
          <a:prstGeom prst="roundRect">
            <a:avLst/>
          </a:prstGeom>
          <a:solidFill>
            <a:schemeClr val="bg1">
              <a:lumMod val="9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0911AC8-7DC4-4ABE-BD35-4D704DC232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5281" y="3177956"/>
            <a:ext cx="1277940" cy="292101"/>
          </a:xfrm>
          <a:prstGeom prst="rect">
            <a:avLst/>
          </a:prstGeom>
        </p:spPr>
      </p:pic>
      <p:sp>
        <p:nvSpPr>
          <p:cNvPr id="28" name="TextBox 27">
            <a:extLst>
              <a:ext uri="{FF2B5EF4-FFF2-40B4-BE49-F238E27FC236}">
                <a16:creationId xmlns:a16="http://schemas.microsoft.com/office/drawing/2014/main" id="{55CC9B44-3798-4079-976C-6417E5E76AE1}"/>
              </a:ext>
            </a:extLst>
          </p:cNvPr>
          <p:cNvSpPr txBox="1"/>
          <p:nvPr/>
        </p:nvSpPr>
        <p:spPr>
          <a:xfrm>
            <a:off x="2706283" y="3290131"/>
            <a:ext cx="1352282" cy="230832"/>
          </a:xfrm>
          <a:prstGeom prst="rect">
            <a:avLst/>
          </a:prstGeom>
          <a:noFill/>
        </p:spPr>
        <p:txBody>
          <a:bodyPr wrap="square" rtlCol="0">
            <a:spAutoFit/>
          </a:bodyPr>
          <a:lstStyle/>
          <a:p>
            <a:pPr algn="ctr"/>
            <a:r>
              <a:rPr lang="en-US" sz="900" b="1" dirty="0">
                <a:latin typeface="Calibri" pitchFamily="34" charset="0"/>
              </a:rPr>
              <a:t>Streamline Server</a:t>
            </a:r>
          </a:p>
        </p:txBody>
      </p:sp>
      <p:sp>
        <p:nvSpPr>
          <p:cNvPr id="29" name="TextBox 28">
            <a:extLst>
              <a:ext uri="{FF2B5EF4-FFF2-40B4-BE49-F238E27FC236}">
                <a16:creationId xmlns:a16="http://schemas.microsoft.com/office/drawing/2014/main" id="{1940C7A8-D431-4469-9060-8559034BB602}"/>
              </a:ext>
            </a:extLst>
          </p:cNvPr>
          <p:cNvSpPr txBox="1"/>
          <p:nvPr/>
        </p:nvSpPr>
        <p:spPr>
          <a:xfrm>
            <a:off x="1975735" y="2735571"/>
            <a:ext cx="1130459" cy="369332"/>
          </a:xfrm>
          <a:prstGeom prst="rect">
            <a:avLst/>
          </a:prstGeom>
          <a:gradFill flip="none" rotWithShape="1">
            <a:gsLst>
              <a:gs pos="0">
                <a:schemeClr val="bg1">
                  <a:lumMod val="95000"/>
                </a:schemeClr>
              </a:gs>
              <a:gs pos="50000">
                <a:schemeClr val="bg1"/>
              </a:gs>
              <a:gs pos="100000">
                <a:schemeClr val="bg1">
                  <a:shade val="100000"/>
                  <a:satMod val="115000"/>
                </a:schemeClr>
              </a:gs>
            </a:gsLst>
            <a:lin ang="16200000" scaled="1"/>
            <a:tileRect/>
          </a:gradFill>
          <a:ln w="3175">
            <a:solidFill>
              <a:schemeClr val="tx1"/>
            </a:solidFill>
          </a:ln>
        </p:spPr>
        <p:txBody>
          <a:bodyPr wrap="square" rtlCol="0">
            <a:spAutoFit/>
          </a:bodyPr>
          <a:lstStyle/>
          <a:p>
            <a:pPr algn="ctr"/>
            <a:r>
              <a:rPr lang="en-US" sz="900" b="1" dirty="0">
                <a:latin typeface="Calibri" pitchFamily="34" charset="0"/>
              </a:rPr>
              <a:t>XPression</a:t>
            </a:r>
            <a:br>
              <a:rPr lang="en-US" sz="900" b="1" dirty="0">
                <a:latin typeface="Calibri" pitchFamily="34" charset="0"/>
              </a:rPr>
            </a:br>
            <a:r>
              <a:rPr lang="en-US" sz="900" b="1" dirty="0">
                <a:latin typeface="Calibri" pitchFamily="34" charset="0"/>
              </a:rPr>
              <a:t>openMAM Devices</a:t>
            </a:r>
          </a:p>
        </p:txBody>
      </p:sp>
      <p:sp>
        <p:nvSpPr>
          <p:cNvPr id="30" name="TextBox 29">
            <a:extLst>
              <a:ext uri="{FF2B5EF4-FFF2-40B4-BE49-F238E27FC236}">
                <a16:creationId xmlns:a16="http://schemas.microsoft.com/office/drawing/2014/main" id="{261CEAF8-5C4A-41B0-AFF7-FECF9CE4ABE1}"/>
              </a:ext>
            </a:extLst>
          </p:cNvPr>
          <p:cNvSpPr txBox="1"/>
          <p:nvPr/>
        </p:nvSpPr>
        <p:spPr>
          <a:xfrm>
            <a:off x="929195" y="3283692"/>
            <a:ext cx="1352282" cy="230832"/>
          </a:xfrm>
          <a:prstGeom prst="rect">
            <a:avLst/>
          </a:prstGeom>
          <a:noFill/>
        </p:spPr>
        <p:txBody>
          <a:bodyPr wrap="square" rtlCol="0">
            <a:spAutoFit/>
          </a:bodyPr>
          <a:lstStyle/>
          <a:p>
            <a:pPr algn="ctr"/>
            <a:r>
              <a:rPr lang="en-US" sz="900" b="1" dirty="0">
                <a:latin typeface="Calibri" pitchFamily="34" charset="0"/>
              </a:rPr>
              <a:t>XPression Maps Server</a:t>
            </a:r>
          </a:p>
        </p:txBody>
      </p:sp>
      <p:pic>
        <p:nvPicPr>
          <p:cNvPr id="31" name="Picture 30">
            <a:extLst>
              <a:ext uri="{FF2B5EF4-FFF2-40B4-BE49-F238E27FC236}">
                <a16:creationId xmlns:a16="http://schemas.microsoft.com/office/drawing/2014/main" id="{A8E680BF-0023-4386-A56F-E74E182F225A}"/>
              </a:ext>
            </a:extLst>
          </p:cNvPr>
          <p:cNvPicPr>
            <a:picLocks noChangeAspect="1"/>
          </p:cNvPicPr>
          <p:nvPr/>
        </p:nvPicPr>
        <p:blipFill>
          <a:blip r:embed="rId6"/>
          <a:srcRect/>
          <a:stretch/>
        </p:blipFill>
        <p:spPr>
          <a:xfrm>
            <a:off x="981418" y="3220319"/>
            <a:ext cx="1333483" cy="126746"/>
          </a:xfrm>
          <a:prstGeom prst="rect">
            <a:avLst/>
          </a:prstGeom>
        </p:spPr>
      </p:pic>
      <p:pic>
        <p:nvPicPr>
          <p:cNvPr id="32" name="Picture 31">
            <a:extLst>
              <a:ext uri="{FF2B5EF4-FFF2-40B4-BE49-F238E27FC236}">
                <a16:creationId xmlns:a16="http://schemas.microsoft.com/office/drawing/2014/main" id="{484735CC-3AB7-47C7-B235-4D3730A3C3F5}"/>
              </a:ext>
            </a:extLst>
          </p:cNvPr>
          <p:cNvPicPr>
            <a:picLocks noChangeAspect="1"/>
          </p:cNvPicPr>
          <p:nvPr/>
        </p:nvPicPr>
        <p:blipFill>
          <a:blip r:embed="rId10"/>
          <a:srcRect/>
          <a:stretch/>
        </p:blipFill>
        <p:spPr>
          <a:xfrm>
            <a:off x="2088146" y="4542448"/>
            <a:ext cx="1334297" cy="422246"/>
          </a:xfrm>
          <a:prstGeom prst="rect">
            <a:avLst/>
          </a:prstGeom>
        </p:spPr>
      </p:pic>
      <p:sp>
        <p:nvSpPr>
          <p:cNvPr id="33" name="&quot;Not Allowed&quot; Symbol 32">
            <a:extLst>
              <a:ext uri="{FF2B5EF4-FFF2-40B4-BE49-F238E27FC236}">
                <a16:creationId xmlns:a16="http://schemas.microsoft.com/office/drawing/2014/main" id="{98073575-836A-424B-AC14-DB96817985EF}"/>
              </a:ext>
            </a:extLst>
          </p:cNvPr>
          <p:cNvSpPr/>
          <p:nvPr/>
        </p:nvSpPr>
        <p:spPr>
          <a:xfrm>
            <a:off x="2047397" y="4082059"/>
            <a:ext cx="1430669" cy="1430669"/>
          </a:xfrm>
          <a:prstGeom prst="noSmoking">
            <a:avLst>
              <a:gd name="adj" fmla="val 108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33" descr="A close up of a logo&#10;&#10;Description automatically generated">
            <a:extLst>
              <a:ext uri="{FF2B5EF4-FFF2-40B4-BE49-F238E27FC236}">
                <a16:creationId xmlns:a16="http://schemas.microsoft.com/office/drawing/2014/main" id="{12D6DB97-AEAB-49DE-B208-8982B6A5E12A}"/>
              </a:ext>
            </a:extLst>
          </p:cNvPr>
          <p:cNvPicPr>
            <a:picLocks noChangeAspect="1"/>
          </p:cNvPicPr>
          <p:nvPr/>
        </p:nvPicPr>
        <p:blipFill>
          <a:blip r:embed="rId11"/>
          <a:stretch>
            <a:fillRect/>
          </a:stretch>
        </p:blipFill>
        <p:spPr>
          <a:xfrm>
            <a:off x="8371041" y="4891075"/>
            <a:ext cx="1141478" cy="310184"/>
          </a:xfrm>
          <a:prstGeom prst="rect">
            <a:avLst/>
          </a:prstGeom>
        </p:spPr>
      </p:pic>
      <p:pic>
        <p:nvPicPr>
          <p:cNvPr id="35" name="Picture 34" descr="A close up of a logo&#10;&#10;Description automatically generated">
            <a:extLst>
              <a:ext uri="{FF2B5EF4-FFF2-40B4-BE49-F238E27FC236}">
                <a16:creationId xmlns:a16="http://schemas.microsoft.com/office/drawing/2014/main" id="{C33C2B4C-5707-474C-8387-AAC0E704A322}"/>
              </a:ext>
            </a:extLst>
          </p:cNvPr>
          <p:cNvPicPr>
            <a:picLocks noChangeAspect="1"/>
          </p:cNvPicPr>
          <p:nvPr/>
        </p:nvPicPr>
        <p:blipFill>
          <a:blip r:embed="rId12"/>
          <a:stretch>
            <a:fillRect/>
          </a:stretch>
        </p:blipFill>
        <p:spPr>
          <a:xfrm>
            <a:off x="8371041" y="5557685"/>
            <a:ext cx="1119618" cy="304244"/>
          </a:xfrm>
          <a:prstGeom prst="rect">
            <a:avLst/>
          </a:prstGeom>
        </p:spPr>
      </p:pic>
      <p:pic>
        <p:nvPicPr>
          <p:cNvPr id="36" name="Picture 35" descr="A close up of a logo&#10;&#10;Description automatically generated">
            <a:extLst>
              <a:ext uri="{FF2B5EF4-FFF2-40B4-BE49-F238E27FC236}">
                <a16:creationId xmlns:a16="http://schemas.microsoft.com/office/drawing/2014/main" id="{637FCD6A-D8BA-465D-A99F-5784A9894848}"/>
              </a:ext>
            </a:extLst>
          </p:cNvPr>
          <p:cNvPicPr>
            <a:picLocks noChangeAspect="1"/>
          </p:cNvPicPr>
          <p:nvPr/>
        </p:nvPicPr>
        <p:blipFill>
          <a:blip r:embed="rId13"/>
          <a:stretch>
            <a:fillRect/>
          </a:stretch>
        </p:blipFill>
        <p:spPr>
          <a:xfrm>
            <a:off x="8371041" y="5885052"/>
            <a:ext cx="1404064" cy="291086"/>
          </a:xfrm>
          <a:prstGeom prst="rect">
            <a:avLst/>
          </a:prstGeom>
        </p:spPr>
      </p:pic>
      <p:pic>
        <p:nvPicPr>
          <p:cNvPr id="37" name="Picture 36" descr="A close up of a logo&#10;&#10;Description automatically generated">
            <a:extLst>
              <a:ext uri="{FF2B5EF4-FFF2-40B4-BE49-F238E27FC236}">
                <a16:creationId xmlns:a16="http://schemas.microsoft.com/office/drawing/2014/main" id="{64D354C5-A332-40EE-8FFF-6BD0DA236D6D}"/>
              </a:ext>
            </a:extLst>
          </p:cNvPr>
          <p:cNvPicPr>
            <a:picLocks noChangeAspect="1"/>
          </p:cNvPicPr>
          <p:nvPr/>
        </p:nvPicPr>
        <p:blipFill>
          <a:blip r:embed="rId14"/>
          <a:stretch>
            <a:fillRect/>
          </a:stretch>
        </p:blipFill>
        <p:spPr>
          <a:xfrm>
            <a:off x="8371041" y="5224380"/>
            <a:ext cx="2231868" cy="310184"/>
          </a:xfrm>
          <a:prstGeom prst="rect">
            <a:avLst/>
          </a:prstGeom>
        </p:spPr>
      </p:pic>
      <p:pic>
        <p:nvPicPr>
          <p:cNvPr id="38" name="Picture 37" descr="A close up of a logo&#10;&#10;Description automatically generated">
            <a:extLst>
              <a:ext uri="{FF2B5EF4-FFF2-40B4-BE49-F238E27FC236}">
                <a16:creationId xmlns:a16="http://schemas.microsoft.com/office/drawing/2014/main" id="{F627B148-722F-40FA-B5D8-626E67D0CE80}"/>
              </a:ext>
            </a:extLst>
          </p:cNvPr>
          <p:cNvPicPr>
            <a:picLocks noChangeAspect="1"/>
          </p:cNvPicPr>
          <p:nvPr/>
        </p:nvPicPr>
        <p:blipFill>
          <a:blip r:embed="rId15"/>
          <a:stretch>
            <a:fillRect/>
          </a:stretch>
        </p:blipFill>
        <p:spPr>
          <a:xfrm>
            <a:off x="8371041" y="4552514"/>
            <a:ext cx="1416881" cy="315440"/>
          </a:xfrm>
          <a:prstGeom prst="rect">
            <a:avLst/>
          </a:prstGeom>
        </p:spPr>
      </p:pic>
      <p:pic>
        <p:nvPicPr>
          <p:cNvPr id="39" name="Picture 38">
            <a:extLst>
              <a:ext uri="{FF2B5EF4-FFF2-40B4-BE49-F238E27FC236}">
                <a16:creationId xmlns:a16="http://schemas.microsoft.com/office/drawing/2014/main" id="{ADFB4DD1-A59F-48E6-8A6D-D4E1CAD5F70C}"/>
              </a:ext>
            </a:extLst>
          </p:cNvPr>
          <p:cNvPicPr>
            <a:picLocks noChangeAspect="1"/>
          </p:cNvPicPr>
          <p:nvPr/>
        </p:nvPicPr>
        <p:blipFill>
          <a:blip r:embed="rId16"/>
          <a:srcRect/>
          <a:stretch/>
        </p:blipFill>
        <p:spPr>
          <a:xfrm>
            <a:off x="9348798" y="347376"/>
            <a:ext cx="2538219" cy="856852"/>
          </a:xfrm>
          <a:prstGeom prst="rect">
            <a:avLst/>
          </a:prstGeom>
        </p:spPr>
      </p:pic>
      <p:pic>
        <p:nvPicPr>
          <p:cNvPr id="40" name="Picture 39">
            <a:extLst>
              <a:ext uri="{FF2B5EF4-FFF2-40B4-BE49-F238E27FC236}">
                <a16:creationId xmlns:a16="http://schemas.microsoft.com/office/drawing/2014/main" id="{DEC3BB4C-DB98-4D3B-B1DB-24B33707E2ED}"/>
              </a:ext>
            </a:extLst>
          </p:cNvPr>
          <p:cNvPicPr>
            <a:picLocks noChangeAspect="1"/>
          </p:cNvPicPr>
          <p:nvPr/>
        </p:nvPicPr>
        <p:blipFill>
          <a:blip r:embed="rId17"/>
          <a:srcRect/>
          <a:stretch/>
        </p:blipFill>
        <p:spPr>
          <a:xfrm>
            <a:off x="8371041" y="4209353"/>
            <a:ext cx="1882594" cy="320040"/>
          </a:xfrm>
          <a:prstGeom prst="rect">
            <a:avLst/>
          </a:prstGeom>
        </p:spPr>
      </p:pic>
    </p:spTree>
    <p:extLst>
      <p:ext uri="{BB962C8B-B14F-4D97-AF65-F5344CB8AC3E}">
        <p14:creationId xmlns:p14="http://schemas.microsoft.com/office/powerpoint/2010/main" val="66614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 calcmode="lin" valueType="num">
                                      <p:cBhvr>
                                        <p:cTn id="12" dur="1000" fill="hold"/>
                                        <p:tgtEl>
                                          <p:spTgt spid="33"/>
                                        </p:tgtEl>
                                        <p:attrNameLst>
                                          <p:attrName>style.rotation</p:attrName>
                                        </p:attrNameLst>
                                      </p:cBhvr>
                                      <p:tavLst>
                                        <p:tav tm="0">
                                          <p:val>
                                            <p:fltVal val="90"/>
                                          </p:val>
                                        </p:tav>
                                        <p:tav tm="100000">
                                          <p:val>
                                            <p:fltVal val="0"/>
                                          </p:val>
                                        </p:tav>
                                      </p:tavLst>
                                    </p:anim>
                                    <p:animEffect transition="in" filter="fade">
                                      <p:cBhvr>
                                        <p:cTn id="13" dur="1000"/>
                                        <p:tgtEl>
                                          <p:spTgt spid="3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ake, box, table, white&#10;&#10;Description automatically generated">
            <a:extLst>
              <a:ext uri="{FF2B5EF4-FFF2-40B4-BE49-F238E27FC236}">
                <a16:creationId xmlns:a16="http://schemas.microsoft.com/office/drawing/2014/main" id="{41672383-96B6-4CB3-8D06-52149948AFAC}"/>
              </a:ext>
            </a:extLst>
          </p:cNvPr>
          <p:cNvPicPr>
            <a:picLocks noGrp="1" noChangeAspect="1"/>
          </p:cNvPicPr>
          <p:nvPr>
            <p:ph idx="1"/>
          </p:nvPr>
        </p:nvPicPr>
        <p:blipFill>
          <a:blip r:embed="rId3"/>
          <a:stretch>
            <a:fillRect/>
          </a:stretch>
        </p:blipFill>
        <p:spPr>
          <a:xfrm>
            <a:off x="-2" y="0"/>
            <a:ext cx="12192001" cy="6858000"/>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Version 10</a:t>
            </a:r>
          </a:p>
        </p:txBody>
      </p:sp>
      <p:pic>
        <p:nvPicPr>
          <p:cNvPr id="9" name="Picture 8" descr="A picture containing meter, red&#10;&#10;Description automatically generated">
            <a:extLst>
              <a:ext uri="{FF2B5EF4-FFF2-40B4-BE49-F238E27FC236}">
                <a16:creationId xmlns:a16="http://schemas.microsoft.com/office/drawing/2014/main" id="{379CFF3D-7E1E-4ED0-B4C6-8EA56937694D}"/>
              </a:ext>
            </a:extLst>
          </p:cNvPr>
          <p:cNvPicPr>
            <a:picLocks noChangeAspect="1"/>
          </p:cNvPicPr>
          <p:nvPr/>
        </p:nvPicPr>
        <p:blipFill>
          <a:blip r:embed="rId4"/>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pic>
        <p:nvPicPr>
          <p:cNvPr id="10" name="Content Placeholder 5" descr="A close up of a sign&#10;&#10;Description automatically generated">
            <a:extLst>
              <a:ext uri="{FF2B5EF4-FFF2-40B4-BE49-F238E27FC236}">
                <a16:creationId xmlns:a16="http://schemas.microsoft.com/office/drawing/2014/main" id="{DDF871EA-9C74-4AF8-9A50-C7F720822300}"/>
              </a:ext>
            </a:extLst>
          </p:cNvPr>
          <p:cNvPicPr>
            <a:picLocks noChangeAspect="1"/>
          </p:cNvPicPr>
          <p:nvPr/>
        </p:nvPicPr>
        <p:blipFill>
          <a:blip r:embed="rId5"/>
          <a:stretch>
            <a:fillRect/>
          </a:stretch>
        </p:blipFill>
        <p:spPr>
          <a:xfrm>
            <a:off x="1406769" y="6400675"/>
            <a:ext cx="2090575" cy="320800"/>
          </a:xfrm>
          <a:prstGeom prst="rect">
            <a:avLst/>
          </a:prstGeom>
        </p:spPr>
      </p:pic>
    </p:spTree>
    <p:extLst>
      <p:ext uri="{BB962C8B-B14F-4D97-AF65-F5344CB8AC3E}">
        <p14:creationId xmlns:p14="http://schemas.microsoft.com/office/powerpoint/2010/main" val="25606640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20</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Alston Elliot</a:t>
            </a:r>
          </a:p>
        </p:txBody>
      </p:sp>
      <p:pic>
        <p:nvPicPr>
          <p:cNvPr id="6" name="Content Placeholder 5" descr="A picture containing shirt&#10;&#10;Description automatically generated">
            <a:extLst>
              <a:ext uri="{FF2B5EF4-FFF2-40B4-BE49-F238E27FC236}">
                <a16:creationId xmlns:a16="http://schemas.microsoft.com/office/drawing/2014/main" id="{487EBF0B-B635-4B71-B470-11A0909D413A}"/>
              </a:ext>
            </a:extLst>
          </p:cNvPr>
          <p:cNvPicPr>
            <a:picLocks noGrp="1" noChangeAspect="1"/>
          </p:cNvPicPr>
          <p:nvPr>
            <p:ph idx="1"/>
          </p:nvPr>
        </p:nvPicPr>
        <p:blipFill>
          <a:blip r:embed="rId3"/>
          <a:stretch>
            <a:fillRect/>
          </a:stretch>
        </p:blipFill>
        <p:spPr>
          <a:xfrm>
            <a:off x="3228975" y="1574800"/>
            <a:ext cx="5715000" cy="4286250"/>
          </a:xfrm>
        </p:spPr>
      </p:pic>
    </p:spTree>
    <p:extLst>
      <p:ext uri="{BB962C8B-B14F-4D97-AF65-F5344CB8AC3E}">
        <p14:creationId xmlns:p14="http://schemas.microsoft.com/office/powerpoint/2010/main" val="155880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968B23-AAC4-40DB-A182-9EAF8AA5BD9E}"/>
              </a:ext>
            </a:extLst>
          </p:cNvPr>
          <p:cNvPicPr>
            <a:picLocks noChangeAspect="1"/>
          </p:cNvPicPr>
          <p:nvPr/>
        </p:nvPicPr>
        <p:blipFill>
          <a:blip r:embed="rId3"/>
          <a:stretch>
            <a:fillRect/>
          </a:stretch>
        </p:blipFill>
        <p:spPr>
          <a:xfrm>
            <a:off x="5453104" y="1614053"/>
            <a:ext cx="6375731" cy="3629893"/>
          </a:xfrm>
          <a:prstGeom prst="rect">
            <a:avLst/>
          </a:prstGeom>
        </p:spPr>
      </p:pic>
      <p:sp>
        <p:nvSpPr>
          <p:cNvPr id="2" name="Slide Number Placeholder 1">
            <a:extLst>
              <a:ext uri="{FF2B5EF4-FFF2-40B4-BE49-F238E27FC236}">
                <a16:creationId xmlns:a16="http://schemas.microsoft.com/office/drawing/2014/main" id="{B1C2E591-289F-4FF4-B8F9-537DE5F45A55}"/>
              </a:ext>
            </a:extLst>
          </p:cNvPr>
          <p:cNvSpPr>
            <a:spLocks noGrp="1"/>
          </p:cNvSpPr>
          <p:nvPr>
            <p:ph type="sldNum" sz="quarter" idx="12"/>
          </p:nvPr>
        </p:nvSpPr>
        <p:spPr/>
        <p:txBody>
          <a:bodyPr/>
          <a:lstStyle/>
          <a:p>
            <a:fld id="{67E52358-FED6-D246-9C6E-AEC4ABAAD0D9}" type="slidenum">
              <a:rPr lang="en-US" smtClean="0"/>
              <a:t>21</a:t>
            </a:fld>
            <a:endParaRPr lang="en-US"/>
          </a:p>
        </p:txBody>
      </p:sp>
      <p:sp>
        <p:nvSpPr>
          <p:cNvPr id="6" name="Content Placeholder 5">
            <a:extLst>
              <a:ext uri="{FF2B5EF4-FFF2-40B4-BE49-F238E27FC236}">
                <a16:creationId xmlns:a16="http://schemas.microsoft.com/office/drawing/2014/main" id="{36E713D1-81BB-4735-ADBD-ECD0E1DCE786}"/>
              </a:ext>
            </a:extLst>
          </p:cNvPr>
          <p:cNvSpPr>
            <a:spLocks noGrp="1"/>
          </p:cNvSpPr>
          <p:nvPr>
            <p:ph idx="1"/>
          </p:nvPr>
        </p:nvSpPr>
        <p:spPr>
          <a:xfrm>
            <a:off x="431275" y="1492283"/>
            <a:ext cx="5269134" cy="4458318"/>
          </a:xfrm>
        </p:spPr>
        <p:txBody>
          <a:bodyPr/>
          <a:lstStyle/>
          <a:p>
            <a:r>
              <a:rPr lang="en-US" dirty="0"/>
              <a:t>World-wide leader in sports graphics design, services, and equipment provider</a:t>
            </a:r>
          </a:p>
          <a:p>
            <a:r>
              <a:rPr lang="en-US" dirty="0"/>
              <a:t>Looking to make a change and address requests from their customers</a:t>
            </a:r>
          </a:p>
          <a:p>
            <a:r>
              <a:rPr lang="en-US" dirty="0"/>
              <a:t>Needed the right project to get their feet wet on XPression</a:t>
            </a:r>
          </a:p>
        </p:txBody>
      </p:sp>
      <p:sp>
        <p:nvSpPr>
          <p:cNvPr id="5" name="Title 4">
            <a:extLst>
              <a:ext uri="{FF2B5EF4-FFF2-40B4-BE49-F238E27FC236}">
                <a16:creationId xmlns:a16="http://schemas.microsoft.com/office/drawing/2014/main" id="{A83DFBAD-83F1-45D9-86C1-9A084D812406}"/>
              </a:ext>
            </a:extLst>
          </p:cNvPr>
          <p:cNvSpPr>
            <a:spLocks noGrp="1"/>
          </p:cNvSpPr>
          <p:nvPr>
            <p:ph type="title"/>
          </p:nvPr>
        </p:nvSpPr>
        <p:spPr/>
        <p:txBody>
          <a:bodyPr/>
          <a:lstStyle/>
          <a:p>
            <a:r>
              <a:rPr lang="en-US" dirty="0"/>
              <a:t>AE Graphics | </a:t>
            </a:r>
            <a:r>
              <a:rPr lang="en-US" cap="none" dirty="0"/>
              <a:t>aegraphics.tv</a:t>
            </a:r>
            <a:endParaRPr lang="en-US" dirty="0"/>
          </a:p>
        </p:txBody>
      </p:sp>
    </p:spTree>
    <p:extLst>
      <p:ext uri="{BB962C8B-B14F-4D97-AF65-F5344CB8AC3E}">
        <p14:creationId xmlns:p14="http://schemas.microsoft.com/office/powerpoint/2010/main" val="204360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22</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AE Graphics | </a:t>
            </a:r>
            <a:r>
              <a:rPr lang="en-US" cap="none" dirty="0"/>
              <a:t>aegraphics.tv</a:t>
            </a:r>
            <a:endParaRPr lang="en-US" dirty="0"/>
          </a:p>
        </p:txBody>
      </p:sp>
      <p:pic>
        <p:nvPicPr>
          <p:cNvPr id="8" name="Content Placeholder 7" descr="A screen shot of a computer&#10;&#10;Description automatically generated">
            <a:extLst>
              <a:ext uri="{FF2B5EF4-FFF2-40B4-BE49-F238E27FC236}">
                <a16:creationId xmlns:a16="http://schemas.microsoft.com/office/drawing/2014/main" id="{3B2D2906-FD14-430A-B9C9-460D7B038303}"/>
              </a:ext>
            </a:extLst>
          </p:cNvPr>
          <p:cNvPicPr>
            <a:picLocks noGrp="1" noChangeAspect="1"/>
          </p:cNvPicPr>
          <p:nvPr>
            <p:ph idx="1"/>
          </p:nvPr>
        </p:nvPicPr>
        <p:blipFill>
          <a:blip r:embed="rId3"/>
          <a:stretch>
            <a:fillRect/>
          </a:stretch>
        </p:blipFill>
        <p:spPr>
          <a:xfrm>
            <a:off x="6736739" y="1348869"/>
            <a:ext cx="4908103" cy="2743200"/>
          </a:xfrm>
        </p:spPr>
      </p:pic>
      <p:pic>
        <p:nvPicPr>
          <p:cNvPr id="9" name="Content Placeholder 7">
            <a:extLst>
              <a:ext uri="{FF2B5EF4-FFF2-40B4-BE49-F238E27FC236}">
                <a16:creationId xmlns:a16="http://schemas.microsoft.com/office/drawing/2014/main" id="{64A86814-4E4D-4E34-9AB9-CB2BADB64B16}"/>
              </a:ext>
            </a:extLst>
          </p:cNvPr>
          <p:cNvPicPr>
            <a:picLocks noChangeAspect="1"/>
          </p:cNvPicPr>
          <p:nvPr/>
        </p:nvPicPr>
        <p:blipFill>
          <a:blip r:embed="rId4"/>
          <a:srcRect/>
          <a:stretch/>
        </p:blipFill>
        <p:spPr>
          <a:xfrm>
            <a:off x="4577985" y="3720154"/>
            <a:ext cx="4881714" cy="2743200"/>
          </a:xfrm>
          <a:prstGeom prst="rect">
            <a:avLst/>
          </a:prstGeom>
        </p:spPr>
      </p:pic>
      <p:pic>
        <p:nvPicPr>
          <p:cNvPr id="10" name="Content Placeholder 7">
            <a:extLst>
              <a:ext uri="{FF2B5EF4-FFF2-40B4-BE49-F238E27FC236}">
                <a16:creationId xmlns:a16="http://schemas.microsoft.com/office/drawing/2014/main" id="{69F10803-00F3-498A-9357-8B62457E2FC8}"/>
              </a:ext>
            </a:extLst>
          </p:cNvPr>
          <p:cNvPicPr>
            <a:picLocks noChangeAspect="1"/>
          </p:cNvPicPr>
          <p:nvPr/>
        </p:nvPicPr>
        <p:blipFill>
          <a:blip r:embed="rId5"/>
          <a:srcRect/>
          <a:stretch/>
        </p:blipFill>
        <p:spPr>
          <a:xfrm>
            <a:off x="430426" y="1465601"/>
            <a:ext cx="4876799" cy="2743200"/>
          </a:xfrm>
          <a:prstGeom prst="rect">
            <a:avLst/>
          </a:prstGeom>
        </p:spPr>
      </p:pic>
      <p:sp>
        <p:nvSpPr>
          <p:cNvPr id="11" name="Content Placeholder 3">
            <a:extLst>
              <a:ext uri="{FF2B5EF4-FFF2-40B4-BE49-F238E27FC236}">
                <a16:creationId xmlns:a16="http://schemas.microsoft.com/office/drawing/2014/main" id="{3DC6D1B4-428C-4621-A8CF-5943F1E01006}"/>
              </a:ext>
            </a:extLst>
          </p:cNvPr>
          <p:cNvSpPr txBox="1">
            <a:spLocks/>
          </p:cNvSpPr>
          <p:nvPr/>
        </p:nvSpPr>
        <p:spPr>
          <a:xfrm>
            <a:off x="743639" y="917951"/>
            <a:ext cx="6162999"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Design Concepts for Ross Live | 2020</a:t>
            </a:r>
          </a:p>
        </p:txBody>
      </p:sp>
    </p:spTree>
    <p:extLst>
      <p:ext uri="{BB962C8B-B14F-4D97-AF65-F5344CB8AC3E}">
        <p14:creationId xmlns:p14="http://schemas.microsoft.com/office/powerpoint/2010/main" val="242573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23</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AE Graphics | </a:t>
            </a:r>
            <a:r>
              <a:rPr lang="en-US" cap="none" dirty="0"/>
              <a:t>aegraphics.tv</a:t>
            </a:r>
            <a:endParaRPr lang="en-US" dirty="0"/>
          </a:p>
        </p:txBody>
      </p:sp>
      <p:sp>
        <p:nvSpPr>
          <p:cNvPr id="11" name="Content Placeholder 3">
            <a:extLst>
              <a:ext uri="{FF2B5EF4-FFF2-40B4-BE49-F238E27FC236}">
                <a16:creationId xmlns:a16="http://schemas.microsoft.com/office/drawing/2014/main" id="{3DC6D1B4-428C-4621-A8CF-5943F1E01006}"/>
              </a:ext>
            </a:extLst>
          </p:cNvPr>
          <p:cNvSpPr txBox="1">
            <a:spLocks/>
          </p:cNvSpPr>
          <p:nvPr/>
        </p:nvSpPr>
        <p:spPr>
          <a:xfrm>
            <a:off x="743639" y="917951"/>
            <a:ext cx="6162999"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Design Concepts for Ross Live | 2020</a:t>
            </a:r>
          </a:p>
        </p:txBody>
      </p:sp>
      <p:pic>
        <p:nvPicPr>
          <p:cNvPr id="6" name="Picture 5">
            <a:extLst>
              <a:ext uri="{FF2B5EF4-FFF2-40B4-BE49-F238E27FC236}">
                <a16:creationId xmlns:a16="http://schemas.microsoft.com/office/drawing/2014/main" id="{6A6232F1-67DE-40E7-A56A-6A711F30C090}"/>
              </a:ext>
            </a:extLst>
          </p:cNvPr>
          <p:cNvPicPr>
            <a:picLocks noChangeAspect="1"/>
          </p:cNvPicPr>
          <p:nvPr/>
        </p:nvPicPr>
        <p:blipFill>
          <a:blip r:embed="rId3"/>
          <a:stretch>
            <a:fillRect/>
          </a:stretch>
        </p:blipFill>
        <p:spPr>
          <a:xfrm>
            <a:off x="214009" y="2014826"/>
            <a:ext cx="9961123" cy="2993933"/>
          </a:xfrm>
          <a:prstGeom prst="rect">
            <a:avLst/>
          </a:prstGeom>
        </p:spPr>
      </p:pic>
      <p:sp>
        <p:nvSpPr>
          <p:cNvPr id="7" name="TextBox 6">
            <a:extLst>
              <a:ext uri="{FF2B5EF4-FFF2-40B4-BE49-F238E27FC236}">
                <a16:creationId xmlns:a16="http://schemas.microsoft.com/office/drawing/2014/main" id="{F725A412-1F74-4B99-B46F-A22C70A52787}"/>
              </a:ext>
            </a:extLst>
          </p:cNvPr>
          <p:cNvSpPr txBox="1"/>
          <p:nvPr/>
        </p:nvSpPr>
        <p:spPr>
          <a:xfrm>
            <a:off x="6532318" y="1472472"/>
            <a:ext cx="5544766" cy="4524315"/>
          </a:xfrm>
          <a:prstGeom prst="rect">
            <a:avLst/>
          </a:prstGeom>
          <a:gradFill flip="none" rotWithShape="1">
            <a:gsLst>
              <a:gs pos="7000">
                <a:srgbClr val="1A1A1A">
                  <a:alpha val="81000"/>
                </a:srgbClr>
              </a:gs>
              <a:gs pos="100000">
                <a:srgbClr val="1A1A1A"/>
              </a:gs>
            </a:gsLst>
            <a:lin ang="60000" scaled="0"/>
            <a:tileRect/>
          </a:gradFill>
          <a:effectLst>
            <a:softEdge rad="127000"/>
          </a:effectLst>
        </p:spPr>
        <p:txBody>
          <a:bodyPr wrap="square" rtlCol="0">
            <a:spAutoFit/>
          </a:bodyPr>
          <a:lstStyle/>
          <a:p>
            <a:pPr marL="457200" indent="-4572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Alston Elliot and Ross Video signed an MOU in December 2019</a:t>
            </a:r>
            <a:b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Trained for 5 days in mid-January 2020 with Simon &amp; Julian</a:t>
            </a:r>
            <a:b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Delivered working XPression scenes in February 2020</a:t>
            </a:r>
            <a:b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Minor touch-ups by Ross Video</a:t>
            </a:r>
            <a:b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Works to re-skin with past two XPression Packages</a:t>
            </a:r>
          </a:p>
          <a:p>
            <a:pPr marL="457200" indent="-457200">
              <a:buFont typeface="Arial" panose="020B0604020202020204" pitchFamily="34" charset="0"/>
              <a:buChar char="•"/>
            </a:pPr>
            <a:endParaRPr lang="en-US" sz="24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54077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1120F-7403-4508-8BE8-5BDC1038EB13}"/>
              </a:ext>
            </a:extLst>
          </p:cNvPr>
          <p:cNvSpPr>
            <a:spLocks noGrp="1"/>
          </p:cNvSpPr>
          <p:nvPr>
            <p:ph type="sldNum" sz="quarter" idx="12"/>
          </p:nvPr>
        </p:nvSpPr>
        <p:spPr/>
        <p:txBody>
          <a:bodyPr/>
          <a:lstStyle/>
          <a:p>
            <a:fld id="{67E52358-FED6-D246-9C6E-AEC4ABAAD0D9}" type="slidenum">
              <a:rPr lang="en-US" smtClean="0"/>
              <a:t>24</a:t>
            </a:fld>
            <a:endParaRPr lang="en-US"/>
          </a:p>
        </p:txBody>
      </p:sp>
      <p:graphicFrame>
        <p:nvGraphicFramePr>
          <p:cNvPr id="3" name="Object 2">
            <a:extLst>
              <a:ext uri="{FF2B5EF4-FFF2-40B4-BE49-F238E27FC236}">
                <a16:creationId xmlns:a16="http://schemas.microsoft.com/office/drawing/2014/main" id="{B17FF977-EAE1-4E7A-9353-7C70003021BE}"/>
              </a:ext>
            </a:extLst>
          </p:cNvPr>
          <p:cNvGraphicFramePr>
            <a:graphicFrameLocks noChangeAspect="1"/>
          </p:cNvGraphicFramePr>
          <p:nvPr>
            <p:extLst>
              <p:ext uri="{D42A27DB-BD31-4B8C-83A1-F6EECF244321}">
                <p14:modId xmlns:p14="http://schemas.microsoft.com/office/powerpoint/2010/main" val="646915109"/>
              </p:ext>
            </p:extLst>
          </p:nvPr>
        </p:nvGraphicFramePr>
        <p:xfrm>
          <a:off x="-1" y="0"/>
          <a:ext cx="12192001" cy="6905626"/>
        </p:xfrm>
        <a:graphic>
          <a:graphicData uri="http://schemas.openxmlformats.org/presentationml/2006/ole">
            <mc:AlternateContent xmlns:mc="http://schemas.openxmlformats.org/markup-compatibility/2006">
              <mc:Choice xmlns:v="urn:schemas-microsoft-com:vml" Requires="v">
                <p:oleObj spid="_x0000_s1026" r:id="rId4" imgW="24380640" imgH="13714200" progId="">
                  <p:embed/>
                </p:oleObj>
              </mc:Choice>
              <mc:Fallback>
                <p:oleObj r:id="rId4" imgW="24380640" imgH="13714200" progId="">
                  <p:embed/>
                  <p:pic>
                    <p:nvPicPr>
                      <p:cNvPr id="3" name="Object 2">
                        <a:extLst>
                          <a:ext uri="{FF2B5EF4-FFF2-40B4-BE49-F238E27FC236}">
                            <a16:creationId xmlns:a16="http://schemas.microsoft.com/office/drawing/2014/main" id="{B17FF977-EAE1-4E7A-9353-7C70003021BE}"/>
                          </a:ext>
                        </a:extLst>
                      </p:cNvPr>
                      <p:cNvPicPr/>
                      <p:nvPr/>
                    </p:nvPicPr>
                    <p:blipFill>
                      <a:blip r:embed="rId5"/>
                      <a:stretch>
                        <a:fillRect/>
                      </a:stretch>
                    </p:blipFill>
                    <p:spPr>
                      <a:xfrm>
                        <a:off x="-1" y="0"/>
                        <a:ext cx="12192001" cy="6905626"/>
                      </a:xfrm>
                      <a:prstGeom prst="rect">
                        <a:avLst/>
                      </a:prstGeom>
                    </p:spPr>
                  </p:pic>
                </p:oleObj>
              </mc:Fallback>
            </mc:AlternateContent>
          </a:graphicData>
        </a:graphic>
      </p:graphicFrame>
      <p:pic>
        <p:nvPicPr>
          <p:cNvPr id="4" name="Content Placeholder 5" descr="A close up of a sign&#10;&#10;Description automatically generated">
            <a:extLst>
              <a:ext uri="{FF2B5EF4-FFF2-40B4-BE49-F238E27FC236}">
                <a16:creationId xmlns:a16="http://schemas.microsoft.com/office/drawing/2014/main" id="{5A4691FF-D53A-4076-8783-C2CEB1620355}"/>
              </a:ext>
            </a:extLst>
          </p:cNvPr>
          <p:cNvPicPr>
            <a:picLocks noChangeAspect="1"/>
          </p:cNvPicPr>
          <p:nvPr/>
        </p:nvPicPr>
        <p:blipFill>
          <a:blip r:embed="rId6"/>
          <a:stretch>
            <a:fillRect/>
          </a:stretch>
        </p:blipFill>
        <p:spPr>
          <a:xfrm>
            <a:off x="1406769" y="6400675"/>
            <a:ext cx="2090575" cy="320800"/>
          </a:xfrm>
          <a:prstGeom prst="rect">
            <a:avLst/>
          </a:prstGeom>
          <a:effectLst>
            <a:glow rad="101600">
              <a:schemeClr val="bg1">
                <a:alpha val="40000"/>
              </a:schemeClr>
            </a:glow>
          </a:effectLst>
        </p:spPr>
      </p:pic>
      <p:pic>
        <p:nvPicPr>
          <p:cNvPr id="5" name="Picture 4" descr="A picture containing meter, red&#10;&#10;Description automatically generated">
            <a:extLst>
              <a:ext uri="{FF2B5EF4-FFF2-40B4-BE49-F238E27FC236}">
                <a16:creationId xmlns:a16="http://schemas.microsoft.com/office/drawing/2014/main" id="{BF0A0A5C-B867-4982-BAED-CB4E2248AC97}"/>
              </a:ext>
            </a:extLst>
          </p:cNvPr>
          <p:cNvPicPr>
            <a:picLocks noChangeAspect="1"/>
          </p:cNvPicPr>
          <p:nvPr/>
        </p:nvPicPr>
        <p:blipFill>
          <a:blip r:embed="rId7"/>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spTree>
    <p:extLst>
      <p:ext uri="{BB962C8B-B14F-4D97-AF65-F5344CB8AC3E}">
        <p14:creationId xmlns:p14="http://schemas.microsoft.com/office/powerpoint/2010/main" val="1420734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4BEBDC-F162-43FB-AB7B-C638C02F432D}"/>
              </a:ext>
            </a:extLst>
          </p:cNvPr>
          <p:cNvPicPr>
            <a:picLocks noChangeAspect="1"/>
          </p:cNvPicPr>
          <p:nvPr/>
        </p:nvPicPr>
        <p:blipFill>
          <a:blip r:embed="rId3"/>
          <a:stretch>
            <a:fillRect/>
          </a:stretch>
        </p:blipFill>
        <p:spPr>
          <a:xfrm>
            <a:off x="-411589" y="1632036"/>
            <a:ext cx="4221970" cy="2374858"/>
          </a:xfrm>
          <a:prstGeom prst="rect">
            <a:avLst/>
          </a:prstGeom>
          <a:ln>
            <a:solidFill>
              <a:schemeClr val="tx1"/>
            </a:solidFill>
          </a:ln>
          <a:scene3d>
            <a:camera prst="perspectiveContrastingRightFacing">
              <a:rot lat="600000" lon="18963666" rev="213211"/>
            </a:camera>
            <a:lightRig rig="threePt" dir="t"/>
          </a:scene3d>
        </p:spPr>
      </p:pic>
      <p:sp>
        <p:nvSpPr>
          <p:cNvPr id="2" name="Slide Number Placeholder 1">
            <a:extLst>
              <a:ext uri="{FF2B5EF4-FFF2-40B4-BE49-F238E27FC236}">
                <a16:creationId xmlns:a16="http://schemas.microsoft.com/office/drawing/2014/main" id="{62EBC178-1CA5-4EF4-AB37-0CE260EB7694}"/>
              </a:ext>
            </a:extLst>
          </p:cNvPr>
          <p:cNvSpPr>
            <a:spLocks noGrp="1"/>
          </p:cNvSpPr>
          <p:nvPr>
            <p:ph type="sldNum" sz="quarter" idx="12"/>
          </p:nvPr>
        </p:nvSpPr>
        <p:spPr/>
        <p:txBody>
          <a:bodyPr/>
          <a:lstStyle/>
          <a:p>
            <a:fld id="{67E52358-FED6-D246-9C6E-AEC4ABAAD0D9}" type="slidenum">
              <a:rPr lang="en-US" smtClean="0"/>
              <a:t>25</a:t>
            </a:fld>
            <a:endParaRPr lang="en-US"/>
          </a:p>
        </p:txBody>
      </p:sp>
      <p:pic>
        <p:nvPicPr>
          <p:cNvPr id="10" name="Picture 9">
            <a:extLst>
              <a:ext uri="{FF2B5EF4-FFF2-40B4-BE49-F238E27FC236}">
                <a16:creationId xmlns:a16="http://schemas.microsoft.com/office/drawing/2014/main" id="{AACA5914-FC19-44DD-87A6-619FAF657505}"/>
              </a:ext>
            </a:extLst>
          </p:cNvPr>
          <p:cNvPicPr>
            <a:picLocks noChangeAspect="1"/>
          </p:cNvPicPr>
          <p:nvPr/>
        </p:nvPicPr>
        <p:blipFill>
          <a:blip r:embed="rId4"/>
          <a:stretch>
            <a:fillRect/>
          </a:stretch>
        </p:blipFill>
        <p:spPr>
          <a:xfrm>
            <a:off x="855032" y="2293786"/>
            <a:ext cx="4221971" cy="2374859"/>
          </a:xfrm>
          <a:prstGeom prst="rect">
            <a:avLst/>
          </a:prstGeom>
          <a:ln>
            <a:solidFill>
              <a:schemeClr val="tx1"/>
            </a:solidFill>
          </a:ln>
          <a:scene3d>
            <a:camera prst="perspectiveContrastingRightFacing">
              <a:rot lat="600000" lon="18963666" rev="213211"/>
            </a:camera>
            <a:lightRig rig="threePt" dir="t"/>
          </a:scene3d>
        </p:spPr>
      </p:pic>
      <p:pic>
        <p:nvPicPr>
          <p:cNvPr id="12" name="Picture 11">
            <a:extLst>
              <a:ext uri="{FF2B5EF4-FFF2-40B4-BE49-F238E27FC236}">
                <a16:creationId xmlns:a16="http://schemas.microsoft.com/office/drawing/2014/main" id="{6C119CCE-FFE8-42D6-AA13-4861A555FA43}"/>
              </a:ext>
            </a:extLst>
          </p:cNvPr>
          <p:cNvPicPr>
            <a:picLocks noChangeAspect="1"/>
          </p:cNvPicPr>
          <p:nvPr/>
        </p:nvPicPr>
        <p:blipFill>
          <a:blip r:embed="rId5"/>
          <a:stretch>
            <a:fillRect/>
          </a:stretch>
        </p:blipFill>
        <p:spPr>
          <a:xfrm>
            <a:off x="2121653" y="2955538"/>
            <a:ext cx="4226561" cy="2377440"/>
          </a:xfrm>
          <a:prstGeom prst="rect">
            <a:avLst/>
          </a:prstGeom>
          <a:ln>
            <a:solidFill>
              <a:schemeClr val="tx1"/>
            </a:solidFill>
          </a:ln>
          <a:scene3d>
            <a:camera prst="perspectiveContrastingRightFacing">
              <a:rot lat="600000" lon="18963666" rev="213211"/>
            </a:camera>
            <a:lightRig rig="threePt" dir="t"/>
          </a:scene3d>
        </p:spPr>
      </p:pic>
      <p:sp>
        <p:nvSpPr>
          <p:cNvPr id="13" name="Content Placeholder 3">
            <a:extLst>
              <a:ext uri="{FF2B5EF4-FFF2-40B4-BE49-F238E27FC236}">
                <a16:creationId xmlns:a16="http://schemas.microsoft.com/office/drawing/2014/main" id="{708CCD2A-7B6B-4E82-AECD-A1318621A1DC}"/>
              </a:ext>
            </a:extLst>
          </p:cNvPr>
          <p:cNvSpPr txBox="1">
            <a:spLocks/>
          </p:cNvSpPr>
          <p:nvPr/>
        </p:nvSpPr>
        <p:spPr>
          <a:xfrm>
            <a:off x="7192728" y="1554846"/>
            <a:ext cx="4719751" cy="4531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Completely integrated elections system for your entire station</a:t>
            </a:r>
          </a:p>
          <a:p>
            <a:pPr>
              <a:lnSpc>
                <a:spcPct val="100000"/>
              </a:lnSpc>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Share formatted election data on XPression, Voyager, web, and mobile</a:t>
            </a:r>
          </a:p>
          <a:p>
            <a:pPr>
              <a:lnSpc>
                <a:spcPct val="100000"/>
              </a:lnSpc>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Drives tickers, full-screens and lower-third results</a:t>
            </a:r>
          </a:p>
          <a:p>
            <a:pPr>
              <a:lnSpc>
                <a:spcPct val="100000"/>
              </a:lnSpc>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Web-based interface for creation, monitoring and analysis of Election contests</a:t>
            </a:r>
          </a:p>
          <a:p>
            <a:pPr lvl="1">
              <a:lnSpc>
                <a:spcPct val="100000"/>
              </a:lnSpc>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Journalists create playlists from contest data populated from trusted election data sources</a:t>
            </a:r>
          </a:p>
          <a:p>
            <a:pPr>
              <a:lnSpc>
                <a:spcPct val="100000"/>
              </a:lnSpc>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XPression Elect-It! Player for playout operator in the control room</a:t>
            </a:r>
          </a:p>
          <a:p>
            <a:pPr>
              <a:lnSpc>
                <a:spcPct val="100000"/>
              </a:lnSpc>
            </a:pP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2">
            <a:extLst>
              <a:ext uri="{FF2B5EF4-FFF2-40B4-BE49-F238E27FC236}">
                <a16:creationId xmlns:a16="http://schemas.microsoft.com/office/drawing/2014/main" id="{17FDA042-F6B8-4A1F-8568-C663588DEA4A}"/>
              </a:ext>
            </a:extLst>
          </p:cNvPr>
          <p:cNvSpPr txBox="1">
            <a:spLocks/>
          </p:cNvSpPr>
          <p:nvPr/>
        </p:nvSpPr>
        <p:spPr>
          <a:xfrm>
            <a:off x="430426" y="250031"/>
            <a:ext cx="11312801" cy="894557"/>
          </a:xfrm>
          <a:prstGeom prst="rect">
            <a:avLst/>
          </a:prstGeom>
        </p:spPr>
        <p:txBody>
          <a:bodyPr anchor="ct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XPression Elect-It!</a:t>
            </a:r>
          </a:p>
        </p:txBody>
      </p:sp>
      <p:pic>
        <p:nvPicPr>
          <p:cNvPr id="16" name="Picture 15" descr="A picture containing meter, red&#10;&#10;Description automatically generated">
            <a:extLst>
              <a:ext uri="{FF2B5EF4-FFF2-40B4-BE49-F238E27FC236}">
                <a16:creationId xmlns:a16="http://schemas.microsoft.com/office/drawing/2014/main" id="{A996801F-42DD-4930-BBAA-5F86A0E7CE4A}"/>
              </a:ext>
            </a:extLst>
          </p:cNvPr>
          <p:cNvPicPr>
            <a:picLocks noChangeAspect="1"/>
          </p:cNvPicPr>
          <p:nvPr/>
        </p:nvPicPr>
        <p:blipFill>
          <a:blip r:embed="rId6"/>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pic>
        <p:nvPicPr>
          <p:cNvPr id="4" name="Picture 3" descr="A screenshot of a computer&#10;&#10;Description automatically generated">
            <a:extLst>
              <a:ext uri="{FF2B5EF4-FFF2-40B4-BE49-F238E27FC236}">
                <a16:creationId xmlns:a16="http://schemas.microsoft.com/office/drawing/2014/main" id="{EEDCD064-4390-4AC3-9109-BF67A67EF813}"/>
              </a:ext>
            </a:extLst>
          </p:cNvPr>
          <p:cNvPicPr>
            <a:picLocks noChangeAspect="1"/>
          </p:cNvPicPr>
          <p:nvPr/>
        </p:nvPicPr>
        <p:blipFill>
          <a:blip r:embed="rId7"/>
          <a:stretch>
            <a:fillRect/>
          </a:stretch>
        </p:blipFill>
        <p:spPr>
          <a:xfrm>
            <a:off x="5158236" y="4120728"/>
            <a:ext cx="2066209" cy="2148857"/>
          </a:xfrm>
          <a:prstGeom prst="rect">
            <a:avLst/>
          </a:prstGeom>
        </p:spPr>
      </p:pic>
      <p:sp>
        <p:nvSpPr>
          <p:cNvPr id="14" name="Content Placeholder 3">
            <a:extLst>
              <a:ext uri="{FF2B5EF4-FFF2-40B4-BE49-F238E27FC236}">
                <a16:creationId xmlns:a16="http://schemas.microsoft.com/office/drawing/2014/main" id="{947A6BBE-286A-4514-B2AA-77078D2429A4}"/>
              </a:ext>
            </a:extLst>
          </p:cNvPr>
          <p:cNvSpPr txBox="1">
            <a:spLocks/>
          </p:cNvSpPr>
          <p:nvPr/>
        </p:nvSpPr>
        <p:spPr>
          <a:xfrm>
            <a:off x="743639" y="917951"/>
            <a:ext cx="10895404"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Pre-built and Configured Elections Graphics Packages Available </a:t>
            </a:r>
          </a:p>
        </p:txBody>
      </p:sp>
    </p:spTree>
    <p:extLst>
      <p:ext uri="{BB962C8B-B14F-4D97-AF65-F5344CB8AC3E}">
        <p14:creationId xmlns:p14="http://schemas.microsoft.com/office/powerpoint/2010/main" val="391071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26</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Elect-It!</a:t>
            </a:r>
          </a:p>
        </p:txBody>
      </p:sp>
      <p:sp>
        <p:nvSpPr>
          <p:cNvPr id="4" name="Content Placeholder 3">
            <a:extLst>
              <a:ext uri="{FF2B5EF4-FFF2-40B4-BE49-F238E27FC236}">
                <a16:creationId xmlns:a16="http://schemas.microsoft.com/office/drawing/2014/main" id="{41BEE301-611B-44CD-B085-FAB1B1809F8B}"/>
              </a:ext>
            </a:extLst>
          </p:cNvPr>
          <p:cNvSpPr>
            <a:spLocks noGrp="1"/>
          </p:cNvSpPr>
          <p:nvPr>
            <p:ph idx="1"/>
          </p:nvPr>
        </p:nvSpPr>
        <p:spPr>
          <a:xfrm>
            <a:off x="430427" y="2913887"/>
            <a:ext cx="5665574" cy="3316225"/>
          </a:xfrm>
        </p:spPr>
        <p:txBody>
          <a:bodyPr>
            <a:normAutofit fontScale="92500" lnSpcReduction="10000"/>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Your total Election Night coverage solution</a:t>
            </a:r>
          </a:p>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Let your staff collaborate on elections no matter their role or location</a:t>
            </a:r>
          </a:p>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Web-based user interface</a:t>
            </a:r>
          </a:p>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Build rundowns in Elect-it! and share across the network for review and approval</a:t>
            </a:r>
          </a:p>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Accessible anywhere on your network</a:t>
            </a:r>
          </a:p>
        </p:txBody>
      </p:sp>
      <p:pic>
        <p:nvPicPr>
          <p:cNvPr id="5" name="Content Placeholder 5">
            <a:extLst>
              <a:ext uri="{FF2B5EF4-FFF2-40B4-BE49-F238E27FC236}">
                <a16:creationId xmlns:a16="http://schemas.microsoft.com/office/drawing/2014/main" id="{5B2DD034-93AB-46AE-95D6-49E24D20008E}"/>
              </a:ext>
            </a:extLst>
          </p:cNvPr>
          <p:cNvPicPr>
            <a:picLocks noChangeAspect="1"/>
          </p:cNvPicPr>
          <p:nvPr/>
        </p:nvPicPr>
        <p:blipFill>
          <a:blip r:embed="rId3"/>
          <a:stretch>
            <a:fillRect/>
          </a:stretch>
        </p:blipFill>
        <p:spPr>
          <a:xfrm>
            <a:off x="326518" y="1564935"/>
            <a:ext cx="11312525" cy="1103524"/>
          </a:xfrm>
          <a:prstGeom prst="rect">
            <a:avLst/>
          </a:prstGeom>
        </p:spPr>
      </p:pic>
      <p:pic>
        <p:nvPicPr>
          <p:cNvPr id="6" name="Picture 5" descr="A close up of a sign&#10;&#10;Description automatically generated">
            <a:extLst>
              <a:ext uri="{FF2B5EF4-FFF2-40B4-BE49-F238E27FC236}">
                <a16:creationId xmlns:a16="http://schemas.microsoft.com/office/drawing/2014/main" id="{5779AD0B-6255-4387-9AC9-16C399F6765C}"/>
              </a:ext>
            </a:extLst>
          </p:cNvPr>
          <p:cNvPicPr>
            <a:picLocks noChangeAspect="1"/>
          </p:cNvPicPr>
          <p:nvPr/>
        </p:nvPicPr>
        <p:blipFill>
          <a:blip r:embed="rId4"/>
          <a:stretch>
            <a:fillRect/>
          </a:stretch>
        </p:blipFill>
        <p:spPr>
          <a:xfrm>
            <a:off x="9037748" y="3564597"/>
            <a:ext cx="2169529" cy="2169529"/>
          </a:xfrm>
          <a:prstGeom prst="rect">
            <a:avLst/>
          </a:prstGeom>
        </p:spPr>
      </p:pic>
      <p:pic>
        <p:nvPicPr>
          <p:cNvPr id="7" name="Picture 6">
            <a:extLst>
              <a:ext uri="{FF2B5EF4-FFF2-40B4-BE49-F238E27FC236}">
                <a16:creationId xmlns:a16="http://schemas.microsoft.com/office/drawing/2014/main" id="{6F5FAB32-8716-45AB-8A02-C7894458EFE3}"/>
              </a:ext>
            </a:extLst>
          </p:cNvPr>
          <p:cNvPicPr>
            <a:picLocks noChangeAspect="1"/>
          </p:cNvPicPr>
          <p:nvPr/>
        </p:nvPicPr>
        <p:blipFill>
          <a:blip r:embed="rId5"/>
          <a:srcRect/>
          <a:stretch/>
        </p:blipFill>
        <p:spPr>
          <a:xfrm>
            <a:off x="6675036" y="3564598"/>
            <a:ext cx="2169529" cy="2169529"/>
          </a:xfrm>
          <a:prstGeom prst="rect">
            <a:avLst/>
          </a:prstGeom>
        </p:spPr>
      </p:pic>
      <p:sp>
        <p:nvSpPr>
          <p:cNvPr id="8" name="TextBox 7">
            <a:extLst>
              <a:ext uri="{FF2B5EF4-FFF2-40B4-BE49-F238E27FC236}">
                <a16:creationId xmlns:a16="http://schemas.microsoft.com/office/drawing/2014/main" id="{6289F25E-6FDE-4BE0-9738-667065856B5B}"/>
              </a:ext>
            </a:extLst>
          </p:cNvPr>
          <p:cNvSpPr txBox="1"/>
          <p:nvPr/>
        </p:nvSpPr>
        <p:spPr>
          <a:xfrm>
            <a:off x="6657302" y="2913887"/>
            <a:ext cx="4760891" cy="369332"/>
          </a:xfrm>
          <a:prstGeom prst="rect">
            <a:avLst/>
          </a:prstGeom>
          <a:solidFill>
            <a:schemeClr val="tx1"/>
          </a:solidFill>
        </p:spPr>
        <p:txBody>
          <a:bodyPr wrap="square" rtlCol="0">
            <a:spAutoFit/>
          </a:bodyPr>
          <a:lstStyle/>
          <a:p>
            <a:pPr algn="ctr"/>
            <a:r>
              <a:rPr lang="en-US" b="1" dirty="0">
                <a:solidFill>
                  <a:schemeClr val="bg1"/>
                </a:solidFill>
              </a:rPr>
              <a:t>Parsers for your election data providers</a:t>
            </a:r>
          </a:p>
        </p:txBody>
      </p:sp>
    </p:spTree>
    <p:extLst>
      <p:ext uri="{BB962C8B-B14F-4D97-AF65-F5344CB8AC3E}">
        <p14:creationId xmlns:p14="http://schemas.microsoft.com/office/powerpoint/2010/main" val="287655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27</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Elect-It!</a:t>
            </a:r>
          </a:p>
        </p:txBody>
      </p:sp>
      <p:sp>
        <p:nvSpPr>
          <p:cNvPr id="4" name="Content Placeholder 3">
            <a:extLst>
              <a:ext uri="{FF2B5EF4-FFF2-40B4-BE49-F238E27FC236}">
                <a16:creationId xmlns:a16="http://schemas.microsoft.com/office/drawing/2014/main" id="{41BEE301-611B-44CD-B085-FAB1B1809F8B}"/>
              </a:ext>
            </a:extLst>
          </p:cNvPr>
          <p:cNvSpPr>
            <a:spLocks noGrp="1"/>
          </p:cNvSpPr>
          <p:nvPr>
            <p:ph idx="1"/>
          </p:nvPr>
        </p:nvSpPr>
        <p:spPr>
          <a:xfrm>
            <a:off x="430427" y="2913887"/>
            <a:ext cx="5665574" cy="3316225"/>
          </a:xfrm>
        </p:spPr>
        <p:txBody>
          <a:bodyPr>
            <a:normAutofit/>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Can be purchased with a fully integrated election graphics package from Rocket Surgery</a:t>
            </a:r>
          </a:p>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Bundled with Elect-it! Core Server and Rocket Surgery FLARE  for a complete election night solution</a:t>
            </a:r>
          </a:p>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Additional Election Projects available</a:t>
            </a:r>
          </a:p>
        </p:txBody>
      </p:sp>
      <p:pic>
        <p:nvPicPr>
          <p:cNvPr id="5" name="Content Placeholder 5">
            <a:extLst>
              <a:ext uri="{FF2B5EF4-FFF2-40B4-BE49-F238E27FC236}">
                <a16:creationId xmlns:a16="http://schemas.microsoft.com/office/drawing/2014/main" id="{5B2DD034-93AB-46AE-95D6-49E24D20008E}"/>
              </a:ext>
            </a:extLst>
          </p:cNvPr>
          <p:cNvPicPr>
            <a:picLocks noChangeAspect="1"/>
          </p:cNvPicPr>
          <p:nvPr/>
        </p:nvPicPr>
        <p:blipFill>
          <a:blip r:embed="rId3"/>
          <a:stretch>
            <a:fillRect/>
          </a:stretch>
        </p:blipFill>
        <p:spPr>
          <a:xfrm>
            <a:off x="326518" y="1564935"/>
            <a:ext cx="11312525" cy="1103524"/>
          </a:xfrm>
          <a:prstGeom prst="rect">
            <a:avLst/>
          </a:prstGeom>
        </p:spPr>
      </p:pic>
      <p:pic>
        <p:nvPicPr>
          <p:cNvPr id="9" name="Picture 8">
            <a:extLst>
              <a:ext uri="{FF2B5EF4-FFF2-40B4-BE49-F238E27FC236}">
                <a16:creationId xmlns:a16="http://schemas.microsoft.com/office/drawing/2014/main" id="{B1856589-C402-449B-9363-C4914583A5E7}"/>
              </a:ext>
            </a:extLst>
          </p:cNvPr>
          <p:cNvPicPr>
            <a:picLocks noChangeAspect="1"/>
          </p:cNvPicPr>
          <p:nvPr/>
        </p:nvPicPr>
        <p:blipFill>
          <a:blip r:embed="rId4"/>
          <a:srcRect/>
          <a:stretch/>
        </p:blipFill>
        <p:spPr>
          <a:xfrm>
            <a:off x="7564158" y="2846281"/>
            <a:ext cx="2827599" cy="1590524"/>
          </a:xfrm>
          <a:prstGeom prst="rect">
            <a:avLst/>
          </a:prstGeom>
        </p:spPr>
      </p:pic>
      <p:pic>
        <p:nvPicPr>
          <p:cNvPr id="10" name="Picture 9" descr="A picture containing electronics, sitting, computer, blue&#10;&#10;Description automatically generated">
            <a:extLst>
              <a:ext uri="{FF2B5EF4-FFF2-40B4-BE49-F238E27FC236}">
                <a16:creationId xmlns:a16="http://schemas.microsoft.com/office/drawing/2014/main" id="{BB86455C-9CEA-4413-B361-9F794CACDEE1}"/>
              </a:ext>
            </a:extLst>
          </p:cNvPr>
          <p:cNvPicPr>
            <a:picLocks noChangeAspect="1"/>
          </p:cNvPicPr>
          <p:nvPr/>
        </p:nvPicPr>
        <p:blipFill>
          <a:blip r:embed="rId5"/>
          <a:stretch>
            <a:fillRect/>
          </a:stretch>
        </p:blipFill>
        <p:spPr>
          <a:xfrm>
            <a:off x="6609481" y="4258499"/>
            <a:ext cx="2827599" cy="1590524"/>
          </a:xfrm>
          <a:prstGeom prst="rect">
            <a:avLst/>
          </a:prstGeom>
        </p:spPr>
      </p:pic>
      <p:pic>
        <p:nvPicPr>
          <p:cNvPr id="11" name="Picture 10">
            <a:extLst>
              <a:ext uri="{FF2B5EF4-FFF2-40B4-BE49-F238E27FC236}">
                <a16:creationId xmlns:a16="http://schemas.microsoft.com/office/drawing/2014/main" id="{84FA4337-09F3-49CF-A741-E17BD1706896}"/>
              </a:ext>
            </a:extLst>
          </p:cNvPr>
          <p:cNvPicPr>
            <a:picLocks noChangeAspect="1"/>
          </p:cNvPicPr>
          <p:nvPr/>
        </p:nvPicPr>
        <p:blipFill>
          <a:blip r:embed="rId6"/>
          <a:srcRect/>
          <a:stretch/>
        </p:blipFill>
        <p:spPr>
          <a:xfrm>
            <a:off x="9097186" y="3950238"/>
            <a:ext cx="2827599" cy="1531616"/>
          </a:xfrm>
          <a:prstGeom prst="rect">
            <a:avLst/>
          </a:prstGeom>
        </p:spPr>
      </p:pic>
      <p:pic>
        <p:nvPicPr>
          <p:cNvPr id="12" name="Picture 11" descr="A close up of a logo&#10;&#10;Description automatically generated">
            <a:extLst>
              <a:ext uri="{FF2B5EF4-FFF2-40B4-BE49-F238E27FC236}">
                <a16:creationId xmlns:a16="http://schemas.microsoft.com/office/drawing/2014/main" id="{85078341-4838-459F-A186-518FA839DDF0}"/>
              </a:ext>
            </a:extLst>
          </p:cNvPr>
          <p:cNvPicPr>
            <a:picLocks noChangeAspect="1"/>
          </p:cNvPicPr>
          <p:nvPr/>
        </p:nvPicPr>
        <p:blipFill rotWithShape="1">
          <a:blip r:embed="rId7"/>
          <a:srcRect l="39737" t="-370" r="32536" b="37314"/>
          <a:stretch/>
        </p:blipFill>
        <p:spPr>
          <a:xfrm>
            <a:off x="6513005" y="2844863"/>
            <a:ext cx="1051153" cy="1344679"/>
          </a:xfrm>
          <a:prstGeom prst="rect">
            <a:avLst/>
          </a:prstGeom>
        </p:spPr>
      </p:pic>
      <p:sp>
        <p:nvSpPr>
          <p:cNvPr id="13" name="Content Placeholder 3">
            <a:extLst>
              <a:ext uri="{FF2B5EF4-FFF2-40B4-BE49-F238E27FC236}">
                <a16:creationId xmlns:a16="http://schemas.microsoft.com/office/drawing/2014/main" id="{C3C6655D-1AE2-494A-BC0B-826390AB5AB9}"/>
              </a:ext>
            </a:extLst>
          </p:cNvPr>
          <p:cNvSpPr txBox="1">
            <a:spLocks/>
          </p:cNvSpPr>
          <p:nvPr/>
        </p:nvSpPr>
        <p:spPr>
          <a:xfrm>
            <a:off x="743639" y="917951"/>
            <a:ext cx="10895404"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Pre-built and Configured Elections Graphics Packages Available </a:t>
            </a:r>
          </a:p>
        </p:txBody>
      </p:sp>
    </p:spTree>
    <p:extLst>
      <p:ext uri="{BB962C8B-B14F-4D97-AF65-F5344CB8AC3E}">
        <p14:creationId xmlns:p14="http://schemas.microsoft.com/office/powerpoint/2010/main" val="37074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28</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Elect-It!</a:t>
            </a:r>
          </a:p>
        </p:txBody>
      </p:sp>
      <p:sp>
        <p:nvSpPr>
          <p:cNvPr id="4" name="Content Placeholder 3">
            <a:extLst>
              <a:ext uri="{FF2B5EF4-FFF2-40B4-BE49-F238E27FC236}">
                <a16:creationId xmlns:a16="http://schemas.microsoft.com/office/drawing/2014/main" id="{41BEE301-611B-44CD-B085-FAB1B1809F8B}"/>
              </a:ext>
            </a:extLst>
          </p:cNvPr>
          <p:cNvSpPr>
            <a:spLocks noGrp="1"/>
          </p:cNvSpPr>
          <p:nvPr>
            <p:ph idx="1"/>
          </p:nvPr>
        </p:nvSpPr>
        <p:spPr>
          <a:xfrm>
            <a:off x="430427" y="2913887"/>
            <a:ext cx="5665574" cy="3316225"/>
          </a:xfrm>
        </p:spPr>
        <p:txBody>
          <a:bodyPr>
            <a:normAutofit/>
          </a:bodyPr>
          <a:lstStyle/>
          <a:p>
            <a:pPr marL="0" indent="0">
              <a:lnSpc>
                <a:spcPct val="100000"/>
              </a:lnSpc>
              <a:buNone/>
            </a:pPr>
            <a:r>
              <a:rPr lang="en-US" sz="2400" b="1" dirty="0">
                <a:latin typeface="Open Sans" panose="020B0606030504020204" pitchFamily="34" charset="0"/>
                <a:ea typeface="Open Sans" panose="020B0606030504020204" pitchFamily="34" charset="0"/>
                <a:cs typeface="Open Sans" panose="020B0606030504020204" pitchFamily="34" charset="0"/>
              </a:rPr>
              <a:t>XPN-ELECTIT-CORE-SW-HW-BDL</a:t>
            </a:r>
          </a:p>
          <a:p>
            <a:pPr lvl="1">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An XPression Elect-it Core Server and Rocket Surgery FLARE election graphics package for XPression</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US" sz="2400" b="1" dirty="0">
                <a:latin typeface="Open Sans" panose="020B0606030504020204" pitchFamily="34" charset="0"/>
                <a:ea typeface="Open Sans" panose="020B0606030504020204" pitchFamily="34" charset="0"/>
                <a:cs typeface="Open Sans" panose="020B0606030504020204" pitchFamily="34" charset="0"/>
              </a:rPr>
              <a:t>XPN-ELECTIT-CORE-SW-HW</a:t>
            </a:r>
          </a:p>
          <a:p>
            <a:pPr lvl="1">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The XPression Elect-it Core Server</a:t>
            </a:r>
          </a:p>
        </p:txBody>
      </p:sp>
      <p:pic>
        <p:nvPicPr>
          <p:cNvPr id="5" name="Content Placeholder 5">
            <a:extLst>
              <a:ext uri="{FF2B5EF4-FFF2-40B4-BE49-F238E27FC236}">
                <a16:creationId xmlns:a16="http://schemas.microsoft.com/office/drawing/2014/main" id="{5B2DD034-93AB-46AE-95D6-49E24D20008E}"/>
              </a:ext>
            </a:extLst>
          </p:cNvPr>
          <p:cNvPicPr>
            <a:picLocks noChangeAspect="1"/>
          </p:cNvPicPr>
          <p:nvPr/>
        </p:nvPicPr>
        <p:blipFill>
          <a:blip r:embed="rId3"/>
          <a:stretch>
            <a:fillRect/>
          </a:stretch>
        </p:blipFill>
        <p:spPr>
          <a:xfrm>
            <a:off x="326518" y="1564935"/>
            <a:ext cx="11312525" cy="1103524"/>
          </a:xfrm>
          <a:prstGeom prst="rect">
            <a:avLst/>
          </a:prstGeom>
        </p:spPr>
      </p:pic>
      <p:pic>
        <p:nvPicPr>
          <p:cNvPr id="9" name="Picture 8">
            <a:extLst>
              <a:ext uri="{FF2B5EF4-FFF2-40B4-BE49-F238E27FC236}">
                <a16:creationId xmlns:a16="http://schemas.microsoft.com/office/drawing/2014/main" id="{B1856589-C402-449B-9363-C4914583A5E7}"/>
              </a:ext>
            </a:extLst>
          </p:cNvPr>
          <p:cNvPicPr>
            <a:picLocks noChangeAspect="1"/>
          </p:cNvPicPr>
          <p:nvPr/>
        </p:nvPicPr>
        <p:blipFill>
          <a:blip r:embed="rId4"/>
          <a:srcRect/>
          <a:stretch/>
        </p:blipFill>
        <p:spPr>
          <a:xfrm>
            <a:off x="7564158" y="2846281"/>
            <a:ext cx="2827599" cy="1590524"/>
          </a:xfrm>
          <a:prstGeom prst="rect">
            <a:avLst/>
          </a:prstGeom>
        </p:spPr>
      </p:pic>
      <p:pic>
        <p:nvPicPr>
          <p:cNvPr id="10" name="Picture 9" descr="A picture containing electronics, sitting, computer, blue&#10;&#10;Description automatically generated">
            <a:extLst>
              <a:ext uri="{FF2B5EF4-FFF2-40B4-BE49-F238E27FC236}">
                <a16:creationId xmlns:a16="http://schemas.microsoft.com/office/drawing/2014/main" id="{BB86455C-9CEA-4413-B361-9F794CACDEE1}"/>
              </a:ext>
            </a:extLst>
          </p:cNvPr>
          <p:cNvPicPr>
            <a:picLocks noChangeAspect="1"/>
          </p:cNvPicPr>
          <p:nvPr/>
        </p:nvPicPr>
        <p:blipFill>
          <a:blip r:embed="rId5"/>
          <a:stretch>
            <a:fillRect/>
          </a:stretch>
        </p:blipFill>
        <p:spPr>
          <a:xfrm>
            <a:off x="6609481" y="4258499"/>
            <a:ext cx="2827599" cy="1590524"/>
          </a:xfrm>
          <a:prstGeom prst="rect">
            <a:avLst/>
          </a:prstGeom>
        </p:spPr>
      </p:pic>
      <p:pic>
        <p:nvPicPr>
          <p:cNvPr id="11" name="Picture 10">
            <a:extLst>
              <a:ext uri="{FF2B5EF4-FFF2-40B4-BE49-F238E27FC236}">
                <a16:creationId xmlns:a16="http://schemas.microsoft.com/office/drawing/2014/main" id="{84FA4337-09F3-49CF-A741-E17BD1706896}"/>
              </a:ext>
            </a:extLst>
          </p:cNvPr>
          <p:cNvPicPr>
            <a:picLocks noChangeAspect="1"/>
          </p:cNvPicPr>
          <p:nvPr/>
        </p:nvPicPr>
        <p:blipFill>
          <a:blip r:embed="rId6"/>
          <a:srcRect/>
          <a:stretch/>
        </p:blipFill>
        <p:spPr>
          <a:xfrm>
            <a:off x="9097186" y="3950238"/>
            <a:ext cx="2827599" cy="1531616"/>
          </a:xfrm>
          <a:prstGeom prst="rect">
            <a:avLst/>
          </a:prstGeom>
        </p:spPr>
      </p:pic>
      <p:pic>
        <p:nvPicPr>
          <p:cNvPr id="12" name="Picture 11" descr="A close up of a logo&#10;&#10;Description automatically generated">
            <a:extLst>
              <a:ext uri="{FF2B5EF4-FFF2-40B4-BE49-F238E27FC236}">
                <a16:creationId xmlns:a16="http://schemas.microsoft.com/office/drawing/2014/main" id="{85078341-4838-459F-A186-518FA839DDF0}"/>
              </a:ext>
            </a:extLst>
          </p:cNvPr>
          <p:cNvPicPr>
            <a:picLocks noChangeAspect="1"/>
          </p:cNvPicPr>
          <p:nvPr/>
        </p:nvPicPr>
        <p:blipFill rotWithShape="1">
          <a:blip r:embed="rId7"/>
          <a:srcRect l="39737" t="-370" r="32536" b="37314"/>
          <a:stretch/>
        </p:blipFill>
        <p:spPr>
          <a:xfrm>
            <a:off x="6513005" y="2844863"/>
            <a:ext cx="1051153" cy="1344679"/>
          </a:xfrm>
          <a:prstGeom prst="rect">
            <a:avLst/>
          </a:prstGeom>
        </p:spPr>
      </p:pic>
      <p:sp>
        <p:nvSpPr>
          <p:cNvPr id="13" name="Content Placeholder 3">
            <a:extLst>
              <a:ext uri="{FF2B5EF4-FFF2-40B4-BE49-F238E27FC236}">
                <a16:creationId xmlns:a16="http://schemas.microsoft.com/office/drawing/2014/main" id="{C3C6655D-1AE2-494A-BC0B-826390AB5AB9}"/>
              </a:ext>
            </a:extLst>
          </p:cNvPr>
          <p:cNvSpPr txBox="1">
            <a:spLocks/>
          </p:cNvSpPr>
          <p:nvPr/>
        </p:nvSpPr>
        <p:spPr>
          <a:xfrm>
            <a:off x="743639" y="917951"/>
            <a:ext cx="10895404"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Pre-built and Configured Elections Graphics Packages Available </a:t>
            </a:r>
          </a:p>
        </p:txBody>
      </p:sp>
    </p:spTree>
    <p:extLst>
      <p:ext uri="{BB962C8B-B14F-4D97-AF65-F5344CB8AC3E}">
        <p14:creationId xmlns:p14="http://schemas.microsoft.com/office/powerpoint/2010/main" val="363811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D5B70-C4C3-49BE-8294-234EEF5D80F0}"/>
              </a:ext>
            </a:extLst>
          </p:cNvPr>
          <p:cNvSpPr>
            <a:spLocks noGrp="1"/>
          </p:cNvSpPr>
          <p:nvPr>
            <p:ph type="sldNum" sz="quarter" idx="12"/>
          </p:nvPr>
        </p:nvSpPr>
        <p:spPr/>
        <p:txBody>
          <a:bodyPr/>
          <a:lstStyle/>
          <a:p>
            <a:fld id="{67E52358-FED6-D246-9C6E-AEC4ABAAD0D9}" type="slidenum">
              <a:rPr lang="en-US" smtClean="0"/>
              <a:t>29</a:t>
            </a:fld>
            <a:endParaRPr lang="en-US"/>
          </a:p>
        </p:txBody>
      </p:sp>
      <p:pic>
        <p:nvPicPr>
          <p:cNvPr id="6" name="Picture 5" descr="A picture containing toy, table, cake, white&#10;&#10;Description automatically generated">
            <a:extLst>
              <a:ext uri="{FF2B5EF4-FFF2-40B4-BE49-F238E27FC236}">
                <a16:creationId xmlns:a16="http://schemas.microsoft.com/office/drawing/2014/main" id="{DE868C43-DD7B-42C4-B570-749F3A665C9A}"/>
              </a:ext>
            </a:extLst>
          </p:cNvPr>
          <p:cNvPicPr>
            <a:picLocks noChangeAspect="1"/>
          </p:cNvPicPr>
          <p:nvPr/>
        </p:nvPicPr>
        <p:blipFill>
          <a:blip r:embed="rId2"/>
          <a:stretch>
            <a:fillRect/>
          </a:stretch>
        </p:blipFill>
        <p:spPr>
          <a:xfrm>
            <a:off x="4054907" y="1027134"/>
            <a:ext cx="4082186" cy="6443708"/>
          </a:xfrm>
          <a:prstGeom prst="rect">
            <a:avLst/>
          </a:prstGeom>
        </p:spPr>
      </p:pic>
      <p:sp>
        <p:nvSpPr>
          <p:cNvPr id="7" name="Speech Bubble: Oval 6">
            <a:extLst>
              <a:ext uri="{FF2B5EF4-FFF2-40B4-BE49-F238E27FC236}">
                <a16:creationId xmlns:a16="http://schemas.microsoft.com/office/drawing/2014/main" id="{BA8EC9B8-84FC-43BF-96CC-C58F6F184137}"/>
              </a:ext>
            </a:extLst>
          </p:cNvPr>
          <p:cNvSpPr/>
          <p:nvPr/>
        </p:nvSpPr>
        <p:spPr>
          <a:xfrm>
            <a:off x="918598" y="593387"/>
            <a:ext cx="3750679" cy="2198451"/>
          </a:xfrm>
          <a:prstGeom prst="wedgeEllipseCallout">
            <a:avLst>
              <a:gd name="adj1" fmla="val 58922"/>
              <a:gd name="adj2" fmla="val 2640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What if I want to upgrade to a full Tick-it! solution, later?</a:t>
            </a:r>
          </a:p>
        </p:txBody>
      </p:sp>
    </p:spTree>
    <p:extLst>
      <p:ext uri="{BB962C8B-B14F-4D97-AF65-F5344CB8AC3E}">
        <p14:creationId xmlns:p14="http://schemas.microsoft.com/office/powerpoint/2010/main" val="314156861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ACC8B-3D14-4953-8EEA-8AE0194891B2}"/>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Title 2">
            <a:extLst>
              <a:ext uri="{FF2B5EF4-FFF2-40B4-BE49-F238E27FC236}">
                <a16:creationId xmlns:a16="http://schemas.microsoft.com/office/drawing/2014/main" id="{4A25E2AE-8498-455A-B347-5EED0F17260D}"/>
              </a:ext>
            </a:extLst>
          </p:cNvPr>
          <p:cNvSpPr>
            <a:spLocks noGrp="1"/>
          </p:cNvSpPr>
          <p:nvPr>
            <p:ph type="title"/>
          </p:nvPr>
        </p:nvSpPr>
        <p:spPr/>
        <p:txBody>
          <a:bodyPr/>
          <a:lstStyle/>
          <a:p>
            <a:r>
              <a:rPr lang="en-US" dirty="0"/>
              <a:t>XPression Video Codec UPDATE</a:t>
            </a:r>
          </a:p>
        </p:txBody>
      </p:sp>
      <p:pic>
        <p:nvPicPr>
          <p:cNvPr id="5" name="Content Placeholder 8" descr="A picture containing drawing&#10;&#10;Description automatically generated">
            <a:extLst>
              <a:ext uri="{FF2B5EF4-FFF2-40B4-BE49-F238E27FC236}">
                <a16:creationId xmlns:a16="http://schemas.microsoft.com/office/drawing/2014/main" id="{EB53E251-6AD0-473F-9792-D02BEFCC179D}"/>
              </a:ext>
            </a:extLst>
          </p:cNvPr>
          <p:cNvPicPr>
            <a:picLocks noChangeAspect="1"/>
          </p:cNvPicPr>
          <p:nvPr/>
        </p:nvPicPr>
        <p:blipFill>
          <a:blip r:embed="rId3"/>
          <a:stretch>
            <a:fillRect/>
          </a:stretch>
        </p:blipFill>
        <p:spPr>
          <a:xfrm>
            <a:off x="7120835" y="1687397"/>
            <a:ext cx="4053017" cy="4053017"/>
          </a:xfrm>
          <a:prstGeom prst="rect">
            <a:avLst/>
          </a:prstGeom>
        </p:spPr>
      </p:pic>
      <p:sp>
        <p:nvSpPr>
          <p:cNvPr id="6" name="Content Placeholder 2">
            <a:extLst>
              <a:ext uri="{FF2B5EF4-FFF2-40B4-BE49-F238E27FC236}">
                <a16:creationId xmlns:a16="http://schemas.microsoft.com/office/drawing/2014/main" id="{42CC15D0-40BA-4663-98FC-2C31D3D95B2E}"/>
              </a:ext>
            </a:extLst>
          </p:cNvPr>
          <p:cNvSpPr txBox="1">
            <a:spLocks/>
          </p:cNvSpPr>
          <p:nvPr/>
        </p:nvSpPr>
        <p:spPr>
          <a:xfrm>
            <a:off x="604155" y="1531576"/>
            <a:ext cx="7146473" cy="4407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Open Sans" panose="020B0606030504020204" pitchFamily="34" charset="0"/>
                <a:ea typeface="Open Sans" panose="020B0606030504020204" pitchFamily="34" charset="0"/>
                <a:cs typeface="Open Sans" panose="020B0606030504020204" pitchFamily="34" charset="0"/>
              </a:rPr>
              <a:t>XPVC 2</a:t>
            </a:r>
          </a:p>
          <a:p>
            <a:r>
              <a:rPr lang="en-US" sz="2400" dirty="0">
                <a:latin typeface="Open Sans" panose="020B0606030504020204" pitchFamily="34" charset="0"/>
                <a:ea typeface="Open Sans" panose="020B0606030504020204" pitchFamily="34" charset="0"/>
                <a:cs typeface="Open Sans" panose="020B0606030504020204" pitchFamily="34" charset="0"/>
              </a:rPr>
              <a:t>Fully rewritten, fast, multi-threaded UHD, </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HDR &amp; Wide Color Gamut video codec</a:t>
            </a:r>
          </a:p>
          <a:p>
            <a:pPr lvl="1"/>
            <a:r>
              <a:rPr lang="en-US" dirty="0">
                <a:latin typeface="Open Sans" panose="020B0606030504020204" pitchFamily="34" charset="0"/>
                <a:ea typeface="Open Sans" panose="020B0606030504020204" pitchFamily="34" charset="0"/>
                <a:cs typeface="Open Sans" panose="020B0606030504020204" pitchFamily="34" charset="0"/>
              </a:rPr>
              <a:t>Adds support for 10-bit Video files</a:t>
            </a:r>
          </a:p>
          <a:p>
            <a:pPr lvl="1"/>
            <a:r>
              <a:rPr lang="en-US" dirty="0">
                <a:latin typeface="Open Sans" panose="020B0606030504020204" pitchFamily="34" charset="0"/>
                <a:ea typeface="Open Sans" panose="020B0606030504020204" pitchFamily="34" charset="0"/>
                <a:cs typeface="Open Sans" panose="020B0606030504020204" pitchFamily="34" charset="0"/>
              </a:rPr>
              <a:t>Video and Key support in one file</a:t>
            </a:r>
          </a:p>
          <a:p>
            <a:pPr lvl="1"/>
            <a:r>
              <a:rPr lang="en-US" dirty="0">
                <a:latin typeface="Open Sans" panose="020B0606030504020204" pitchFamily="34" charset="0"/>
                <a:ea typeface="Open Sans" panose="020B0606030504020204" pitchFamily="34" charset="0"/>
                <a:cs typeface="Open Sans" panose="020B0606030504020204" pitchFamily="34" charset="0"/>
              </a:rPr>
              <a:t>Backwards compatible with existing XPression video assets</a:t>
            </a:r>
          </a:p>
          <a:p>
            <a:pPr lvl="1"/>
            <a:r>
              <a:rPr lang="en-US" dirty="0">
                <a:latin typeface="Open Sans" panose="020B0606030504020204" pitchFamily="34" charset="0"/>
                <a:ea typeface="Open Sans" panose="020B0606030504020204" pitchFamily="34" charset="0"/>
                <a:cs typeface="Open Sans" panose="020B0606030504020204" pitchFamily="34" charset="0"/>
              </a:rPr>
              <a:t>Older Video assets do not need to be re-encoded</a:t>
            </a:r>
          </a:p>
          <a:p>
            <a:pPr lvl="1"/>
            <a:r>
              <a:rPr lang="en-US" dirty="0">
                <a:latin typeface="Open Sans" panose="020B0606030504020204" pitchFamily="34" charset="0"/>
                <a:ea typeface="Open Sans" panose="020B0606030504020204" pitchFamily="34" charset="0"/>
                <a:cs typeface="Open Sans" panose="020B0606030504020204" pitchFamily="34" charset="0"/>
              </a:rPr>
              <a:t>Software codec, not hardware dependent</a:t>
            </a:r>
          </a:p>
          <a:p>
            <a:pPr lvl="1"/>
            <a:r>
              <a:rPr lang="en-US" dirty="0">
                <a:latin typeface="Open Sans" panose="020B0606030504020204" pitchFamily="34" charset="0"/>
                <a:ea typeface="Open Sans" panose="020B0606030504020204" pitchFamily="34" charset="0"/>
                <a:cs typeface="Open Sans" panose="020B0606030504020204" pitchFamily="34" charset="0"/>
              </a:rPr>
              <a:t>Available starting with XPression Version 10</a:t>
            </a:r>
          </a:p>
          <a:p>
            <a:pPr marL="0" indent="0">
              <a:buNone/>
            </a:pPr>
            <a:endParaRPr lang="en-US" dirty="0"/>
          </a:p>
        </p:txBody>
      </p:sp>
    </p:spTree>
    <p:extLst>
      <p:ext uri="{BB962C8B-B14F-4D97-AF65-F5344CB8AC3E}">
        <p14:creationId xmlns:p14="http://schemas.microsoft.com/office/powerpoint/2010/main" val="45972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30</a:t>
            </a:fld>
            <a:endParaRPr lang="en-US"/>
          </a:p>
        </p:txBody>
      </p:sp>
      <p:sp>
        <p:nvSpPr>
          <p:cNvPr id="3" name="Title 2">
            <a:extLst>
              <a:ext uri="{FF2B5EF4-FFF2-40B4-BE49-F238E27FC236}">
                <a16:creationId xmlns:a16="http://schemas.microsoft.com/office/drawing/2014/main" id="{D3C3032F-0EC4-4BF1-A514-DD5BE75328EA}"/>
              </a:ext>
            </a:extLst>
          </p:cNvPr>
          <p:cNvSpPr>
            <a:spLocks noGrp="1"/>
          </p:cNvSpPr>
          <p:nvPr>
            <p:ph type="title"/>
          </p:nvPr>
        </p:nvSpPr>
        <p:spPr/>
        <p:txBody>
          <a:bodyPr/>
          <a:lstStyle/>
          <a:p>
            <a:r>
              <a:rPr lang="en-US" dirty="0"/>
              <a:t>XPression Elect-It! to XPression Tick-it! Upgrade</a:t>
            </a:r>
          </a:p>
        </p:txBody>
      </p:sp>
      <p:sp>
        <p:nvSpPr>
          <p:cNvPr id="4" name="Content Placeholder 3">
            <a:extLst>
              <a:ext uri="{FF2B5EF4-FFF2-40B4-BE49-F238E27FC236}">
                <a16:creationId xmlns:a16="http://schemas.microsoft.com/office/drawing/2014/main" id="{41BEE301-611B-44CD-B085-FAB1B1809F8B}"/>
              </a:ext>
            </a:extLst>
          </p:cNvPr>
          <p:cNvSpPr>
            <a:spLocks noGrp="1"/>
          </p:cNvSpPr>
          <p:nvPr>
            <p:ph idx="1"/>
          </p:nvPr>
        </p:nvSpPr>
        <p:spPr>
          <a:xfrm>
            <a:off x="430427" y="2913887"/>
            <a:ext cx="5665574" cy="3316225"/>
          </a:xfrm>
        </p:spPr>
        <p:txBody>
          <a:bodyPr>
            <a:normAutofit/>
          </a:bodyPr>
          <a:lstStyle/>
          <a:p>
            <a:pPr marL="0" indent="0">
              <a:lnSpc>
                <a:spcPct val="100000"/>
              </a:lnSpc>
              <a:buNone/>
            </a:pPr>
            <a:r>
              <a:rPr lang="en-US" sz="2400" b="1" dirty="0">
                <a:latin typeface="Open Sans" panose="020B0606030504020204" pitchFamily="34" charset="0"/>
                <a:ea typeface="Open Sans" panose="020B0606030504020204" pitchFamily="34" charset="0"/>
                <a:cs typeface="Open Sans" panose="020B0606030504020204" pitchFamily="34" charset="0"/>
              </a:rPr>
              <a:t>XPN-ELECTIT-TICKIT-CORE-SW-UPG</a:t>
            </a:r>
          </a:p>
          <a:p>
            <a:pPr lvl="1">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Upgrade to an XPression Tick-it! Server from Elect-it! to gain even more functionality</a:t>
            </a:r>
          </a:p>
          <a:p>
            <a:pPr lvl="1">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Software only license upgrade to server</a:t>
            </a:r>
          </a:p>
          <a:p>
            <a:pPr lvl="1">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Additional CHANNEL licenses not included</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5">
            <a:extLst>
              <a:ext uri="{FF2B5EF4-FFF2-40B4-BE49-F238E27FC236}">
                <a16:creationId xmlns:a16="http://schemas.microsoft.com/office/drawing/2014/main" id="{5B2DD034-93AB-46AE-95D6-49E24D20008E}"/>
              </a:ext>
            </a:extLst>
          </p:cNvPr>
          <p:cNvPicPr>
            <a:picLocks noChangeAspect="1"/>
          </p:cNvPicPr>
          <p:nvPr/>
        </p:nvPicPr>
        <p:blipFill>
          <a:blip r:embed="rId3"/>
          <a:stretch>
            <a:fillRect/>
          </a:stretch>
        </p:blipFill>
        <p:spPr>
          <a:xfrm>
            <a:off x="326518" y="1564935"/>
            <a:ext cx="11312525" cy="1103524"/>
          </a:xfrm>
          <a:prstGeom prst="rect">
            <a:avLst/>
          </a:prstGeom>
        </p:spPr>
      </p:pic>
      <p:sp>
        <p:nvSpPr>
          <p:cNvPr id="13" name="Content Placeholder 3">
            <a:extLst>
              <a:ext uri="{FF2B5EF4-FFF2-40B4-BE49-F238E27FC236}">
                <a16:creationId xmlns:a16="http://schemas.microsoft.com/office/drawing/2014/main" id="{C3C6655D-1AE2-494A-BC0B-826390AB5AB9}"/>
              </a:ext>
            </a:extLst>
          </p:cNvPr>
          <p:cNvSpPr txBox="1">
            <a:spLocks/>
          </p:cNvSpPr>
          <p:nvPr/>
        </p:nvSpPr>
        <p:spPr>
          <a:xfrm>
            <a:off x="743639" y="917951"/>
            <a:ext cx="10895404" cy="453274"/>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solution which can grow with your station’s needs</a:t>
            </a:r>
          </a:p>
        </p:txBody>
      </p:sp>
      <p:graphicFrame>
        <p:nvGraphicFramePr>
          <p:cNvPr id="6" name="Object 5">
            <a:extLst>
              <a:ext uri="{FF2B5EF4-FFF2-40B4-BE49-F238E27FC236}">
                <a16:creationId xmlns:a16="http://schemas.microsoft.com/office/drawing/2014/main" id="{F3CCEED5-E909-4900-836E-129E5D7275B4}"/>
              </a:ext>
            </a:extLst>
          </p:cNvPr>
          <p:cNvGraphicFramePr>
            <a:graphicFrameLocks noChangeAspect="1"/>
          </p:cNvGraphicFramePr>
          <p:nvPr>
            <p:extLst>
              <p:ext uri="{D42A27DB-BD31-4B8C-83A1-F6EECF244321}">
                <p14:modId xmlns:p14="http://schemas.microsoft.com/office/powerpoint/2010/main" val="2925260032"/>
              </p:ext>
            </p:extLst>
          </p:nvPr>
        </p:nvGraphicFramePr>
        <p:xfrm>
          <a:off x="8618458" y="3092444"/>
          <a:ext cx="3327940" cy="1886266"/>
        </p:xfrm>
        <a:graphic>
          <a:graphicData uri="http://schemas.openxmlformats.org/presentationml/2006/ole">
            <mc:AlternateContent xmlns:mc="http://schemas.openxmlformats.org/markup-compatibility/2006">
              <mc:Choice xmlns:v="urn:schemas-microsoft-com:vml" Requires="v">
                <p:oleObj spid="_x0000_s2050" r:id="rId4" imgW="24368040" imgH="13714200" progId="">
                  <p:embed/>
                </p:oleObj>
              </mc:Choice>
              <mc:Fallback>
                <p:oleObj r:id="rId4" imgW="24368040" imgH="13714200" progId="">
                  <p:embed/>
                  <p:pic>
                    <p:nvPicPr>
                      <p:cNvPr id="6" name="Object 5">
                        <a:extLst>
                          <a:ext uri="{FF2B5EF4-FFF2-40B4-BE49-F238E27FC236}">
                            <a16:creationId xmlns:a16="http://schemas.microsoft.com/office/drawing/2014/main" id="{F3CCEED5-E909-4900-836E-129E5D7275B4}"/>
                          </a:ext>
                        </a:extLst>
                      </p:cNvPr>
                      <p:cNvPicPr/>
                      <p:nvPr/>
                    </p:nvPicPr>
                    <p:blipFill>
                      <a:blip r:embed="rId5"/>
                      <a:stretch>
                        <a:fillRect/>
                      </a:stretch>
                    </p:blipFill>
                    <p:spPr>
                      <a:xfrm>
                        <a:off x="8618458" y="3092444"/>
                        <a:ext cx="3327940" cy="1886266"/>
                      </a:xfrm>
                      <a:prstGeom prst="rect">
                        <a:avLst/>
                      </a:prstGeom>
                    </p:spPr>
                  </p:pic>
                </p:oleObj>
              </mc:Fallback>
            </mc:AlternateContent>
          </a:graphicData>
        </a:graphic>
      </p:graphicFrame>
      <p:pic>
        <p:nvPicPr>
          <p:cNvPr id="14" name="Shape 201">
            <a:extLst>
              <a:ext uri="{FF2B5EF4-FFF2-40B4-BE49-F238E27FC236}">
                <a16:creationId xmlns:a16="http://schemas.microsoft.com/office/drawing/2014/main" id="{243BEF60-1CFF-49CC-82FB-89ACA114B413}"/>
              </a:ext>
            </a:extLst>
          </p:cNvPr>
          <p:cNvPicPr preferRelativeResize="0">
            <a:picLocks/>
          </p:cNvPicPr>
          <p:nvPr/>
        </p:nvPicPr>
        <p:blipFill rotWithShape="1">
          <a:blip r:embed="rId6">
            <a:alphaModFix/>
          </a:blip>
          <a:srcRect/>
          <a:stretch/>
        </p:blipFill>
        <p:spPr>
          <a:xfrm>
            <a:off x="7095938" y="4389678"/>
            <a:ext cx="2834640" cy="1591056"/>
          </a:xfrm>
          <a:prstGeom prst="rect">
            <a:avLst/>
          </a:prstGeom>
          <a:noFill/>
          <a:ln w="6350">
            <a:noFill/>
          </a:ln>
        </p:spPr>
      </p:pic>
      <p:pic>
        <p:nvPicPr>
          <p:cNvPr id="15" name="Shape 201">
            <a:extLst>
              <a:ext uri="{FF2B5EF4-FFF2-40B4-BE49-F238E27FC236}">
                <a16:creationId xmlns:a16="http://schemas.microsoft.com/office/drawing/2014/main" id="{799715C4-D5EE-4B15-8159-E93D078B3CCD}"/>
              </a:ext>
            </a:extLst>
          </p:cNvPr>
          <p:cNvPicPr preferRelativeResize="0">
            <a:picLocks/>
          </p:cNvPicPr>
          <p:nvPr/>
        </p:nvPicPr>
        <p:blipFill>
          <a:blip r:embed="rId7"/>
          <a:stretch>
            <a:fillRect/>
          </a:stretch>
        </p:blipFill>
        <p:spPr>
          <a:xfrm>
            <a:off x="6204722" y="2913887"/>
            <a:ext cx="2827598" cy="1591056"/>
          </a:xfrm>
          <a:prstGeom prst="rect">
            <a:avLst/>
          </a:prstGeom>
          <a:noFill/>
          <a:ln w="6350">
            <a:noFill/>
          </a:ln>
        </p:spPr>
      </p:pic>
      <p:pic>
        <p:nvPicPr>
          <p:cNvPr id="8" name="Picture 7" descr="A close up of a logo&#10;&#10;Description automatically generated">
            <a:extLst>
              <a:ext uri="{FF2B5EF4-FFF2-40B4-BE49-F238E27FC236}">
                <a16:creationId xmlns:a16="http://schemas.microsoft.com/office/drawing/2014/main" id="{1102A4EC-5E01-4028-8FFE-122C04B2FBA9}"/>
              </a:ext>
            </a:extLst>
          </p:cNvPr>
          <p:cNvPicPr>
            <a:picLocks noChangeAspect="1"/>
          </p:cNvPicPr>
          <p:nvPr/>
        </p:nvPicPr>
        <p:blipFill>
          <a:blip r:embed="rId8"/>
          <a:stretch>
            <a:fillRect/>
          </a:stretch>
        </p:blipFill>
        <p:spPr>
          <a:xfrm>
            <a:off x="2501312" y="5460002"/>
            <a:ext cx="1523804" cy="555486"/>
          </a:xfrm>
          <a:prstGeom prst="rect">
            <a:avLst/>
          </a:prstGeom>
        </p:spPr>
      </p:pic>
    </p:spTree>
    <p:extLst>
      <p:ext uri="{BB962C8B-B14F-4D97-AF65-F5344CB8AC3E}">
        <p14:creationId xmlns:p14="http://schemas.microsoft.com/office/powerpoint/2010/main" val="1173959435"/>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D364EC-6A3A-4576-A6E2-220227E96460}"/>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31</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a:gradFill flip="none" rotWithShape="1">
            <a:gsLst>
              <a:gs pos="1000">
                <a:schemeClr val="bg1">
                  <a:alpha val="0"/>
                </a:schemeClr>
              </a:gs>
              <a:gs pos="55000">
                <a:schemeClr val="bg1"/>
              </a:gs>
              <a:gs pos="100000">
                <a:schemeClr val="bg1">
                  <a:alpha val="0"/>
                </a:schemeClr>
              </a:gs>
            </a:gsLst>
            <a:lin ang="5400000" scaled="0"/>
            <a:tileRect/>
          </a:gradFill>
        </p:spPr>
        <p:txBody>
          <a:bodyPr/>
          <a:lstStyle/>
          <a:p>
            <a:r>
              <a:rPr lang="en-US" dirty="0"/>
              <a:t>XPression MOS HTML5 Update</a:t>
            </a:r>
          </a:p>
        </p:txBody>
      </p:sp>
      <p:pic>
        <p:nvPicPr>
          <p:cNvPr id="6" name="Content Placeholder 5" descr="A close up of a sign&#10;&#10;Description automatically generated">
            <a:extLst>
              <a:ext uri="{FF2B5EF4-FFF2-40B4-BE49-F238E27FC236}">
                <a16:creationId xmlns:a16="http://schemas.microsoft.com/office/drawing/2014/main" id="{2D3351AD-5354-4D20-937B-39297B5D870B}"/>
              </a:ext>
            </a:extLst>
          </p:cNvPr>
          <p:cNvPicPr>
            <a:picLocks noGrp="1" noChangeAspect="1"/>
          </p:cNvPicPr>
          <p:nvPr>
            <p:ph idx="1"/>
          </p:nvPr>
        </p:nvPicPr>
        <p:blipFill>
          <a:blip r:embed="rId4"/>
          <a:stretch>
            <a:fillRect/>
          </a:stretch>
        </p:blipFill>
        <p:spPr>
          <a:xfrm>
            <a:off x="1406769" y="6400675"/>
            <a:ext cx="2090575" cy="320800"/>
          </a:xfrm>
          <a:effectLst>
            <a:glow rad="101600">
              <a:schemeClr val="bg1">
                <a:alpha val="40000"/>
              </a:schemeClr>
            </a:glow>
          </a:effectLst>
        </p:spPr>
      </p:pic>
      <p:pic>
        <p:nvPicPr>
          <p:cNvPr id="9" name="Picture 8" descr="A picture containing meter, red&#10;&#10;Description automatically generated">
            <a:extLst>
              <a:ext uri="{FF2B5EF4-FFF2-40B4-BE49-F238E27FC236}">
                <a16:creationId xmlns:a16="http://schemas.microsoft.com/office/drawing/2014/main" id="{820AFE3C-E09E-4872-9D2A-E5D5C36CB1D0}"/>
              </a:ext>
            </a:extLst>
          </p:cNvPr>
          <p:cNvPicPr>
            <a:picLocks noChangeAspect="1"/>
          </p:cNvPicPr>
          <p:nvPr/>
        </p:nvPicPr>
        <p:blipFill>
          <a:blip r:embed="rId5"/>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spTree>
    <p:extLst>
      <p:ext uri="{BB962C8B-B14F-4D97-AF65-F5344CB8AC3E}">
        <p14:creationId xmlns:p14="http://schemas.microsoft.com/office/powerpoint/2010/main" val="302006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32</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MOS HTML5 Update</a:t>
            </a:r>
          </a:p>
        </p:txBody>
      </p:sp>
      <p:pic>
        <p:nvPicPr>
          <p:cNvPr id="10" name="Picture 9">
            <a:extLst>
              <a:ext uri="{FF2B5EF4-FFF2-40B4-BE49-F238E27FC236}">
                <a16:creationId xmlns:a16="http://schemas.microsoft.com/office/drawing/2014/main" id="{97E1094C-0951-43FC-9708-87CA495C12BC}"/>
              </a:ext>
            </a:extLst>
          </p:cNvPr>
          <p:cNvPicPr>
            <a:picLocks noChangeAspect="1"/>
          </p:cNvPicPr>
          <p:nvPr/>
        </p:nvPicPr>
        <p:blipFill>
          <a:blip r:embed="rId3"/>
          <a:stretch>
            <a:fillRect/>
          </a:stretch>
        </p:blipFill>
        <p:spPr>
          <a:xfrm>
            <a:off x="4811888" y="1649259"/>
            <a:ext cx="6722877" cy="2011680"/>
          </a:xfrm>
          <a:prstGeom prst="rect">
            <a:avLst/>
          </a:prstGeom>
        </p:spPr>
      </p:pic>
      <p:pic>
        <p:nvPicPr>
          <p:cNvPr id="4" name="Picture 3">
            <a:extLst>
              <a:ext uri="{FF2B5EF4-FFF2-40B4-BE49-F238E27FC236}">
                <a16:creationId xmlns:a16="http://schemas.microsoft.com/office/drawing/2014/main" id="{5CCCC4B9-423C-4609-8798-1C3CE8BD8B9A}"/>
              </a:ext>
            </a:extLst>
          </p:cNvPr>
          <p:cNvPicPr>
            <a:picLocks noChangeAspect="1"/>
          </p:cNvPicPr>
          <p:nvPr/>
        </p:nvPicPr>
        <p:blipFill>
          <a:blip r:embed="rId4"/>
          <a:stretch>
            <a:fillRect/>
          </a:stretch>
        </p:blipFill>
        <p:spPr>
          <a:xfrm>
            <a:off x="2853979" y="2731590"/>
            <a:ext cx="6727585" cy="2011680"/>
          </a:xfrm>
          <a:prstGeom prst="rect">
            <a:avLst/>
          </a:prstGeom>
        </p:spPr>
      </p:pic>
      <p:pic>
        <p:nvPicPr>
          <p:cNvPr id="5" name="Picture 4">
            <a:extLst>
              <a:ext uri="{FF2B5EF4-FFF2-40B4-BE49-F238E27FC236}">
                <a16:creationId xmlns:a16="http://schemas.microsoft.com/office/drawing/2014/main" id="{AD5D9215-6788-4C56-8B0A-78688150BA6B}"/>
              </a:ext>
            </a:extLst>
          </p:cNvPr>
          <p:cNvPicPr>
            <a:picLocks noChangeAspect="1"/>
          </p:cNvPicPr>
          <p:nvPr/>
        </p:nvPicPr>
        <p:blipFill>
          <a:blip r:embed="rId5"/>
          <a:stretch>
            <a:fillRect/>
          </a:stretch>
        </p:blipFill>
        <p:spPr>
          <a:xfrm>
            <a:off x="899168" y="3798123"/>
            <a:ext cx="6724487" cy="2011680"/>
          </a:xfrm>
          <a:prstGeom prst="rect">
            <a:avLst/>
          </a:prstGeom>
        </p:spPr>
      </p:pic>
      <p:pic>
        <p:nvPicPr>
          <p:cNvPr id="9" name="Picture 8" descr="A picture containing drawing, plate&#10;&#10;Description automatically generated">
            <a:extLst>
              <a:ext uri="{FF2B5EF4-FFF2-40B4-BE49-F238E27FC236}">
                <a16:creationId xmlns:a16="http://schemas.microsoft.com/office/drawing/2014/main" id="{072E6D09-775E-41E2-BEB7-8FF22AE73084}"/>
              </a:ext>
            </a:extLst>
          </p:cNvPr>
          <p:cNvPicPr>
            <a:picLocks noChangeAspect="1"/>
          </p:cNvPicPr>
          <p:nvPr/>
        </p:nvPicPr>
        <p:blipFill>
          <a:blip r:embed="rId6"/>
          <a:stretch>
            <a:fillRect/>
          </a:stretch>
        </p:blipFill>
        <p:spPr>
          <a:xfrm>
            <a:off x="789889" y="1932303"/>
            <a:ext cx="1659839" cy="605076"/>
          </a:xfrm>
          <a:prstGeom prst="rect">
            <a:avLst/>
          </a:prstGeom>
        </p:spPr>
      </p:pic>
      <p:sp>
        <p:nvSpPr>
          <p:cNvPr id="11" name="TextBox 10">
            <a:extLst>
              <a:ext uri="{FF2B5EF4-FFF2-40B4-BE49-F238E27FC236}">
                <a16:creationId xmlns:a16="http://schemas.microsoft.com/office/drawing/2014/main" id="{D9B4A37E-24A2-41C9-8027-F1088D5CE9C5}"/>
              </a:ext>
            </a:extLst>
          </p:cNvPr>
          <p:cNvSpPr txBox="1"/>
          <p:nvPr/>
        </p:nvSpPr>
        <p:spPr>
          <a:xfrm>
            <a:off x="4811888" y="1214060"/>
            <a:ext cx="3023616" cy="369332"/>
          </a:xfrm>
          <a:prstGeom prst="rect">
            <a:avLst/>
          </a:prstGeom>
          <a:noFill/>
        </p:spPr>
        <p:txBody>
          <a:bodyPr wrap="squar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Preview</a:t>
            </a:r>
          </a:p>
        </p:txBody>
      </p:sp>
      <p:sp>
        <p:nvSpPr>
          <p:cNvPr id="12" name="TextBox 11">
            <a:extLst>
              <a:ext uri="{FF2B5EF4-FFF2-40B4-BE49-F238E27FC236}">
                <a16:creationId xmlns:a16="http://schemas.microsoft.com/office/drawing/2014/main" id="{8E8ACA3B-3EF0-4980-94B5-81D808321C33}"/>
              </a:ext>
            </a:extLst>
          </p:cNvPr>
          <p:cNvSpPr txBox="1"/>
          <p:nvPr/>
        </p:nvSpPr>
        <p:spPr>
          <a:xfrm>
            <a:off x="2853979" y="2345922"/>
            <a:ext cx="3023616" cy="369332"/>
          </a:xfrm>
          <a:prstGeom prst="rect">
            <a:avLst/>
          </a:prstGeom>
          <a:noFill/>
        </p:spPr>
        <p:txBody>
          <a:bodyPr wrap="squar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Table View</a:t>
            </a:r>
          </a:p>
        </p:txBody>
      </p:sp>
      <p:sp>
        <p:nvSpPr>
          <p:cNvPr id="13" name="TextBox 12">
            <a:extLst>
              <a:ext uri="{FF2B5EF4-FFF2-40B4-BE49-F238E27FC236}">
                <a16:creationId xmlns:a16="http://schemas.microsoft.com/office/drawing/2014/main" id="{23E031D9-BA4C-43B7-9B41-09247507DE74}"/>
              </a:ext>
            </a:extLst>
          </p:cNvPr>
          <p:cNvSpPr txBox="1"/>
          <p:nvPr/>
        </p:nvSpPr>
        <p:spPr>
          <a:xfrm>
            <a:off x="899168" y="3411729"/>
            <a:ext cx="3023616" cy="369332"/>
          </a:xfrm>
          <a:prstGeom prst="rect">
            <a:avLst/>
          </a:prstGeom>
          <a:noFill/>
        </p:spPr>
        <p:txBody>
          <a:bodyPr wrap="squar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Grid View</a:t>
            </a:r>
          </a:p>
        </p:txBody>
      </p:sp>
    </p:spTree>
    <p:extLst>
      <p:ext uri="{BB962C8B-B14F-4D97-AF65-F5344CB8AC3E}">
        <p14:creationId xmlns:p14="http://schemas.microsoft.com/office/powerpoint/2010/main" val="379137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33</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a:noFill/>
        </p:spPr>
        <p:txBody>
          <a:bodyPr/>
          <a:lstStyle/>
          <a:p>
            <a:r>
              <a:rPr lang="en-US" dirty="0"/>
              <a:t>XPression MOS HTML5 Update</a:t>
            </a:r>
          </a:p>
        </p:txBody>
      </p:sp>
      <p:pic>
        <p:nvPicPr>
          <p:cNvPr id="14" name="Picture 13" descr="A screenshot of a computer&#10;&#10;Description automatically generated">
            <a:extLst>
              <a:ext uri="{FF2B5EF4-FFF2-40B4-BE49-F238E27FC236}">
                <a16:creationId xmlns:a16="http://schemas.microsoft.com/office/drawing/2014/main" id="{F67D54DD-B51C-4D9E-A600-B4F745BE36EF}"/>
              </a:ext>
            </a:extLst>
          </p:cNvPr>
          <p:cNvPicPr>
            <a:picLocks noChangeAspect="1"/>
          </p:cNvPicPr>
          <p:nvPr/>
        </p:nvPicPr>
        <p:blipFill>
          <a:blip r:embed="rId3"/>
          <a:stretch>
            <a:fillRect/>
          </a:stretch>
        </p:blipFill>
        <p:spPr>
          <a:xfrm>
            <a:off x="4694548" y="1213067"/>
            <a:ext cx="6048931" cy="276285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EF1C185D-4207-401E-9B0C-E7EEBB021373}"/>
              </a:ext>
            </a:extLst>
          </p:cNvPr>
          <p:cNvPicPr>
            <a:picLocks noChangeAspect="1"/>
          </p:cNvPicPr>
          <p:nvPr/>
        </p:nvPicPr>
        <p:blipFill rotWithShape="1">
          <a:blip r:embed="rId4"/>
          <a:srcRect l="33504" t="52234"/>
          <a:stretch/>
        </p:blipFill>
        <p:spPr>
          <a:xfrm>
            <a:off x="1580874" y="3065176"/>
            <a:ext cx="6543492" cy="2664980"/>
          </a:xfrm>
          <a:prstGeom prst="rect">
            <a:avLst/>
          </a:prstGeom>
        </p:spPr>
      </p:pic>
      <p:pic>
        <p:nvPicPr>
          <p:cNvPr id="16" name="Picture 15" descr="A picture containing wheel, drawing&#10;&#10;Description automatically generated">
            <a:extLst>
              <a:ext uri="{FF2B5EF4-FFF2-40B4-BE49-F238E27FC236}">
                <a16:creationId xmlns:a16="http://schemas.microsoft.com/office/drawing/2014/main" id="{C2549D53-B9AE-4E6A-B3CA-381CAF9F9A68}"/>
              </a:ext>
            </a:extLst>
          </p:cNvPr>
          <p:cNvPicPr>
            <a:picLocks noChangeAspect="1"/>
          </p:cNvPicPr>
          <p:nvPr/>
        </p:nvPicPr>
        <p:blipFill>
          <a:blip r:embed="rId5"/>
          <a:stretch>
            <a:fillRect/>
          </a:stretch>
        </p:blipFill>
        <p:spPr>
          <a:xfrm>
            <a:off x="430427" y="1426874"/>
            <a:ext cx="2829455" cy="587297"/>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542B5B5A-1225-41B5-BA90-86D518CBCDC5}"/>
              </a:ext>
            </a:extLst>
          </p:cNvPr>
          <p:cNvPicPr>
            <a:picLocks noChangeAspect="1"/>
          </p:cNvPicPr>
          <p:nvPr/>
        </p:nvPicPr>
        <p:blipFill>
          <a:blip r:embed="rId6">
            <a:clrChange>
              <a:clrFrom>
                <a:srgbClr val="060606">
                  <a:alpha val="2353"/>
                </a:srgbClr>
              </a:clrFrom>
              <a:clrTo>
                <a:srgbClr val="060606">
                  <a:alpha val="0"/>
                </a:srgbClr>
              </a:clrTo>
            </a:clrChange>
          </a:blip>
          <a:stretch>
            <a:fillRect/>
          </a:stretch>
        </p:blipFill>
        <p:spPr>
          <a:xfrm>
            <a:off x="3200344" y="2296458"/>
            <a:ext cx="2988407" cy="1201021"/>
          </a:xfrm>
          <a:prstGeom prst="rect">
            <a:avLst/>
          </a:prstGeom>
          <a:effectLst>
            <a:glow rad="304800">
              <a:schemeClr val="accent2">
                <a:satMod val="175000"/>
                <a:alpha val="40000"/>
              </a:schemeClr>
            </a:glow>
          </a:effectLst>
        </p:spPr>
      </p:pic>
      <p:pic>
        <p:nvPicPr>
          <p:cNvPr id="22" name="Picture 21" descr="A close up of a logo&#10;&#10;Description automatically generated">
            <a:extLst>
              <a:ext uri="{FF2B5EF4-FFF2-40B4-BE49-F238E27FC236}">
                <a16:creationId xmlns:a16="http://schemas.microsoft.com/office/drawing/2014/main" id="{717648E7-AF36-474C-8E4A-F09B679B9A82}"/>
              </a:ext>
            </a:extLst>
          </p:cNvPr>
          <p:cNvPicPr>
            <a:picLocks noChangeAspect="1"/>
          </p:cNvPicPr>
          <p:nvPr/>
        </p:nvPicPr>
        <p:blipFill>
          <a:blip r:embed="rId7">
            <a:clrChange>
              <a:clrFrom>
                <a:srgbClr val="070707">
                  <a:alpha val="2745"/>
                </a:srgbClr>
              </a:clrFrom>
              <a:clrTo>
                <a:srgbClr val="070707">
                  <a:alpha val="0"/>
                </a:srgbClr>
              </a:clrTo>
            </a:clrChange>
          </a:blip>
          <a:stretch>
            <a:fillRect/>
          </a:stretch>
        </p:blipFill>
        <p:spPr>
          <a:xfrm>
            <a:off x="9021026" y="4657699"/>
            <a:ext cx="2495451" cy="982554"/>
          </a:xfrm>
          <a:prstGeom prst="rect">
            <a:avLst/>
          </a:prstGeom>
        </p:spPr>
      </p:pic>
    </p:spTree>
    <p:extLst>
      <p:ext uri="{BB962C8B-B14F-4D97-AF65-F5344CB8AC3E}">
        <p14:creationId xmlns:p14="http://schemas.microsoft.com/office/powerpoint/2010/main" val="165495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A3D4C-DEF5-49DF-9901-2EDB8F944991}"/>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34</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a:gradFill>
            <a:gsLst>
              <a:gs pos="0">
                <a:schemeClr val="bg1">
                  <a:alpha val="0"/>
                </a:schemeClr>
              </a:gs>
              <a:gs pos="55000">
                <a:schemeClr val="bg1"/>
              </a:gs>
              <a:gs pos="100000">
                <a:schemeClr val="bg1">
                  <a:alpha val="0"/>
                </a:schemeClr>
              </a:gs>
            </a:gsLst>
            <a:lin ang="5400000" scaled="0"/>
          </a:gradFill>
        </p:spPr>
        <p:txBody>
          <a:bodyPr/>
          <a:lstStyle/>
          <a:p>
            <a:r>
              <a:rPr lang="en-US" dirty="0"/>
              <a:t>XPression MAPS PLUG-IN as HTML5 </a:t>
            </a:r>
          </a:p>
        </p:txBody>
      </p:sp>
      <p:pic>
        <p:nvPicPr>
          <p:cNvPr id="6" name="Content Placeholder 5" descr="A close up of a sign&#10;&#10;Description automatically generated">
            <a:extLst>
              <a:ext uri="{FF2B5EF4-FFF2-40B4-BE49-F238E27FC236}">
                <a16:creationId xmlns:a16="http://schemas.microsoft.com/office/drawing/2014/main" id="{DAC78270-6A26-48B5-A240-880F031F6E97}"/>
              </a:ext>
            </a:extLst>
          </p:cNvPr>
          <p:cNvPicPr>
            <a:picLocks noGrp="1" noChangeAspect="1"/>
          </p:cNvPicPr>
          <p:nvPr>
            <p:ph idx="1"/>
          </p:nvPr>
        </p:nvPicPr>
        <p:blipFill>
          <a:blip r:embed="rId4"/>
          <a:stretch>
            <a:fillRect/>
          </a:stretch>
        </p:blipFill>
        <p:spPr>
          <a:xfrm>
            <a:off x="1406769" y="6400675"/>
            <a:ext cx="2090575" cy="320800"/>
          </a:xfrm>
          <a:effectLst>
            <a:glow rad="101600">
              <a:schemeClr val="bg1">
                <a:alpha val="40000"/>
              </a:schemeClr>
            </a:glow>
          </a:effectLst>
        </p:spPr>
      </p:pic>
      <p:pic>
        <p:nvPicPr>
          <p:cNvPr id="9" name="Picture 8" descr="A picture containing meter, red&#10;&#10;Description automatically generated">
            <a:extLst>
              <a:ext uri="{FF2B5EF4-FFF2-40B4-BE49-F238E27FC236}">
                <a16:creationId xmlns:a16="http://schemas.microsoft.com/office/drawing/2014/main" id="{D25B9A04-C05B-456A-A07B-3B9E2D2D48A2}"/>
              </a:ext>
            </a:extLst>
          </p:cNvPr>
          <p:cNvPicPr>
            <a:picLocks noChangeAspect="1"/>
          </p:cNvPicPr>
          <p:nvPr/>
        </p:nvPicPr>
        <p:blipFill>
          <a:blip r:embed="rId5"/>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spTree>
    <p:extLst>
      <p:ext uri="{BB962C8B-B14F-4D97-AF65-F5344CB8AC3E}">
        <p14:creationId xmlns:p14="http://schemas.microsoft.com/office/powerpoint/2010/main" val="109432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35</a:t>
            </a:fld>
            <a:endParaRPr lang="en-US"/>
          </a:p>
        </p:txBody>
      </p:sp>
      <p:pic>
        <p:nvPicPr>
          <p:cNvPr id="9" name="Picture 8" descr="A picture containing meter, red&#10;&#10;Description automatically generated">
            <a:extLst>
              <a:ext uri="{FF2B5EF4-FFF2-40B4-BE49-F238E27FC236}">
                <a16:creationId xmlns:a16="http://schemas.microsoft.com/office/drawing/2014/main" id="{D25B9A04-C05B-456A-A07B-3B9E2D2D48A2}"/>
              </a:ext>
            </a:extLst>
          </p:cNvPr>
          <p:cNvPicPr>
            <a:picLocks noChangeAspect="1"/>
          </p:cNvPicPr>
          <p:nvPr/>
        </p:nvPicPr>
        <p:blipFill>
          <a:blip r:embed="rId3"/>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pic>
        <p:nvPicPr>
          <p:cNvPr id="11" name="Picture 10" descr="A picture containing light&#10;&#10;Description automatically generated">
            <a:extLst>
              <a:ext uri="{FF2B5EF4-FFF2-40B4-BE49-F238E27FC236}">
                <a16:creationId xmlns:a16="http://schemas.microsoft.com/office/drawing/2014/main" id="{5EC4A712-2281-4616-BF0F-AC1EF332760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88463" y="1780032"/>
            <a:ext cx="2292515" cy="2834640"/>
          </a:xfrm>
          <a:prstGeom prst="rect">
            <a:avLst/>
          </a:prstGeom>
        </p:spPr>
      </p:pic>
      <p:pic>
        <p:nvPicPr>
          <p:cNvPr id="14" name="Picture 13" descr="A picture containing building, window, drawing&#10;&#10;Description automatically generated">
            <a:extLst>
              <a:ext uri="{FF2B5EF4-FFF2-40B4-BE49-F238E27FC236}">
                <a16:creationId xmlns:a16="http://schemas.microsoft.com/office/drawing/2014/main" id="{698AC378-B4EB-45C7-A0A7-B89A62C38DC3}"/>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5253" t="22614" r="25203" b="18078"/>
          <a:stretch/>
        </p:blipFill>
        <p:spPr>
          <a:xfrm>
            <a:off x="5963753" y="1959496"/>
            <a:ext cx="2804160" cy="2939008"/>
          </a:xfrm>
          <a:prstGeom prst="rect">
            <a:avLst/>
          </a:prstGeom>
        </p:spPr>
      </p:pic>
      <p:sp>
        <p:nvSpPr>
          <p:cNvPr id="16" name="Title 6">
            <a:extLst>
              <a:ext uri="{FF2B5EF4-FFF2-40B4-BE49-F238E27FC236}">
                <a16:creationId xmlns:a16="http://schemas.microsoft.com/office/drawing/2014/main" id="{73EBE6CF-943E-47C3-953C-7AF0FA2DB833}"/>
              </a:ext>
            </a:extLst>
          </p:cNvPr>
          <p:cNvSpPr txBox="1">
            <a:spLocks/>
          </p:cNvSpPr>
          <p:nvPr/>
        </p:nvSpPr>
        <p:spPr>
          <a:xfrm>
            <a:off x="430426" y="250031"/>
            <a:ext cx="11312801" cy="894557"/>
          </a:xfrm>
          <a:prstGeom prst="rect">
            <a:avLst/>
          </a:prstGeom>
          <a:noFill/>
        </p:spPr>
        <p:txBody>
          <a:bodyPr anchor="ct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XPression MOS HTML5 workflow</a:t>
            </a:r>
          </a:p>
        </p:txBody>
      </p:sp>
      <p:sp>
        <p:nvSpPr>
          <p:cNvPr id="17" name="TextBox 16">
            <a:extLst>
              <a:ext uri="{FF2B5EF4-FFF2-40B4-BE49-F238E27FC236}">
                <a16:creationId xmlns:a16="http://schemas.microsoft.com/office/drawing/2014/main" id="{F367A20E-EE72-455B-9106-022A0FC70D3A}"/>
              </a:ext>
            </a:extLst>
          </p:cNvPr>
          <p:cNvSpPr txBox="1"/>
          <p:nvPr/>
        </p:nvSpPr>
        <p:spPr>
          <a:xfrm>
            <a:off x="198438" y="937015"/>
            <a:ext cx="5544766" cy="5262979"/>
          </a:xfrm>
          <a:prstGeom prst="rect">
            <a:avLst/>
          </a:prstGeom>
          <a:gradFill flip="none" rotWithShape="1">
            <a:gsLst>
              <a:gs pos="7000">
                <a:srgbClr val="1A1A1A">
                  <a:alpha val="81000"/>
                </a:srgbClr>
              </a:gs>
              <a:gs pos="100000">
                <a:srgbClr val="1A1A1A"/>
              </a:gs>
            </a:gsLst>
            <a:lin ang="60000" scaled="0"/>
            <a:tileRect/>
          </a:gradFill>
          <a:effectLst>
            <a:softEdge rad="127000"/>
          </a:effectLst>
        </p:spPr>
        <p:txBody>
          <a:bodyPr wrap="square" rtlCol="0">
            <a:spAutoFit/>
          </a:bodyPr>
          <a:lstStyle/>
          <a:p>
            <a:pPr marL="457200" indent="-4572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XPression Clips, Maps and UX parts of the HTML5 plug-in extends  XPression MOS workflow as fully cross-platform </a:t>
            </a:r>
            <a:br>
              <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Important for educational customers and bring-your-own-device newsrooms</a:t>
            </a:r>
            <a:br>
              <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Perfect for “Stay-in-place” workers</a:t>
            </a:r>
            <a:br>
              <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Allows for a complete MOS workflow with only a URL and maybe a VPN connection</a:t>
            </a:r>
          </a:p>
        </p:txBody>
      </p:sp>
    </p:spTree>
    <p:extLst>
      <p:ext uri="{BB962C8B-B14F-4D97-AF65-F5344CB8AC3E}">
        <p14:creationId xmlns:p14="http://schemas.microsoft.com/office/powerpoint/2010/main" val="38904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00DA18-6AC0-4882-9615-56FBB9F628E6}"/>
              </a:ext>
            </a:extLst>
          </p:cNvPr>
          <p:cNvPicPr>
            <a:picLocks noGrp="1" noChangeAspect="1"/>
          </p:cNvPicPr>
          <p:nvPr>
            <p:ph idx="1"/>
          </p:nvPr>
        </p:nvPicPr>
        <p:blipFill rotWithShape="1">
          <a:blip r:embed="rId3"/>
          <a:srcRect r="72396" b="70656"/>
          <a:stretch/>
        </p:blipFill>
        <p:spPr>
          <a:xfrm>
            <a:off x="430427" y="1668540"/>
            <a:ext cx="3425358" cy="2048256"/>
          </a:xfrm>
          <a:ln>
            <a:solidFill>
              <a:schemeClr val="tx1"/>
            </a:solidFill>
          </a:ln>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36</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a:gradFill flip="none" rotWithShape="1">
            <a:gsLst>
              <a:gs pos="0">
                <a:schemeClr val="bg1">
                  <a:alpha val="0"/>
                </a:schemeClr>
              </a:gs>
              <a:gs pos="45000">
                <a:srgbClr val="FFFFFF"/>
              </a:gs>
              <a:gs pos="100000">
                <a:schemeClr val="bg1">
                  <a:alpha val="0"/>
                </a:schemeClr>
              </a:gs>
            </a:gsLst>
            <a:lin ang="5400000" scaled="0"/>
            <a:tileRect/>
          </a:gradFill>
        </p:spPr>
        <p:txBody>
          <a:bodyPr/>
          <a:lstStyle/>
          <a:p>
            <a:r>
              <a:rPr lang="en-US" dirty="0"/>
              <a:t>XPression Maps 3.1 </a:t>
            </a:r>
          </a:p>
        </p:txBody>
      </p:sp>
      <p:sp>
        <p:nvSpPr>
          <p:cNvPr id="5" name="TextBox 4">
            <a:extLst>
              <a:ext uri="{FF2B5EF4-FFF2-40B4-BE49-F238E27FC236}">
                <a16:creationId xmlns:a16="http://schemas.microsoft.com/office/drawing/2014/main" id="{19128B12-4C05-4D66-8742-83D210CF109D}"/>
              </a:ext>
            </a:extLst>
          </p:cNvPr>
          <p:cNvSpPr txBox="1"/>
          <p:nvPr/>
        </p:nvSpPr>
        <p:spPr>
          <a:xfrm>
            <a:off x="414036" y="3865358"/>
            <a:ext cx="3441749" cy="2246769"/>
          </a:xfrm>
          <a:prstGeom prst="rect">
            <a:avLst/>
          </a:prstGeom>
          <a:solidFill>
            <a:schemeClr val="bg1">
              <a:alpha val="70000"/>
            </a:schemeClr>
          </a:solidFill>
        </p:spPr>
        <p:txBody>
          <a:bodyPr wrap="square" rtlCol="0">
            <a:spAutoFit/>
          </a:bodyPr>
          <a:lstStyle/>
          <a:p>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Edit Saved Templates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Allows an Artist to access “saved” MOS created Maps on Maps Server</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Lets an Artist collaborate with newsroom users to add content/complexity</a:t>
            </a:r>
          </a:p>
        </p:txBody>
      </p:sp>
      <p:pic>
        <p:nvPicPr>
          <p:cNvPr id="11" name="Content Placeholder 5" descr="A close up of a sign&#10;&#10;Description automatically generated">
            <a:extLst>
              <a:ext uri="{FF2B5EF4-FFF2-40B4-BE49-F238E27FC236}">
                <a16:creationId xmlns:a16="http://schemas.microsoft.com/office/drawing/2014/main" id="{76920D96-D71D-49B0-A5C5-67813E0415F7}"/>
              </a:ext>
            </a:extLst>
          </p:cNvPr>
          <p:cNvPicPr>
            <a:picLocks noChangeAspect="1"/>
          </p:cNvPicPr>
          <p:nvPr/>
        </p:nvPicPr>
        <p:blipFill>
          <a:blip r:embed="rId4"/>
          <a:stretch>
            <a:fillRect/>
          </a:stretch>
        </p:blipFill>
        <p:spPr>
          <a:xfrm>
            <a:off x="1406769" y="6400675"/>
            <a:ext cx="2090575" cy="320800"/>
          </a:xfrm>
          <a:prstGeom prst="rect">
            <a:avLst/>
          </a:prstGeom>
          <a:effectLst>
            <a:glow rad="101600">
              <a:schemeClr val="bg1">
                <a:alpha val="40000"/>
              </a:schemeClr>
            </a:glow>
          </a:effectLst>
        </p:spPr>
      </p:pic>
      <p:pic>
        <p:nvPicPr>
          <p:cNvPr id="12" name="Picture 11" descr="A picture containing meter, red&#10;&#10;Description automatically generated">
            <a:extLst>
              <a:ext uri="{FF2B5EF4-FFF2-40B4-BE49-F238E27FC236}">
                <a16:creationId xmlns:a16="http://schemas.microsoft.com/office/drawing/2014/main" id="{92D0D77A-AC83-414E-823C-2F28CD29134E}"/>
              </a:ext>
            </a:extLst>
          </p:cNvPr>
          <p:cNvPicPr>
            <a:picLocks noChangeAspect="1"/>
          </p:cNvPicPr>
          <p:nvPr/>
        </p:nvPicPr>
        <p:blipFill>
          <a:blip r:embed="rId5"/>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pic>
        <p:nvPicPr>
          <p:cNvPr id="6" name="Picture 5" descr="A close up of a map&#10;&#10;Description automatically generated">
            <a:extLst>
              <a:ext uri="{FF2B5EF4-FFF2-40B4-BE49-F238E27FC236}">
                <a16:creationId xmlns:a16="http://schemas.microsoft.com/office/drawing/2014/main" id="{6288560C-9E8E-421A-802E-CD019E14743D}"/>
              </a:ext>
            </a:extLst>
          </p:cNvPr>
          <p:cNvPicPr>
            <a:picLocks noChangeAspect="1"/>
          </p:cNvPicPr>
          <p:nvPr/>
        </p:nvPicPr>
        <p:blipFill>
          <a:blip r:embed="rId6"/>
          <a:stretch>
            <a:fillRect/>
          </a:stretch>
        </p:blipFill>
        <p:spPr>
          <a:xfrm>
            <a:off x="8247283" y="1668540"/>
            <a:ext cx="3425357" cy="2049727"/>
          </a:xfrm>
          <a:prstGeom prst="rect">
            <a:avLst/>
          </a:prstGeom>
          <a:ln>
            <a:solidFill>
              <a:schemeClr val="tx1"/>
            </a:solidFill>
          </a:ln>
        </p:spPr>
      </p:pic>
      <p:sp>
        <p:nvSpPr>
          <p:cNvPr id="14" name="TextBox 13">
            <a:extLst>
              <a:ext uri="{FF2B5EF4-FFF2-40B4-BE49-F238E27FC236}">
                <a16:creationId xmlns:a16="http://schemas.microsoft.com/office/drawing/2014/main" id="{AB396F0B-F094-4180-96FF-F9962C6310C3}"/>
              </a:ext>
            </a:extLst>
          </p:cNvPr>
          <p:cNvSpPr txBox="1"/>
          <p:nvPr/>
        </p:nvSpPr>
        <p:spPr>
          <a:xfrm>
            <a:off x="8163612" y="3866093"/>
            <a:ext cx="3441749" cy="1631216"/>
          </a:xfrm>
          <a:prstGeom prst="rect">
            <a:avLst/>
          </a:prstGeom>
          <a:solidFill>
            <a:schemeClr val="bg1">
              <a:alpha val="70000"/>
            </a:schemeClr>
          </a:solidFill>
        </p:spPr>
        <p:txBody>
          <a:bodyPr wrap="square" rtlCol="0">
            <a:spAutoFit/>
          </a:bodyPr>
          <a:lstStyle/>
          <a:p>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Measurement Tool</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Set a radius point and drag-and-drop to find out distance from one location to another</a:t>
            </a:r>
          </a:p>
        </p:txBody>
      </p:sp>
      <p:pic>
        <p:nvPicPr>
          <p:cNvPr id="9" name="Picture 8" descr="A screenshot of a computer&#10;&#10;Description automatically generated">
            <a:extLst>
              <a:ext uri="{FF2B5EF4-FFF2-40B4-BE49-F238E27FC236}">
                <a16:creationId xmlns:a16="http://schemas.microsoft.com/office/drawing/2014/main" id="{0D5BEDD4-6003-434B-92A2-9C42D42B69EC}"/>
              </a:ext>
            </a:extLst>
          </p:cNvPr>
          <p:cNvPicPr>
            <a:picLocks noChangeAspect="1"/>
          </p:cNvPicPr>
          <p:nvPr/>
        </p:nvPicPr>
        <p:blipFill rotWithShape="1">
          <a:blip r:embed="rId7"/>
          <a:srcRect b="32521"/>
          <a:stretch/>
        </p:blipFill>
        <p:spPr>
          <a:xfrm>
            <a:off x="4361046" y="1668540"/>
            <a:ext cx="3469907" cy="2049727"/>
          </a:xfrm>
          <a:prstGeom prst="rect">
            <a:avLst/>
          </a:prstGeom>
        </p:spPr>
      </p:pic>
      <p:sp>
        <p:nvSpPr>
          <p:cNvPr id="15" name="TextBox 14">
            <a:extLst>
              <a:ext uri="{FF2B5EF4-FFF2-40B4-BE49-F238E27FC236}">
                <a16:creationId xmlns:a16="http://schemas.microsoft.com/office/drawing/2014/main" id="{DB3FD070-5052-49FA-ADAD-904FFA2BA6AD}"/>
              </a:ext>
            </a:extLst>
          </p:cNvPr>
          <p:cNvSpPr txBox="1"/>
          <p:nvPr/>
        </p:nvSpPr>
        <p:spPr>
          <a:xfrm>
            <a:off x="4288824" y="3865357"/>
            <a:ext cx="3542129" cy="1631216"/>
          </a:xfrm>
          <a:prstGeom prst="rect">
            <a:avLst/>
          </a:prstGeom>
          <a:solidFill>
            <a:schemeClr val="bg1">
              <a:alpha val="70000"/>
            </a:schemeClr>
          </a:solidFill>
        </p:spPr>
        <p:txBody>
          <a:bodyPr wrap="square" rtlCol="0">
            <a:spAutoFit/>
          </a:bodyPr>
          <a:lstStyle/>
          <a:p>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Manage Saved Templates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Artists can review and delete unused or outdated map scenes on the Maps Server</a:t>
            </a:r>
          </a:p>
        </p:txBody>
      </p:sp>
    </p:spTree>
    <p:extLst>
      <p:ext uri="{BB962C8B-B14F-4D97-AF65-F5344CB8AC3E}">
        <p14:creationId xmlns:p14="http://schemas.microsoft.com/office/powerpoint/2010/main" val="163166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0B00DA18-6AC0-4882-9615-56FBB9F628E6}"/>
              </a:ext>
            </a:extLst>
          </p:cNvPr>
          <p:cNvPicPr>
            <a:picLocks noGrp="1" noChangeAspect="1"/>
          </p:cNvPicPr>
          <p:nvPr>
            <p:ph idx="1"/>
          </p:nvPr>
        </p:nvPicPr>
        <p:blipFill>
          <a:blip r:embed="rId3"/>
          <a:stretch>
            <a:fillRect/>
          </a:stretch>
        </p:blipFill>
        <p:spPr>
          <a:xfrm>
            <a:off x="0" y="60222"/>
            <a:ext cx="12192000" cy="6858000"/>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37</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a:gradFill flip="none" rotWithShape="1">
            <a:gsLst>
              <a:gs pos="0">
                <a:schemeClr val="bg1">
                  <a:alpha val="0"/>
                </a:schemeClr>
              </a:gs>
              <a:gs pos="45000">
                <a:srgbClr val="FFFFFF"/>
              </a:gs>
              <a:gs pos="100000">
                <a:schemeClr val="bg1">
                  <a:alpha val="0"/>
                </a:schemeClr>
              </a:gs>
            </a:gsLst>
            <a:lin ang="5400000" scaled="0"/>
            <a:tileRect/>
          </a:gradFill>
        </p:spPr>
        <p:txBody>
          <a:bodyPr/>
          <a:lstStyle/>
          <a:p>
            <a:r>
              <a:rPr lang="en-US" dirty="0"/>
              <a:t>XPression Maps 3.1 </a:t>
            </a:r>
          </a:p>
        </p:txBody>
      </p:sp>
      <p:sp>
        <p:nvSpPr>
          <p:cNvPr id="5" name="TextBox 4">
            <a:extLst>
              <a:ext uri="{FF2B5EF4-FFF2-40B4-BE49-F238E27FC236}">
                <a16:creationId xmlns:a16="http://schemas.microsoft.com/office/drawing/2014/main" id="{19128B12-4C05-4D66-8742-83D210CF109D}"/>
              </a:ext>
            </a:extLst>
          </p:cNvPr>
          <p:cNvSpPr txBox="1"/>
          <p:nvPr/>
        </p:nvSpPr>
        <p:spPr>
          <a:xfrm>
            <a:off x="9009888" y="3171707"/>
            <a:ext cx="2843067" cy="1938992"/>
          </a:xfrm>
          <a:prstGeom prst="rect">
            <a:avLst/>
          </a:prstGeom>
          <a:solidFill>
            <a:schemeClr val="bg1">
              <a:alpha val="70000"/>
            </a:schemeClr>
          </a:solidFill>
        </p:spPr>
        <p:txBody>
          <a:bodyPr wrap="square" rtlCol="0">
            <a:spAutoFit/>
          </a:bodyPr>
          <a:lstStyle/>
          <a:p>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Transparency</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Several customers asking for transparent background to key over video</a:t>
            </a:r>
          </a:p>
        </p:txBody>
      </p:sp>
      <p:pic>
        <p:nvPicPr>
          <p:cNvPr id="11" name="Content Placeholder 5" descr="A close up of a sign&#10;&#10;Description automatically generated">
            <a:extLst>
              <a:ext uri="{FF2B5EF4-FFF2-40B4-BE49-F238E27FC236}">
                <a16:creationId xmlns:a16="http://schemas.microsoft.com/office/drawing/2014/main" id="{76920D96-D71D-49B0-A5C5-67813E0415F7}"/>
              </a:ext>
            </a:extLst>
          </p:cNvPr>
          <p:cNvPicPr>
            <a:picLocks noChangeAspect="1"/>
          </p:cNvPicPr>
          <p:nvPr/>
        </p:nvPicPr>
        <p:blipFill>
          <a:blip r:embed="rId4"/>
          <a:stretch>
            <a:fillRect/>
          </a:stretch>
        </p:blipFill>
        <p:spPr>
          <a:xfrm>
            <a:off x="1406769" y="6400675"/>
            <a:ext cx="2090575" cy="320800"/>
          </a:xfrm>
          <a:prstGeom prst="rect">
            <a:avLst/>
          </a:prstGeom>
          <a:effectLst>
            <a:glow rad="101600">
              <a:schemeClr val="bg1">
                <a:alpha val="40000"/>
              </a:schemeClr>
            </a:glow>
          </a:effectLst>
        </p:spPr>
      </p:pic>
      <p:pic>
        <p:nvPicPr>
          <p:cNvPr id="12" name="Picture 11" descr="A picture containing meter, red&#10;&#10;Description automatically generated">
            <a:extLst>
              <a:ext uri="{FF2B5EF4-FFF2-40B4-BE49-F238E27FC236}">
                <a16:creationId xmlns:a16="http://schemas.microsoft.com/office/drawing/2014/main" id="{92D0D77A-AC83-414E-823C-2F28CD29134E}"/>
              </a:ext>
            </a:extLst>
          </p:cNvPr>
          <p:cNvPicPr>
            <a:picLocks noChangeAspect="1"/>
          </p:cNvPicPr>
          <p:nvPr/>
        </p:nvPicPr>
        <p:blipFill>
          <a:blip r:embed="rId5"/>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sp>
        <p:nvSpPr>
          <p:cNvPr id="13" name="TextBox 12">
            <a:extLst>
              <a:ext uri="{FF2B5EF4-FFF2-40B4-BE49-F238E27FC236}">
                <a16:creationId xmlns:a16="http://schemas.microsoft.com/office/drawing/2014/main" id="{6B67CE20-FE1F-49FD-8556-B93DC106DC6B}"/>
              </a:ext>
            </a:extLst>
          </p:cNvPr>
          <p:cNvSpPr txBox="1"/>
          <p:nvPr/>
        </p:nvSpPr>
        <p:spPr>
          <a:xfrm>
            <a:off x="140294" y="1687195"/>
            <a:ext cx="2843067" cy="2554545"/>
          </a:xfrm>
          <a:prstGeom prst="rect">
            <a:avLst/>
          </a:prstGeom>
          <a:solidFill>
            <a:schemeClr val="bg1">
              <a:alpha val="70000"/>
            </a:schemeClr>
          </a:solidFill>
        </p:spPr>
        <p:txBody>
          <a:bodyPr wrap="square" rtlCol="0">
            <a:spAutoFit/>
          </a:bodyPr>
          <a:lstStyle/>
          <a:p>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Moving Shapes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Allows Designers to “move” Hawaii and Alaska for USA Maps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Required for Election or data visualization maps</a:t>
            </a:r>
          </a:p>
        </p:txBody>
      </p:sp>
    </p:spTree>
    <p:extLst>
      <p:ext uri="{BB962C8B-B14F-4D97-AF65-F5344CB8AC3E}">
        <p14:creationId xmlns:p14="http://schemas.microsoft.com/office/powerpoint/2010/main" val="294864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FFE9-8DB0-45F7-BE2B-919FF4842882}"/>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C3EACC8B-3D14-4953-8EEA-8AE0194891B2}"/>
              </a:ext>
            </a:extLst>
          </p:cNvPr>
          <p:cNvSpPr>
            <a:spLocks noGrp="1"/>
          </p:cNvSpPr>
          <p:nvPr>
            <p:ph type="sldNum" sz="quarter" idx="12"/>
          </p:nvPr>
        </p:nvSpPr>
        <p:spPr/>
        <p:txBody>
          <a:bodyPr/>
          <a:lstStyle/>
          <a:p>
            <a:fld id="{67E52358-FED6-D246-9C6E-AEC4ABAAD0D9}" type="slidenum">
              <a:rPr lang="en-US" smtClean="0"/>
              <a:t>38</a:t>
            </a:fld>
            <a:endParaRPr lang="en-US"/>
          </a:p>
        </p:txBody>
      </p:sp>
      <p:sp>
        <p:nvSpPr>
          <p:cNvPr id="3" name="Title 2">
            <a:extLst>
              <a:ext uri="{FF2B5EF4-FFF2-40B4-BE49-F238E27FC236}">
                <a16:creationId xmlns:a16="http://schemas.microsoft.com/office/drawing/2014/main" id="{4A25E2AE-8498-455A-B347-5EED0F17260D}"/>
              </a:ext>
            </a:extLst>
          </p:cNvPr>
          <p:cNvSpPr>
            <a:spLocks noGrp="1"/>
          </p:cNvSpPr>
          <p:nvPr>
            <p:ph type="title"/>
          </p:nvPr>
        </p:nvSpPr>
        <p:spPr>
          <a:solidFill>
            <a:srgbClr val="262A2F">
              <a:alpha val="54118"/>
            </a:srgbClr>
          </a:solidFill>
        </p:spPr>
        <p:txBody>
          <a:bodyPr/>
          <a:lstStyle/>
          <a:p>
            <a:r>
              <a:rPr lang="en-US" dirty="0"/>
              <a:t>XPression Dashboard API</a:t>
            </a:r>
          </a:p>
        </p:txBody>
      </p:sp>
      <p:sp>
        <p:nvSpPr>
          <p:cNvPr id="4" name="Content Placeholder 3">
            <a:extLst>
              <a:ext uri="{FF2B5EF4-FFF2-40B4-BE49-F238E27FC236}">
                <a16:creationId xmlns:a16="http://schemas.microsoft.com/office/drawing/2014/main" id="{7D130873-7611-44D1-B73C-47926FB8AF5C}"/>
              </a:ext>
            </a:extLst>
          </p:cNvPr>
          <p:cNvSpPr>
            <a:spLocks noGrp="1"/>
          </p:cNvSpPr>
          <p:nvPr>
            <p:ph idx="1"/>
          </p:nvPr>
        </p:nvSpPr>
        <p:spPr>
          <a:xfrm>
            <a:off x="6815329" y="867193"/>
            <a:ext cx="4754880" cy="5489157"/>
          </a:xfrm>
          <a:solidFill>
            <a:srgbClr val="262A2F">
              <a:alpha val="63137"/>
            </a:srgbClr>
          </a:solidFill>
        </p:spPr>
        <p:txBody>
          <a:bodyPr>
            <a:normAutofit lnSpcReduction="10000"/>
          </a:bodyPr>
          <a:lstStyle/>
          <a:p>
            <a:pPr marL="0" indent="0">
              <a:buNone/>
            </a:pPr>
            <a:r>
              <a:rPr lang="en-US"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DASHBOARD API</a:t>
            </a:r>
          </a:p>
          <a:p>
            <a:r>
              <a:rPr lang="en-US" dirty="0">
                <a:solidFill>
                  <a:schemeClr val="bg1"/>
                </a:solidFill>
                <a:effectLst>
                  <a:outerShdw blurRad="38100" dist="38100" dir="2700000" algn="tl">
                    <a:srgbClr val="000000">
                      <a:alpha val="43137"/>
                    </a:srgbClr>
                  </a:outerShdw>
                </a:effectLst>
              </a:rPr>
              <a:t>Simplified playout UI for Sequencer in XPression Studio and Graphite</a:t>
            </a:r>
          </a:p>
          <a:p>
            <a:r>
              <a:rPr lang="en-US" dirty="0">
                <a:solidFill>
                  <a:schemeClr val="bg1"/>
                </a:solidFill>
                <a:effectLst>
                  <a:outerShdw blurRad="38100" dist="38100" dir="2700000" algn="tl">
                    <a:srgbClr val="000000">
                      <a:alpha val="43137"/>
                    </a:srgbClr>
                  </a:outerShdw>
                </a:effectLst>
              </a:rPr>
              <a:t>Allows non-technical staff to operate XPression visually</a:t>
            </a:r>
          </a:p>
          <a:p>
            <a:r>
              <a:rPr lang="en-US" dirty="0">
                <a:solidFill>
                  <a:schemeClr val="bg1"/>
                </a:solidFill>
                <a:effectLst>
                  <a:outerShdw blurRad="38100" dist="38100" dir="2700000" algn="tl">
                    <a:srgbClr val="000000">
                      <a:alpha val="43137"/>
                    </a:srgbClr>
                  </a:outerShdw>
                </a:effectLst>
              </a:rPr>
              <a:t>Extends remote operation over internet (with VPN), without a dongle, using Dashboard</a:t>
            </a:r>
          </a:p>
          <a:p>
            <a:r>
              <a:rPr lang="en-US" dirty="0">
                <a:solidFill>
                  <a:schemeClr val="bg1"/>
                </a:solidFill>
                <a:effectLst>
                  <a:outerShdw blurRad="38100" dist="38100" dir="2700000" algn="tl">
                    <a:srgbClr val="000000">
                      <a:alpha val="43137"/>
                    </a:srgbClr>
                  </a:outerShdw>
                </a:effectLst>
              </a:rPr>
              <a:t>Offers ability to modify or add Take IDs to rundown</a:t>
            </a:r>
          </a:p>
        </p:txBody>
      </p:sp>
      <p:pic>
        <p:nvPicPr>
          <p:cNvPr id="6" name="Content Placeholder 5" descr="A close up of a sign&#10;&#10;Description automatically generated">
            <a:extLst>
              <a:ext uri="{FF2B5EF4-FFF2-40B4-BE49-F238E27FC236}">
                <a16:creationId xmlns:a16="http://schemas.microsoft.com/office/drawing/2014/main" id="{F1A3F3A3-8859-4958-9E76-EE56E12BAC7C}"/>
              </a:ext>
            </a:extLst>
          </p:cNvPr>
          <p:cNvPicPr>
            <a:picLocks noChangeAspect="1"/>
          </p:cNvPicPr>
          <p:nvPr/>
        </p:nvPicPr>
        <p:blipFill>
          <a:blip r:embed="rId4"/>
          <a:stretch>
            <a:fillRect/>
          </a:stretch>
        </p:blipFill>
        <p:spPr>
          <a:xfrm>
            <a:off x="1406769" y="6400675"/>
            <a:ext cx="2090575" cy="320800"/>
          </a:xfrm>
          <a:prstGeom prst="rect">
            <a:avLst/>
          </a:prstGeom>
          <a:effectLst>
            <a:glow rad="101600">
              <a:schemeClr val="bg1">
                <a:alpha val="40000"/>
              </a:schemeClr>
            </a:glow>
          </a:effectLst>
        </p:spPr>
      </p:pic>
      <p:pic>
        <p:nvPicPr>
          <p:cNvPr id="7" name="Picture 6" descr="A picture containing meter, red&#10;&#10;Description automatically generated">
            <a:extLst>
              <a:ext uri="{FF2B5EF4-FFF2-40B4-BE49-F238E27FC236}">
                <a16:creationId xmlns:a16="http://schemas.microsoft.com/office/drawing/2014/main" id="{A2422286-AEB1-4326-8051-A7A9D6254F54}"/>
              </a:ext>
            </a:extLst>
          </p:cNvPr>
          <p:cNvPicPr>
            <a:picLocks noChangeAspect="1"/>
          </p:cNvPicPr>
          <p:nvPr/>
        </p:nvPicPr>
        <p:blipFill>
          <a:blip r:embed="rId5"/>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spTree>
    <p:extLst>
      <p:ext uri="{BB962C8B-B14F-4D97-AF65-F5344CB8AC3E}">
        <p14:creationId xmlns:p14="http://schemas.microsoft.com/office/powerpoint/2010/main" val="408563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ACC8B-3D14-4953-8EEA-8AE0194891B2}"/>
              </a:ext>
            </a:extLst>
          </p:cNvPr>
          <p:cNvSpPr>
            <a:spLocks noGrp="1"/>
          </p:cNvSpPr>
          <p:nvPr>
            <p:ph type="sldNum" sz="quarter" idx="12"/>
          </p:nvPr>
        </p:nvSpPr>
        <p:spPr/>
        <p:txBody>
          <a:bodyPr/>
          <a:lstStyle/>
          <a:p>
            <a:fld id="{67E52358-FED6-D246-9C6E-AEC4ABAAD0D9}" type="slidenum">
              <a:rPr lang="en-US" smtClean="0"/>
              <a:t>39</a:t>
            </a:fld>
            <a:endParaRPr lang="en-US"/>
          </a:p>
        </p:txBody>
      </p:sp>
      <p:sp>
        <p:nvSpPr>
          <p:cNvPr id="3" name="Title 2">
            <a:extLst>
              <a:ext uri="{FF2B5EF4-FFF2-40B4-BE49-F238E27FC236}">
                <a16:creationId xmlns:a16="http://schemas.microsoft.com/office/drawing/2014/main" id="{4A25E2AE-8498-455A-B347-5EED0F17260D}"/>
              </a:ext>
            </a:extLst>
          </p:cNvPr>
          <p:cNvSpPr>
            <a:spLocks noGrp="1"/>
          </p:cNvSpPr>
          <p:nvPr>
            <p:ph type="title"/>
          </p:nvPr>
        </p:nvSpPr>
        <p:spPr>
          <a:noFill/>
        </p:spPr>
        <p:txBody>
          <a:bodyPr/>
          <a:lstStyle/>
          <a:p>
            <a:r>
              <a:rPr lang="en-US" dirty="0"/>
              <a:t>XPression Dashboard API</a:t>
            </a:r>
          </a:p>
        </p:txBody>
      </p:sp>
      <p:sp>
        <p:nvSpPr>
          <p:cNvPr id="9" name="Content Placeholder 8">
            <a:extLst>
              <a:ext uri="{FF2B5EF4-FFF2-40B4-BE49-F238E27FC236}">
                <a16:creationId xmlns:a16="http://schemas.microsoft.com/office/drawing/2014/main" id="{FC0940D5-7091-45E8-9CCD-11731BCAB775}"/>
              </a:ext>
            </a:extLst>
          </p:cNvPr>
          <p:cNvSpPr>
            <a:spLocks noGrp="1"/>
          </p:cNvSpPr>
          <p:nvPr>
            <p:ph idx="1"/>
          </p:nvPr>
        </p:nvSpPr>
        <p:spPr/>
        <p:txBody>
          <a:bodyPr/>
          <a:lstStyle/>
          <a:p>
            <a:r>
              <a:rPr lang="en-US" dirty="0"/>
              <a:t>Starting with XPression Version 10, the Dashboard API will be included </a:t>
            </a: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FREE</a:t>
            </a:r>
            <a:r>
              <a:rPr lang="en-US" dirty="0"/>
              <a:t> with XPression Studio</a:t>
            </a:r>
          </a:p>
          <a:p>
            <a:r>
              <a:rPr lang="en-US" dirty="0"/>
              <a:t>The API does not work with Prime, BlueBox or other editions of XPression</a:t>
            </a:r>
          </a:p>
          <a:p>
            <a:r>
              <a:rPr lang="en-US" dirty="0"/>
              <a:t>The Dashboard API will allow remote or “Stay at home” staff to control XPression Studio over the internet (with VPN access), when using Dashboard</a:t>
            </a:r>
          </a:p>
          <a:p>
            <a:r>
              <a:rPr lang="en-US" dirty="0"/>
              <a:t>This is not a retroactive offer and not extended to versions prior to XPression Version 10</a:t>
            </a:r>
          </a:p>
          <a:p>
            <a:endParaRPr lang="en-US" dirty="0"/>
          </a:p>
        </p:txBody>
      </p:sp>
    </p:spTree>
    <p:extLst>
      <p:ext uri="{BB962C8B-B14F-4D97-AF65-F5344CB8AC3E}">
        <p14:creationId xmlns:p14="http://schemas.microsoft.com/office/powerpoint/2010/main" val="16965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ACC8B-3D14-4953-8EEA-8AE0194891B2}"/>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3" name="Title 2">
            <a:extLst>
              <a:ext uri="{FF2B5EF4-FFF2-40B4-BE49-F238E27FC236}">
                <a16:creationId xmlns:a16="http://schemas.microsoft.com/office/drawing/2014/main" id="{4A25E2AE-8498-455A-B347-5EED0F17260D}"/>
              </a:ext>
            </a:extLst>
          </p:cNvPr>
          <p:cNvSpPr>
            <a:spLocks noGrp="1"/>
          </p:cNvSpPr>
          <p:nvPr>
            <p:ph type="title"/>
          </p:nvPr>
        </p:nvSpPr>
        <p:spPr/>
        <p:txBody>
          <a:bodyPr/>
          <a:lstStyle/>
          <a:p>
            <a:r>
              <a:rPr lang="en-US" dirty="0"/>
              <a:t>XPression Video Codec UPDATE</a:t>
            </a:r>
          </a:p>
        </p:txBody>
      </p:sp>
      <p:sp>
        <p:nvSpPr>
          <p:cNvPr id="6" name="Content Placeholder 2">
            <a:extLst>
              <a:ext uri="{FF2B5EF4-FFF2-40B4-BE49-F238E27FC236}">
                <a16:creationId xmlns:a16="http://schemas.microsoft.com/office/drawing/2014/main" id="{42CC15D0-40BA-4663-98FC-2C31D3D95B2E}"/>
              </a:ext>
            </a:extLst>
          </p:cNvPr>
          <p:cNvSpPr txBox="1">
            <a:spLocks/>
          </p:cNvSpPr>
          <p:nvPr/>
        </p:nvSpPr>
        <p:spPr>
          <a:xfrm>
            <a:off x="604156" y="1531577"/>
            <a:ext cx="5963268" cy="4053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XPVC 2</a:t>
            </a:r>
          </a:p>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Video Asset support to UHD/12G XPression workflows</a:t>
            </a:r>
          </a:p>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BACKWARDS COMPATIBLE</a:t>
            </a:r>
          </a:p>
          <a:p>
            <a:pPr lvl="1"/>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Will read original XPression Video Codec files</a:t>
            </a:r>
          </a:p>
          <a:p>
            <a:pPr lvl="1"/>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Older XPression Projects will still work using the new codec</a:t>
            </a:r>
          </a:p>
          <a:p>
            <a:pPr lvl="1"/>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All new files created with it will be in the new codec format</a:t>
            </a:r>
          </a:p>
          <a:p>
            <a:endParaRPr lang="en-US" dirty="0">
              <a:solidFill>
                <a:schemeClr val="bg1"/>
              </a:solidFill>
            </a:endParaRPr>
          </a:p>
        </p:txBody>
      </p:sp>
      <p:pic>
        <p:nvPicPr>
          <p:cNvPr id="9" name="Picture 8" descr="A close up of a sign&#10;&#10;Description automatically generated">
            <a:extLst>
              <a:ext uri="{FF2B5EF4-FFF2-40B4-BE49-F238E27FC236}">
                <a16:creationId xmlns:a16="http://schemas.microsoft.com/office/drawing/2014/main" id="{7F5BACF4-9535-429C-B23C-190F7D1D0B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7424" y="1847088"/>
            <a:ext cx="5624576" cy="3163824"/>
          </a:xfrm>
          <a:prstGeom prst="rect">
            <a:avLst/>
          </a:prstGeom>
        </p:spPr>
      </p:pic>
    </p:spTree>
    <p:extLst>
      <p:ext uri="{BB962C8B-B14F-4D97-AF65-F5344CB8AC3E}">
        <p14:creationId xmlns:p14="http://schemas.microsoft.com/office/powerpoint/2010/main" val="20764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A8817-4513-4C12-939A-8E6D39E0BD12}"/>
              </a:ext>
            </a:extLst>
          </p:cNvPr>
          <p:cNvSpPr>
            <a:spLocks noGrp="1"/>
          </p:cNvSpPr>
          <p:nvPr>
            <p:ph type="sldNum" sz="quarter" idx="12"/>
          </p:nvPr>
        </p:nvSpPr>
        <p:spPr/>
        <p:txBody>
          <a:bodyPr/>
          <a:lstStyle/>
          <a:p>
            <a:fld id="{67E52358-FED6-D246-9C6E-AEC4ABAAD0D9}" type="slidenum">
              <a:rPr lang="en-US" smtClean="0"/>
              <a:t>40</a:t>
            </a:fld>
            <a:endParaRPr lang="en-US"/>
          </a:p>
        </p:txBody>
      </p:sp>
      <p:sp>
        <p:nvSpPr>
          <p:cNvPr id="3" name="Title 2">
            <a:extLst>
              <a:ext uri="{FF2B5EF4-FFF2-40B4-BE49-F238E27FC236}">
                <a16:creationId xmlns:a16="http://schemas.microsoft.com/office/drawing/2014/main" id="{FBCA06CD-8031-46A9-B1AB-588FB2AD0961}"/>
              </a:ext>
            </a:extLst>
          </p:cNvPr>
          <p:cNvSpPr>
            <a:spLocks noGrp="1"/>
          </p:cNvSpPr>
          <p:nvPr>
            <p:ph type="title"/>
          </p:nvPr>
        </p:nvSpPr>
        <p:spPr/>
        <p:txBody>
          <a:bodyPr/>
          <a:lstStyle/>
          <a:p>
            <a:r>
              <a:rPr lang="en-US" dirty="0"/>
              <a:t>Recap of XPression at Ross Live|2020</a:t>
            </a:r>
          </a:p>
        </p:txBody>
      </p:sp>
      <p:sp>
        <p:nvSpPr>
          <p:cNvPr id="4" name="Content Placeholder 3">
            <a:extLst>
              <a:ext uri="{FF2B5EF4-FFF2-40B4-BE49-F238E27FC236}">
                <a16:creationId xmlns:a16="http://schemas.microsoft.com/office/drawing/2014/main" id="{C298BFA9-491B-4E92-B839-325690EB7E4B}"/>
              </a:ext>
            </a:extLst>
          </p:cNvPr>
          <p:cNvSpPr>
            <a:spLocks noGrp="1"/>
          </p:cNvSpPr>
          <p:nvPr>
            <p:ph idx="1"/>
          </p:nvPr>
        </p:nvSpPr>
        <p:spPr/>
        <p:txBody>
          <a:bodyPr/>
          <a:lstStyle/>
          <a:p>
            <a:r>
              <a:rPr lang="en-US" dirty="0"/>
              <a:t>XPression Video Codec with support for HDR, WCG and UHD</a:t>
            </a:r>
          </a:p>
          <a:p>
            <a:r>
              <a:rPr lang="en-US" dirty="0"/>
              <a:t>XPression Remote Sequencer Updates</a:t>
            </a:r>
          </a:p>
          <a:p>
            <a:r>
              <a:rPr lang="en-US" dirty="0"/>
              <a:t>XPression Sequencer Gateway for non-MOS workflows</a:t>
            </a:r>
          </a:p>
          <a:p>
            <a:r>
              <a:rPr lang="en-US" dirty="0"/>
              <a:t>AE Graphics as a new provider of XPression content</a:t>
            </a:r>
          </a:p>
          <a:p>
            <a:r>
              <a:rPr lang="en-US" dirty="0"/>
              <a:t>XPression Elect-it! Server and XPression Elect-it! bundled with </a:t>
            </a:r>
            <a:br>
              <a:rPr lang="en-US" dirty="0"/>
            </a:br>
            <a:r>
              <a:rPr lang="en-US" dirty="0"/>
              <a:t>Rocket Surgery election graphics</a:t>
            </a:r>
          </a:p>
          <a:p>
            <a:r>
              <a:rPr lang="en-US" dirty="0"/>
              <a:t>XPression HTML5 plugin to include Clips, UX and Maps</a:t>
            </a:r>
          </a:p>
          <a:p>
            <a:r>
              <a:rPr lang="en-US" dirty="0"/>
              <a:t>Dashboard API will be free in version 10 for XPression Studio owners</a:t>
            </a:r>
          </a:p>
        </p:txBody>
      </p:sp>
    </p:spTree>
    <p:extLst>
      <p:ext uri="{BB962C8B-B14F-4D97-AF65-F5344CB8AC3E}">
        <p14:creationId xmlns:p14="http://schemas.microsoft.com/office/powerpoint/2010/main" val="171083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ake, box, table, white&#10;&#10;Description automatically generated">
            <a:extLst>
              <a:ext uri="{FF2B5EF4-FFF2-40B4-BE49-F238E27FC236}">
                <a16:creationId xmlns:a16="http://schemas.microsoft.com/office/drawing/2014/main" id="{41672383-96B6-4CB3-8D06-52149948AFAC}"/>
              </a:ext>
            </a:extLst>
          </p:cNvPr>
          <p:cNvPicPr>
            <a:picLocks noGrp="1" noChangeAspect="1"/>
          </p:cNvPicPr>
          <p:nvPr>
            <p:ph idx="1"/>
          </p:nvPr>
        </p:nvPicPr>
        <p:blipFill>
          <a:blip r:embed="rId3"/>
          <a:stretch>
            <a:fillRect/>
          </a:stretch>
        </p:blipFill>
        <p:spPr>
          <a:xfrm>
            <a:off x="-2" y="0"/>
            <a:ext cx="12192001" cy="6858000"/>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41</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Version 10</a:t>
            </a:r>
          </a:p>
        </p:txBody>
      </p:sp>
      <p:pic>
        <p:nvPicPr>
          <p:cNvPr id="9" name="Picture 8" descr="A picture containing meter, red&#10;&#10;Description automatically generated">
            <a:extLst>
              <a:ext uri="{FF2B5EF4-FFF2-40B4-BE49-F238E27FC236}">
                <a16:creationId xmlns:a16="http://schemas.microsoft.com/office/drawing/2014/main" id="{379CFF3D-7E1E-4ED0-B4C6-8EA56937694D}"/>
              </a:ext>
            </a:extLst>
          </p:cNvPr>
          <p:cNvPicPr>
            <a:picLocks noChangeAspect="1"/>
          </p:cNvPicPr>
          <p:nvPr/>
        </p:nvPicPr>
        <p:blipFill>
          <a:blip r:embed="rId4"/>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pic>
        <p:nvPicPr>
          <p:cNvPr id="10" name="Content Placeholder 5" descr="A close up of a sign&#10;&#10;Description automatically generated">
            <a:extLst>
              <a:ext uri="{FF2B5EF4-FFF2-40B4-BE49-F238E27FC236}">
                <a16:creationId xmlns:a16="http://schemas.microsoft.com/office/drawing/2014/main" id="{DDF871EA-9C74-4AF8-9A50-C7F720822300}"/>
              </a:ext>
            </a:extLst>
          </p:cNvPr>
          <p:cNvPicPr>
            <a:picLocks noChangeAspect="1"/>
          </p:cNvPicPr>
          <p:nvPr/>
        </p:nvPicPr>
        <p:blipFill>
          <a:blip r:embed="rId5"/>
          <a:stretch>
            <a:fillRect/>
          </a:stretch>
        </p:blipFill>
        <p:spPr>
          <a:xfrm>
            <a:off x="1406769" y="6400675"/>
            <a:ext cx="2090575" cy="320800"/>
          </a:xfrm>
          <a:prstGeom prst="rect">
            <a:avLst/>
          </a:prstGeom>
        </p:spPr>
      </p:pic>
    </p:spTree>
    <p:extLst>
      <p:ext uri="{BB962C8B-B14F-4D97-AF65-F5344CB8AC3E}">
        <p14:creationId xmlns:p14="http://schemas.microsoft.com/office/powerpoint/2010/main" val="20060280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3D4F0-DCA7-42B5-98C1-A036B7973F4F}"/>
              </a:ext>
            </a:extLst>
          </p:cNvPr>
          <p:cNvSpPr>
            <a:spLocks noGrp="1"/>
          </p:cNvSpPr>
          <p:nvPr>
            <p:ph type="sldNum" sz="quarter" idx="12"/>
          </p:nvPr>
        </p:nvSpPr>
        <p:spPr/>
        <p:txBody>
          <a:bodyPr/>
          <a:lstStyle/>
          <a:p>
            <a:fld id="{67E52358-FED6-D246-9C6E-AEC4ABAAD0D9}" type="slidenum">
              <a:rPr lang="en-US" smtClean="0"/>
              <a:t>42</a:t>
            </a:fld>
            <a:endParaRPr lang="en-US"/>
          </a:p>
        </p:txBody>
      </p:sp>
    </p:spTree>
    <p:extLst>
      <p:ext uri="{BB962C8B-B14F-4D97-AF65-F5344CB8AC3E}">
        <p14:creationId xmlns:p14="http://schemas.microsoft.com/office/powerpoint/2010/main" val="1796030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8B992-61C5-444E-AF64-6B3C6A1ECA7D}"/>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5</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a:gradFill flip="none" rotWithShape="1">
            <a:gsLst>
              <a:gs pos="0">
                <a:schemeClr val="accent6">
                  <a:lumMod val="67000"/>
                  <a:alpha val="0"/>
                </a:schemeClr>
              </a:gs>
              <a:gs pos="8000">
                <a:schemeClr val="accent6">
                  <a:lumMod val="97000"/>
                  <a:lumOff val="3000"/>
                </a:schemeClr>
              </a:gs>
              <a:gs pos="100000">
                <a:schemeClr val="accent6">
                  <a:lumMod val="60000"/>
                  <a:lumOff val="40000"/>
                  <a:alpha val="0"/>
                </a:schemeClr>
              </a:gs>
            </a:gsLst>
            <a:path path="shape">
              <a:fillToRect l="50000" t="50000" r="50000" b="50000"/>
            </a:path>
            <a:tileRect/>
          </a:gradFill>
        </p:spPr>
        <p:txBody>
          <a:bodyPr/>
          <a:lstStyle/>
          <a:p>
            <a:r>
              <a:rPr lang="en-US" dirty="0"/>
              <a:t>XPression Remote Sequencer</a:t>
            </a:r>
          </a:p>
        </p:txBody>
      </p:sp>
      <p:pic>
        <p:nvPicPr>
          <p:cNvPr id="6" name="Picture 5" descr="A picture containing meter, red&#10;&#10;Description automatically generated">
            <a:extLst>
              <a:ext uri="{FF2B5EF4-FFF2-40B4-BE49-F238E27FC236}">
                <a16:creationId xmlns:a16="http://schemas.microsoft.com/office/drawing/2014/main" id="{F00B9411-5DF7-453C-81BB-46A7F5589C99}"/>
              </a:ext>
            </a:extLst>
          </p:cNvPr>
          <p:cNvPicPr>
            <a:picLocks noChangeAspect="1"/>
          </p:cNvPicPr>
          <p:nvPr/>
        </p:nvPicPr>
        <p:blipFill>
          <a:blip r:embed="rId4"/>
          <a:stretch>
            <a:fillRect/>
          </a:stretch>
        </p:blipFill>
        <p:spPr>
          <a:xfrm>
            <a:off x="8163612" y="5541989"/>
            <a:ext cx="4028388" cy="1316011"/>
          </a:xfrm>
          <a:prstGeom prst="rect">
            <a:avLst/>
          </a:prstGeom>
        </p:spPr>
      </p:pic>
      <p:pic>
        <p:nvPicPr>
          <p:cNvPr id="9" name="Content Placeholder 5" descr="A close up of a sign&#10;&#10;Description automatically generated">
            <a:extLst>
              <a:ext uri="{FF2B5EF4-FFF2-40B4-BE49-F238E27FC236}">
                <a16:creationId xmlns:a16="http://schemas.microsoft.com/office/drawing/2014/main" id="{91E2276C-0AE3-4A60-BF45-D6001CFCBE27}"/>
              </a:ext>
            </a:extLst>
          </p:cNvPr>
          <p:cNvPicPr>
            <a:picLocks noGrp="1" noChangeAspect="1"/>
          </p:cNvPicPr>
          <p:nvPr>
            <p:ph idx="1"/>
          </p:nvPr>
        </p:nvPicPr>
        <p:blipFill>
          <a:blip r:embed="rId5"/>
          <a:stretch>
            <a:fillRect/>
          </a:stretch>
        </p:blipFill>
        <p:spPr>
          <a:xfrm>
            <a:off x="1406769" y="6400675"/>
            <a:ext cx="2090575" cy="320800"/>
          </a:xfrm>
          <a:effectLst>
            <a:glow rad="101600">
              <a:schemeClr val="bg1">
                <a:alpha val="60000"/>
              </a:schemeClr>
            </a:glow>
          </a:effectLst>
        </p:spPr>
      </p:pic>
    </p:spTree>
    <p:extLst>
      <p:ext uri="{BB962C8B-B14F-4D97-AF65-F5344CB8AC3E}">
        <p14:creationId xmlns:p14="http://schemas.microsoft.com/office/powerpoint/2010/main" val="422578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6</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Remote Sequencer</a:t>
            </a:r>
          </a:p>
        </p:txBody>
      </p:sp>
      <p:pic>
        <p:nvPicPr>
          <p:cNvPr id="6" name="Picture 5" descr="A picture containing meter, red&#10;&#10;Description automatically generated">
            <a:extLst>
              <a:ext uri="{FF2B5EF4-FFF2-40B4-BE49-F238E27FC236}">
                <a16:creationId xmlns:a16="http://schemas.microsoft.com/office/drawing/2014/main" id="{D7616097-6BEF-4B9C-B77C-593163DC2B90}"/>
              </a:ext>
            </a:extLst>
          </p:cNvPr>
          <p:cNvPicPr>
            <a:picLocks noChangeAspect="1"/>
          </p:cNvPicPr>
          <p:nvPr/>
        </p:nvPicPr>
        <p:blipFill>
          <a:blip r:embed="rId3"/>
          <a:stretch>
            <a:fillRect/>
          </a:stretch>
        </p:blipFill>
        <p:spPr>
          <a:xfrm>
            <a:off x="8163612" y="5541989"/>
            <a:ext cx="4028388" cy="1316011"/>
          </a:xfrm>
          <a:prstGeom prst="rect">
            <a:avLst/>
          </a:prstGeom>
        </p:spPr>
      </p:pic>
      <p:sp>
        <p:nvSpPr>
          <p:cNvPr id="15" name="TextBox 14">
            <a:extLst>
              <a:ext uri="{FF2B5EF4-FFF2-40B4-BE49-F238E27FC236}">
                <a16:creationId xmlns:a16="http://schemas.microsoft.com/office/drawing/2014/main" id="{3E4610E5-AEDA-4D86-B045-D12E7696373F}"/>
              </a:ext>
            </a:extLst>
          </p:cNvPr>
          <p:cNvSpPr txBox="1"/>
          <p:nvPr/>
        </p:nvSpPr>
        <p:spPr>
          <a:xfrm>
            <a:off x="742508" y="4258073"/>
            <a:ext cx="3110796" cy="2031325"/>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Create New Rundowns</a:t>
            </a:r>
          </a:p>
          <a:p>
            <a:r>
              <a:rPr lang="en-US" dirty="0">
                <a:latin typeface="Open Sans" panose="020B0606030504020204" pitchFamily="34" charset="0"/>
                <a:ea typeface="Open Sans" panose="020B0606030504020204" pitchFamily="34" charset="0"/>
                <a:cs typeface="Open Sans" panose="020B0606030504020204" pitchFamily="34" charset="0"/>
              </a:rPr>
              <a:t>Create Remote Sequencer rundowns without a NRCS. Shows without a newsroom computer can now be part of the workflow.</a:t>
            </a:r>
          </a:p>
        </p:txBody>
      </p:sp>
      <p:sp>
        <p:nvSpPr>
          <p:cNvPr id="17" name="TextBox 16">
            <a:extLst>
              <a:ext uri="{FF2B5EF4-FFF2-40B4-BE49-F238E27FC236}">
                <a16:creationId xmlns:a16="http://schemas.microsoft.com/office/drawing/2014/main" id="{6F609285-AFEE-4306-9C96-3A2504FD9D0E}"/>
              </a:ext>
            </a:extLst>
          </p:cNvPr>
          <p:cNvSpPr txBox="1"/>
          <p:nvPr/>
        </p:nvSpPr>
        <p:spPr>
          <a:xfrm>
            <a:off x="4531428" y="4258073"/>
            <a:ext cx="3110796" cy="2031325"/>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Create New Take Items</a:t>
            </a:r>
          </a:p>
          <a:p>
            <a:r>
              <a:rPr lang="en-US" dirty="0">
                <a:latin typeface="Open Sans" panose="020B0606030504020204" pitchFamily="34" charset="0"/>
                <a:ea typeface="Open Sans" panose="020B0606030504020204" pitchFamily="34" charset="0"/>
                <a:cs typeface="Open Sans" panose="020B0606030504020204" pitchFamily="34" charset="0"/>
              </a:rPr>
              <a:t>Add new scenes, without a MOS newsroom, using the Scene Manager, which is linked to the Project Server. Keeps all engines in sync with each other.</a:t>
            </a:r>
          </a:p>
        </p:txBody>
      </p:sp>
      <p:sp>
        <p:nvSpPr>
          <p:cNvPr id="18" name="TextBox 17">
            <a:extLst>
              <a:ext uri="{FF2B5EF4-FFF2-40B4-BE49-F238E27FC236}">
                <a16:creationId xmlns:a16="http://schemas.microsoft.com/office/drawing/2014/main" id="{1606FD8E-D9B6-41D7-AA38-3A61AB433815}"/>
              </a:ext>
            </a:extLst>
          </p:cNvPr>
          <p:cNvSpPr txBox="1"/>
          <p:nvPr/>
        </p:nvSpPr>
        <p:spPr>
          <a:xfrm>
            <a:off x="8320347" y="4258073"/>
            <a:ext cx="3632185" cy="1754326"/>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Modify Existing MOS Objects</a:t>
            </a:r>
          </a:p>
          <a:p>
            <a:r>
              <a:rPr lang="en-US" dirty="0">
                <a:latin typeface="Open Sans" panose="020B0606030504020204" pitchFamily="34" charset="0"/>
                <a:ea typeface="Open Sans" panose="020B0606030504020204" pitchFamily="34" charset="0"/>
                <a:cs typeface="Open Sans" panose="020B0606030504020204" pitchFamily="34" charset="0"/>
              </a:rPr>
              <a:t>Change assets in the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rundown, and even move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them to another channel.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With Project Server, all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engines are in-sync.</a:t>
            </a:r>
          </a:p>
        </p:txBody>
      </p:sp>
      <p:pic>
        <p:nvPicPr>
          <p:cNvPr id="21" name="Picture 20">
            <a:extLst>
              <a:ext uri="{FF2B5EF4-FFF2-40B4-BE49-F238E27FC236}">
                <a16:creationId xmlns:a16="http://schemas.microsoft.com/office/drawing/2014/main" id="{8B940F50-555A-44EB-BA0A-211D2163B0F7}"/>
              </a:ext>
            </a:extLst>
          </p:cNvPr>
          <p:cNvPicPr>
            <a:picLocks noChangeAspect="1"/>
          </p:cNvPicPr>
          <p:nvPr/>
        </p:nvPicPr>
        <p:blipFill>
          <a:blip r:embed="rId4"/>
          <a:srcRect/>
          <a:stretch/>
        </p:blipFill>
        <p:spPr>
          <a:xfrm>
            <a:off x="742508" y="1323794"/>
            <a:ext cx="3129143" cy="2224331"/>
          </a:xfrm>
          <a:prstGeom prst="rect">
            <a:avLst/>
          </a:prstGeom>
          <a:ln>
            <a:solidFill>
              <a:schemeClr val="tx1"/>
            </a:solidFill>
          </a:ln>
        </p:spPr>
      </p:pic>
      <p:pic>
        <p:nvPicPr>
          <p:cNvPr id="23" name="Picture 22">
            <a:extLst>
              <a:ext uri="{FF2B5EF4-FFF2-40B4-BE49-F238E27FC236}">
                <a16:creationId xmlns:a16="http://schemas.microsoft.com/office/drawing/2014/main" id="{8566D41B-BF1E-4B85-8A1A-F8BB298921B5}"/>
              </a:ext>
            </a:extLst>
          </p:cNvPr>
          <p:cNvPicPr>
            <a:picLocks noChangeAspect="1"/>
          </p:cNvPicPr>
          <p:nvPr/>
        </p:nvPicPr>
        <p:blipFill>
          <a:blip r:embed="rId5"/>
          <a:srcRect/>
          <a:stretch/>
        </p:blipFill>
        <p:spPr>
          <a:xfrm>
            <a:off x="8302000" y="1323794"/>
            <a:ext cx="3129143" cy="2224331"/>
          </a:xfrm>
          <a:prstGeom prst="rect">
            <a:avLst/>
          </a:prstGeom>
          <a:solidFill>
            <a:schemeClr val="accent2"/>
          </a:solidFill>
          <a:ln>
            <a:solidFill>
              <a:schemeClr val="tx1"/>
            </a:solidFill>
          </a:ln>
        </p:spPr>
      </p:pic>
      <p:pic>
        <p:nvPicPr>
          <p:cNvPr id="25" name="Picture 24">
            <a:extLst>
              <a:ext uri="{FF2B5EF4-FFF2-40B4-BE49-F238E27FC236}">
                <a16:creationId xmlns:a16="http://schemas.microsoft.com/office/drawing/2014/main" id="{CF276D14-6B3E-45CE-805D-6BA8956F59BD}"/>
              </a:ext>
            </a:extLst>
          </p:cNvPr>
          <p:cNvPicPr>
            <a:picLocks noChangeAspect="1"/>
          </p:cNvPicPr>
          <p:nvPr/>
        </p:nvPicPr>
        <p:blipFill>
          <a:blip r:embed="rId6"/>
          <a:srcRect/>
          <a:stretch/>
        </p:blipFill>
        <p:spPr>
          <a:xfrm>
            <a:off x="4522254" y="1323794"/>
            <a:ext cx="3129143" cy="2224330"/>
          </a:xfrm>
          <a:prstGeom prst="rect">
            <a:avLst/>
          </a:prstGeom>
          <a:ln>
            <a:solidFill>
              <a:schemeClr val="tx1"/>
            </a:solidFill>
          </a:ln>
        </p:spPr>
      </p:pic>
    </p:spTree>
    <p:extLst>
      <p:ext uri="{BB962C8B-B14F-4D97-AF65-F5344CB8AC3E}">
        <p14:creationId xmlns:p14="http://schemas.microsoft.com/office/powerpoint/2010/main" val="4277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7</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Remote Sequencer</a:t>
            </a:r>
          </a:p>
        </p:txBody>
      </p:sp>
      <p:pic>
        <p:nvPicPr>
          <p:cNvPr id="6" name="Picture 5" descr="A picture containing meter, red&#10;&#10;Description automatically generated">
            <a:extLst>
              <a:ext uri="{FF2B5EF4-FFF2-40B4-BE49-F238E27FC236}">
                <a16:creationId xmlns:a16="http://schemas.microsoft.com/office/drawing/2014/main" id="{D7616097-6BEF-4B9C-B77C-593163DC2B90}"/>
              </a:ext>
            </a:extLst>
          </p:cNvPr>
          <p:cNvPicPr>
            <a:picLocks noChangeAspect="1"/>
          </p:cNvPicPr>
          <p:nvPr/>
        </p:nvPicPr>
        <p:blipFill>
          <a:blip r:embed="rId3"/>
          <a:stretch>
            <a:fillRect/>
          </a:stretch>
        </p:blipFill>
        <p:spPr>
          <a:xfrm>
            <a:off x="8163612" y="5541989"/>
            <a:ext cx="4028388" cy="1316011"/>
          </a:xfrm>
          <a:prstGeom prst="rect">
            <a:avLst/>
          </a:prstGeom>
        </p:spPr>
      </p:pic>
      <p:pic>
        <p:nvPicPr>
          <p:cNvPr id="10" name="Picture 9">
            <a:extLst>
              <a:ext uri="{FF2B5EF4-FFF2-40B4-BE49-F238E27FC236}">
                <a16:creationId xmlns:a16="http://schemas.microsoft.com/office/drawing/2014/main" id="{6EFE1095-F02F-4373-9F43-D4F57B11575A}"/>
              </a:ext>
            </a:extLst>
          </p:cNvPr>
          <p:cNvPicPr>
            <a:picLocks noChangeAspect="1"/>
          </p:cNvPicPr>
          <p:nvPr/>
        </p:nvPicPr>
        <p:blipFill>
          <a:blip r:embed="rId4"/>
          <a:stretch>
            <a:fillRect/>
          </a:stretch>
        </p:blipFill>
        <p:spPr>
          <a:xfrm>
            <a:off x="4531428" y="1319531"/>
            <a:ext cx="3110796" cy="2035677"/>
          </a:xfrm>
          <a:prstGeom prst="rect">
            <a:avLst/>
          </a:prstGeom>
          <a:ln>
            <a:solidFill>
              <a:schemeClr val="tx1"/>
            </a:solidFill>
          </a:ln>
        </p:spPr>
      </p:pic>
      <p:sp>
        <p:nvSpPr>
          <p:cNvPr id="13" name="Freeform: Shape 12">
            <a:extLst>
              <a:ext uri="{FF2B5EF4-FFF2-40B4-BE49-F238E27FC236}">
                <a16:creationId xmlns:a16="http://schemas.microsoft.com/office/drawing/2014/main" id="{8E0E9631-E8D4-48AE-B958-43F72B857971}"/>
              </a:ext>
            </a:extLst>
          </p:cNvPr>
          <p:cNvSpPr/>
          <p:nvPr/>
        </p:nvSpPr>
        <p:spPr>
          <a:xfrm>
            <a:off x="4066903" y="3065417"/>
            <a:ext cx="4040777" cy="618309"/>
          </a:xfrm>
          <a:custGeom>
            <a:avLst/>
            <a:gdLst>
              <a:gd name="connsiteX0" fmla="*/ 0 w 4040777"/>
              <a:gd name="connsiteY0" fmla="*/ 618309 h 618309"/>
              <a:gd name="connsiteX1" fmla="*/ 52251 w 4040777"/>
              <a:gd name="connsiteY1" fmla="*/ 243840 h 618309"/>
              <a:gd name="connsiteX2" fmla="*/ 670560 w 4040777"/>
              <a:gd name="connsiteY2" fmla="*/ 0 h 618309"/>
              <a:gd name="connsiteX3" fmla="*/ 1907177 w 4040777"/>
              <a:gd name="connsiteY3" fmla="*/ 0 h 618309"/>
              <a:gd name="connsiteX4" fmla="*/ 4032068 w 4040777"/>
              <a:gd name="connsiteY4" fmla="*/ 304800 h 618309"/>
              <a:gd name="connsiteX5" fmla="*/ 4040777 w 4040777"/>
              <a:gd name="connsiteY5" fmla="*/ 600892 h 618309"/>
              <a:gd name="connsiteX6" fmla="*/ 4040777 w 4040777"/>
              <a:gd name="connsiteY6" fmla="*/ 600892 h 618309"/>
              <a:gd name="connsiteX7" fmla="*/ 4040777 w 4040777"/>
              <a:gd name="connsiteY7" fmla="*/ 600892 h 61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777" h="618309">
                <a:moveTo>
                  <a:pt x="0" y="618309"/>
                </a:moveTo>
                <a:lnTo>
                  <a:pt x="52251" y="243840"/>
                </a:lnTo>
                <a:lnTo>
                  <a:pt x="670560" y="0"/>
                </a:lnTo>
                <a:lnTo>
                  <a:pt x="1907177" y="0"/>
                </a:lnTo>
                <a:lnTo>
                  <a:pt x="4032068" y="304800"/>
                </a:lnTo>
                <a:lnTo>
                  <a:pt x="4040777" y="600892"/>
                </a:lnTo>
                <a:lnTo>
                  <a:pt x="4040777" y="600892"/>
                </a:lnTo>
                <a:lnTo>
                  <a:pt x="4040777" y="600892"/>
                </a:lnTo>
              </a:path>
            </a:pathLst>
          </a:custGeom>
          <a:gradFill flip="none" rotWithShape="1">
            <a:gsLst>
              <a:gs pos="0">
                <a:schemeClr val="accent6">
                  <a:lumMod val="67000"/>
                  <a:alpha val="0"/>
                </a:schemeClr>
              </a:gs>
              <a:gs pos="8000">
                <a:schemeClr val="accent6">
                  <a:lumMod val="97000"/>
                  <a:lumOff val="3000"/>
                </a:schemeClr>
              </a:gs>
              <a:gs pos="100000">
                <a:schemeClr val="accent6">
                  <a:lumMod val="60000"/>
                  <a:lumOff val="40000"/>
                  <a:alpha val="0"/>
                </a:schemeClr>
              </a:gs>
            </a:gsLst>
            <a:lin ang="81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5B31871-4F8A-4632-B1A3-07D01D7B22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72" b="28400"/>
          <a:stretch/>
        </p:blipFill>
        <p:spPr bwMode="auto">
          <a:xfrm>
            <a:off x="4057650" y="3248297"/>
            <a:ext cx="4076700" cy="8273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E4610E5-AEDA-4D86-B045-D12E7696373F}"/>
              </a:ext>
            </a:extLst>
          </p:cNvPr>
          <p:cNvSpPr txBox="1"/>
          <p:nvPr/>
        </p:nvSpPr>
        <p:spPr>
          <a:xfrm>
            <a:off x="742508" y="4258073"/>
            <a:ext cx="3110796" cy="1477328"/>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Manage Rundowns</a:t>
            </a:r>
          </a:p>
          <a:p>
            <a:r>
              <a:rPr lang="en-US" dirty="0">
                <a:latin typeface="Open Sans" panose="020B0606030504020204" pitchFamily="34" charset="0"/>
                <a:ea typeface="Open Sans" panose="020B0606030504020204" pitchFamily="34" charset="0"/>
                <a:cs typeface="Open Sans" panose="020B0606030504020204" pitchFamily="34" charset="0"/>
              </a:rPr>
              <a:t>A new interface that allows users to Create, Import and Export Rundowns in Remote Sequencer</a:t>
            </a:r>
          </a:p>
        </p:txBody>
      </p:sp>
      <p:sp>
        <p:nvSpPr>
          <p:cNvPr id="17" name="TextBox 16">
            <a:extLst>
              <a:ext uri="{FF2B5EF4-FFF2-40B4-BE49-F238E27FC236}">
                <a16:creationId xmlns:a16="http://schemas.microsoft.com/office/drawing/2014/main" id="{6F609285-AFEE-4306-9C96-3A2504FD9D0E}"/>
              </a:ext>
            </a:extLst>
          </p:cNvPr>
          <p:cNvSpPr txBox="1"/>
          <p:nvPr/>
        </p:nvSpPr>
        <p:spPr>
          <a:xfrm>
            <a:off x="4531428" y="4258073"/>
            <a:ext cx="3110796" cy="2308324"/>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Import/Export and New Rundowns</a:t>
            </a:r>
          </a:p>
          <a:p>
            <a:r>
              <a:rPr lang="en-US" dirty="0">
                <a:latin typeface="Open Sans" panose="020B0606030504020204" pitchFamily="34" charset="0"/>
                <a:ea typeface="Open Sans" panose="020B0606030504020204" pitchFamily="34" charset="0"/>
                <a:cs typeface="Open Sans" panose="020B0606030504020204" pitchFamily="34" charset="0"/>
              </a:rPr>
              <a:t>Create new rundowns from scratch, without a MOS newsroom system.</a:t>
            </a:r>
          </a:p>
          <a:p>
            <a:r>
              <a:rPr lang="en-US" dirty="0">
                <a:latin typeface="Open Sans" panose="020B0606030504020204" pitchFamily="34" charset="0"/>
                <a:ea typeface="Open Sans" panose="020B0606030504020204" pitchFamily="34" charset="0"/>
                <a:cs typeface="Open Sans" panose="020B0606030504020204" pitchFamily="34" charset="0"/>
              </a:rPr>
              <a:t>Export rundowns for later or even export a MOS rundown for later use.</a:t>
            </a:r>
          </a:p>
        </p:txBody>
      </p:sp>
      <p:sp>
        <p:nvSpPr>
          <p:cNvPr id="18" name="TextBox 17">
            <a:extLst>
              <a:ext uri="{FF2B5EF4-FFF2-40B4-BE49-F238E27FC236}">
                <a16:creationId xmlns:a16="http://schemas.microsoft.com/office/drawing/2014/main" id="{1606FD8E-D9B6-41D7-AA38-3A61AB433815}"/>
              </a:ext>
            </a:extLst>
          </p:cNvPr>
          <p:cNvSpPr txBox="1"/>
          <p:nvPr/>
        </p:nvSpPr>
        <p:spPr>
          <a:xfrm>
            <a:off x="8320348" y="4258073"/>
            <a:ext cx="3110796" cy="2031325"/>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Activate Rundowns</a:t>
            </a:r>
          </a:p>
          <a:p>
            <a:r>
              <a:rPr lang="en-US" dirty="0">
                <a:latin typeface="Open Sans" panose="020B0606030504020204" pitchFamily="34" charset="0"/>
                <a:ea typeface="Open Sans" panose="020B0606030504020204" pitchFamily="34" charset="0"/>
                <a:cs typeface="Open Sans" panose="020B0606030504020204" pitchFamily="34" charset="0"/>
              </a:rPr>
              <a:t>build or modify a rundown on Remote Sequencer without activating it. Working “offline, and not loading it on the playout engines</a:t>
            </a:r>
          </a:p>
        </p:txBody>
      </p:sp>
      <p:pic>
        <p:nvPicPr>
          <p:cNvPr id="21" name="Picture 20" descr="A screenshot of a cell phone&#10;&#10;Description automatically generated">
            <a:extLst>
              <a:ext uri="{FF2B5EF4-FFF2-40B4-BE49-F238E27FC236}">
                <a16:creationId xmlns:a16="http://schemas.microsoft.com/office/drawing/2014/main" id="{8B940F50-555A-44EB-BA0A-211D2163B0F7}"/>
              </a:ext>
            </a:extLst>
          </p:cNvPr>
          <p:cNvPicPr>
            <a:picLocks noChangeAspect="1"/>
          </p:cNvPicPr>
          <p:nvPr/>
        </p:nvPicPr>
        <p:blipFill>
          <a:blip r:embed="rId6"/>
          <a:stretch>
            <a:fillRect/>
          </a:stretch>
        </p:blipFill>
        <p:spPr>
          <a:xfrm>
            <a:off x="742508" y="1323794"/>
            <a:ext cx="3129144" cy="2224331"/>
          </a:xfrm>
          <a:prstGeom prst="rect">
            <a:avLst/>
          </a:prstGeom>
          <a:ln>
            <a:solidFill>
              <a:schemeClr val="tx1"/>
            </a:solidFill>
          </a:ln>
        </p:spPr>
      </p:pic>
      <p:pic>
        <p:nvPicPr>
          <p:cNvPr id="23" name="Picture 22" descr="A screenshot of a computer&#10;&#10;Description automatically generated">
            <a:extLst>
              <a:ext uri="{FF2B5EF4-FFF2-40B4-BE49-F238E27FC236}">
                <a16:creationId xmlns:a16="http://schemas.microsoft.com/office/drawing/2014/main" id="{8566D41B-BF1E-4B85-8A1A-F8BB298921B5}"/>
              </a:ext>
            </a:extLst>
          </p:cNvPr>
          <p:cNvPicPr>
            <a:picLocks noChangeAspect="1"/>
          </p:cNvPicPr>
          <p:nvPr/>
        </p:nvPicPr>
        <p:blipFill>
          <a:blip r:embed="rId7"/>
          <a:stretch>
            <a:fillRect/>
          </a:stretch>
        </p:blipFill>
        <p:spPr>
          <a:xfrm>
            <a:off x="8302000" y="1323794"/>
            <a:ext cx="3129144" cy="2224331"/>
          </a:xfrm>
          <a:prstGeom prst="rect">
            <a:avLst/>
          </a:prstGeom>
          <a:ln>
            <a:solidFill>
              <a:schemeClr val="tx1"/>
            </a:solidFill>
          </a:ln>
        </p:spPr>
      </p:pic>
    </p:spTree>
    <p:extLst>
      <p:ext uri="{BB962C8B-B14F-4D97-AF65-F5344CB8AC3E}">
        <p14:creationId xmlns:p14="http://schemas.microsoft.com/office/powerpoint/2010/main" val="215060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2E1312F3-5890-4BB5-88A6-434475095883}"/>
              </a:ext>
            </a:extLst>
          </p:cNvPr>
          <p:cNvPicPr>
            <a:picLocks noChangeAspect="1"/>
          </p:cNvPicPr>
          <p:nvPr/>
        </p:nvPicPr>
        <p:blipFill>
          <a:blip r:embed="rId3"/>
          <a:stretch>
            <a:fillRect/>
          </a:stretch>
        </p:blipFill>
        <p:spPr>
          <a:xfrm>
            <a:off x="4531428" y="1323794"/>
            <a:ext cx="3129144" cy="2224331"/>
          </a:xfrm>
          <a:prstGeom prst="rect">
            <a:avLst/>
          </a:prstGeom>
          <a:ln>
            <a:solidFill>
              <a:schemeClr val="tx1"/>
            </a:solidFill>
          </a:ln>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8</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Remote Sequencer</a:t>
            </a:r>
          </a:p>
        </p:txBody>
      </p:sp>
      <p:pic>
        <p:nvPicPr>
          <p:cNvPr id="6" name="Picture 5" descr="A picture containing meter, red&#10;&#10;Description automatically generated">
            <a:extLst>
              <a:ext uri="{FF2B5EF4-FFF2-40B4-BE49-F238E27FC236}">
                <a16:creationId xmlns:a16="http://schemas.microsoft.com/office/drawing/2014/main" id="{D7616097-6BEF-4B9C-B77C-593163DC2B90}"/>
              </a:ext>
            </a:extLst>
          </p:cNvPr>
          <p:cNvPicPr>
            <a:picLocks noChangeAspect="1"/>
          </p:cNvPicPr>
          <p:nvPr/>
        </p:nvPicPr>
        <p:blipFill>
          <a:blip r:embed="rId4"/>
          <a:stretch>
            <a:fillRect/>
          </a:stretch>
        </p:blipFill>
        <p:spPr>
          <a:xfrm>
            <a:off x="8163612" y="5541989"/>
            <a:ext cx="4028388" cy="1316011"/>
          </a:xfrm>
          <a:prstGeom prst="rect">
            <a:avLst/>
          </a:prstGeom>
        </p:spPr>
      </p:pic>
      <p:sp>
        <p:nvSpPr>
          <p:cNvPr id="17" name="TextBox 16">
            <a:extLst>
              <a:ext uri="{FF2B5EF4-FFF2-40B4-BE49-F238E27FC236}">
                <a16:creationId xmlns:a16="http://schemas.microsoft.com/office/drawing/2014/main" id="{6F609285-AFEE-4306-9C96-3A2504FD9D0E}"/>
              </a:ext>
            </a:extLst>
          </p:cNvPr>
          <p:cNvSpPr txBox="1"/>
          <p:nvPr/>
        </p:nvSpPr>
        <p:spPr>
          <a:xfrm>
            <a:off x="4531428" y="4258073"/>
            <a:ext cx="3110796" cy="1754326"/>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Add Story</a:t>
            </a:r>
          </a:p>
          <a:p>
            <a:r>
              <a:rPr lang="en-US" dirty="0">
                <a:latin typeface="Open Sans" panose="020B0606030504020204" pitchFamily="34" charset="0"/>
                <a:ea typeface="Open Sans" panose="020B0606030504020204" pitchFamily="34" charset="0"/>
                <a:cs typeface="Open Sans" panose="020B0606030504020204" pitchFamily="34" charset="0"/>
              </a:rPr>
              <a:t>Add Story groups into the Remote Sequencer rundowns to separate Take Items in a rundown like newsroom users would.</a:t>
            </a:r>
          </a:p>
        </p:txBody>
      </p:sp>
      <p:pic>
        <p:nvPicPr>
          <p:cNvPr id="3" name="Picture 2">
            <a:extLst>
              <a:ext uri="{FF2B5EF4-FFF2-40B4-BE49-F238E27FC236}">
                <a16:creationId xmlns:a16="http://schemas.microsoft.com/office/drawing/2014/main" id="{1537DD1B-C5D2-4937-9E78-02D45B06B7D3}"/>
              </a:ext>
            </a:extLst>
          </p:cNvPr>
          <p:cNvPicPr>
            <a:picLocks noChangeAspect="1"/>
          </p:cNvPicPr>
          <p:nvPr/>
        </p:nvPicPr>
        <p:blipFill rotWithShape="1">
          <a:blip r:embed="rId5"/>
          <a:srcRect l="4308" t="12103" r="5462" b="573"/>
          <a:stretch/>
        </p:blipFill>
        <p:spPr>
          <a:xfrm>
            <a:off x="4531428" y="1144588"/>
            <a:ext cx="3110796" cy="2403537"/>
          </a:xfrm>
          <a:prstGeom prst="rect">
            <a:avLst/>
          </a:prstGeom>
        </p:spPr>
      </p:pic>
    </p:spTree>
    <p:extLst>
      <p:ext uri="{BB962C8B-B14F-4D97-AF65-F5344CB8AC3E}">
        <p14:creationId xmlns:p14="http://schemas.microsoft.com/office/powerpoint/2010/main" val="358976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9</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XPression Remote Sequencer</a:t>
            </a:r>
          </a:p>
        </p:txBody>
      </p:sp>
      <p:pic>
        <p:nvPicPr>
          <p:cNvPr id="13" name="Picture 12">
            <a:extLst>
              <a:ext uri="{FF2B5EF4-FFF2-40B4-BE49-F238E27FC236}">
                <a16:creationId xmlns:a16="http://schemas.microsoft.com/office/drawing/2014/main" id="{55DB9B83-0329-4809-91E8-247C7269A8E8}"/>
              </a:ext>
            </a:extLst>
          </p:cNvPr>
          <p:cNvPicPr>
            <a:picLocks noChangeAspect="1"/>
          </p:cNvPicPr>
          <p:nvPr/>
        </p:nvPicPr>
        <p:blipFill>
          <a:blip r:embed="rId3"/>
          <a:srcRect/>
          <a:stretch/>
        </p:blipFill>
        <p:spPr>
          <a:xfrm>
            <a:off x="450494" y="1062933"/>
            <a:ext cx="11291011" cy="4732134"/>
          </a:xfrm>
          <a:prstGeom prst="rect">
            <a:avLst/>
          </a:prstGeom>
        </p:spPr>
      </p:pic>
      <p:pic>
        <p:nvPicPr>
          <p:cNvPr id="14" name="Picture 13" descr="A picture containing meter, red&#10;&#10;Description automatically generated">
            <a:extLst>
              <a:ext uri="{FF2B5EF4-FFF2-40B4-BE49-F238E27FC236}">
                <a16:creationId xmlns:a16="http://schemas.microsoft.com/office/drawing/2014/main" id="{1E599EC5-140E-4AE0-A048-9476FA47DA5A}"/>
              </a:ext>
            </a:extLst>
          </p:cNvPr>
          <p:cNvPicPr>
            <a:picLocks noChangeAspect="1"/>
          </p:cNvPicPr>
          <p:nvPr/>
        </p:nvPicPr>
        <p:blipFill>
          <a:blip r:embed="rId4"/>
          <a:stretch>
            <a:fillRect/>
          </a:stretch>
        </p:blipFill>
        <p:spPr>
          <a:xfrm>
            <a:off x="8163612" y="5541989"/>
            <a:ext cx="4028388" cy="1316011"/>
          </a:xfrm>
          <a:prstGeom prst="rect">
            <a:avLst/>
          </a:prstGeom>
          <a:effectLst>
            <a:outerShdw blurRad="152400" dir="10800000" sx="106000" sy="106000" algn="r" rotWithShape="0">
              <a:prstClr val="black">
                <a:alpha val="70000"/>
              </a:prstClr>
            </a:outerShdw>
          </a:effectLst>
        </p:spPr>
      </p:pic>
      <p:pic>
        <p:nvPicPr>
          <p:cNvPr id="15" name="Picture 14">
            <a:extLst>
              <a:ext uri="{FF2B5EF4-FFF2-40B4-BE49-F238E27FC236}">
                <a16:creationId xmlns:a16="http://schemas.microsoft.com/office/drawing/2014/main" id="{A902BCDB-D205-4A3A-859E-5BC57F6759FA}"/>
              </a:ext>
            </a:extLst>
          </p:cNvPr>
          <p:cNvPicPr>
            <a:picLocks noChangeAspect="1"/>
          </p:cNvPicPr>
          <p:nvPr/>
        </p:nvPicPr>
        <p:blipFill>
          <a:blip r:embed="rId5"/>
          <a:srcRect/>
          <a:stretch/>
        </p:blipFill>
        <p:spPr>
          <a:xfrm>
            <a:off x="6503953" y="2132260"/>
            <a:ext cx="5237552" cy="3662807"/>
          </a:xfrm>
          <a:prstGeom prst="rect">
            <a:avLst/>
          </a:prstGeom>
        </p:spPr>
      </p:pic>
      <p:sp>
        <p:nvSpPr>
          <p:cNvPr id="16" name="TextBox 15">
            <a:extLst>
              <a:ext uri="{FF2B5EF4-FFF2-40B4-BE49-F238E27FC236}">
                <a16:creationId xmlns:a16="http://schemas.microsoft.com/office/drawing/2014/main" id="{D09E08E2-83B8-4AC4-9882-D99E7473BC1F}"/>
              </a:ext>
            </a:extLst>
          </p:cNvPr>
          <p:cNvSpPr txBox="1"/>
          <p:nvPr/>
        </p:nvSpPr>
        <p:spPr>
          <a:xfrm>
            <a:off x="3229792" y="4465463"/>
            <a:ext cx="3736615" cy="2031325"/>
          </a:xfrm>
          <a:prstGeom prst="rect">
            <a:avLst/>
          </a:prstGeom>
          <a:noFill/>
        </p:spPr>
        <p:txBody>
          <a:bodyPr wrap="square" rtlCol="0">
            <a:spAutoFit/>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Mixed Workflows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Create rundowns in MOS and Manual workflows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Interchange content</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Remote Sequencer User is empowered to build or make changes</a:t>
            </a:r>
          </a:p>
        </p:txBody>
      </p:sp>
    </p:spTree>
    <p:extLst>
      <p:ext uri="{BB962C8B-B14F-4D97-AF65-F5344CB8AC3E}">
        <p14:creationId xmlns:p14="http://schemas.microsoft.com/office/powerpoint/2010/main" val="35663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ssLive_PowerPoint_Template.pptx  -  Read-Only" id="{1D09F694-3C8D-414D-A41E-8FA2976CF247}" vid="{2DB3FF3B-E92E-4812-A50A-43F340DE6E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https://documentation.rossvideo.com/files/Webinars/Documents/Graphics/RossLive_XPression_PowerPoint_Revision_6.pptx</Url>
      <Description>https://documentation.rossvideo.com/files/Webinars/Documents/Graphics/RossLive_XPression_PowerPoint_Revision_6.pptx</Description>
    </ExternalURL>
    <CleanTitle xmlns="162995b1-9e75-4ed5-a7e8-c87fea76cf4b">RossLive XPression PowerPoint Revision 6</CleanTitle>
    <Version_x0023_ xmlns="162995b1-9e75-4ed5-a7e8-c87fea76cf4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28659C-2310-417D-BD44-CABAC0954EC2}">
  <ds:schemaRefs>
    <ds:schemaRef ds:uri="http://schemas.microsoft.com/sharepoint/v3/contenttype/forms"/>
  </ds:schemaRefs>
</ds:datastoreItem>
</file>

<file path=customXml/itemProps2.xml><?xml version="1.0" encoding="utf-8"?>
<ds:datastoreItem xmlns:ds="http://schemas.openxmlformats.org/officeDocument/2006/customXml" ds:itemID="{D017C8A7-4B4B-4260-8F07-90D2AB76283A}">
  <ds:schemaRefs>
    <ds:schemaRef ds:uri="http://schemas.microsoft.com/office/2006/metadata/properties"/>
    <ds:schemaRef ds:uri="http://schemas.microsoft.com/office/infopath/2007/PartnerControls"/>
    <ds:schemaRef ds:uri="8a380f23-bc37-49d7-b773-5971b3680f6a"/>
  </ds:schemaRefs>
</ds:datastoreItem>
</file>

<file path=customXml/itemProps3.xml><?xml version="1.0" encoding="utf-8"?>
<ds:datastoreItem xmlns:ds="http://schemas.openxmlformats.org/officeDocument/2006/customXml" ds:itemID="{555B330A-50F7-4BF6-B18D-A52C59F1C792}"/>
</file>

<file path=docProps/app.xml><?xml version="1.0" encoding="utf-8"?>
<Properties xmlns="http://schemas.openxmlformats.org/officeDocument/2006/extended-properties" xmlns:vt="http://schemas.openxmlformats.org/officeDocument/2006/docPropsVTypes">
  <Template/>
  <TotalTime>1515</TotalTime>
  <Words>3910</Words>
  <Application>Microsoft Office PowerPoint</Application>
  <PresentationFormat>Widescreen</PresentationFormat>
  <Paragraphs>453</Paragraphs>
  <Slides>42</Slides>
  <Notes>37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42</vt:i4>
      </vt:variant>
    </vt:vector>
  </HeadingPairs>
  <TitlesOfParts>
    <vt:vector size="50" baseType="lpstr">
      <vt:lpstr>Arial</vt:lpstr>
      <vt:lpstr>Calibri</vt:lpstr>
      <vt:lpstr>Open Sans</vt:lpstr>
      <vt:lpstr>Open Sans ExtraBold</vt:lpstr>
      <vt:lpstr>Open Sans Light</vt:lpstr>
      <vt:lpstr>Open Sans Semibold</vt:lpstr>
      <vt:lpstr>Wingdings</vt:lpstr>
      <vt:lpstr>Corporate Glow</vt:lpstr>
      <vt:lpstr>PowerPoint Presentation</vt:lpstr>
      <vt:lpstr>XPression Version 10</vt:lpstr>
      <vt:lpstr>XPression Video Codec UPDATE</vt:lpstr>
      <vt:lpstr>XPression Video Codec UPDATE</vt:lpstr>
      <vt:lpstr>XPression Remote Sequencer</vt:lpstr>
      <vt:lpstr>XPression Remote Sequencer</vt:lpstr>
      <vt:lpstr>XPression Remote Sequencer</vt:lpstr>
      <vt:lpstr>XPression Remote Sequencer</vt:lpstr>
      <vt:lpstr>XPression Remote Sequencer</vt:lpstr>
      <vt:lpstr>XPression Remote Sequencer</vt:lpstr>
      <vt:lpstr>XPression Remote Sequencer</vt:lpstr>
      <vt:lpstr>XPression Sequencer Gateway</vt:lpstr>
      <vt:lpstr>XPression Remote Sequencer</vt:lpstr>
      <vt:lpstr>XPression Sequencer Gateway</vt:lpstr>
      <vt:lpstr>XPression Sequencer Gateway</vt:lpstr>
      <vt:lpstr>XPression Sequencer Gateway</vt:lpstr>
      <vt:lpstr>PowerPoint Presentation</vt:lpstr>
      <vt:lpstr>XPression Sequencer Gateway</vt:lpstr>
      <vt:lpstr>XPression Sequencer GATEWAY</vt:lpstr>
      <vt:lpstr>Alston Elliot</vt:lpstr>
      <vt:lpstr>AE Graphics | aegraphics.tv</vt:lpstr>
      <vt:lpstr>AE Graphics | aegraphics.tv</vt:lpstr>
      <vt:lpstr>AE Graphics | aegraphics.tv</vt:lpstr>
      <vt:lpstr>PowerPoint Presentation</vt:lpstr>
      <vt:lpstr>PowerPoint Presentation</vt:lpstr>
      <vt:lpstr>XPression Elect-It!</vt:lpstr>
      <vt:lpstr>XPression Elect-It!</vt:lpstr>
      <vt:lpstr>XPression Elect-It!</vt:lpstr>
      <vt:lpstr>PowerPoint Presentation</vt:lpstr>
      <vt:lpstr>XPression Elect-It! to XPression Tick-it! Upgrade</vt:lpstr>
      <vt:lpstr>XPression MOS HTML5 Update</vt:lpstr>
      <vt:lpstr>XPression MOS HTML5 Update</vt:lpstr>
      <vt:lpstr>XPression MOS HTML5 Update</vt:lpstr>
      <vt:lpstr>XPression MAPS PLUG-IN as HTML5 </vt:lpstr>
      <vt:lpstr>PowerPoint Presentation</vt:lpstr>
      <vt:lpstr>XPression Maps 3.1 </vt:lpstr>
      <vt:lpstr>XPression Maps 3.1 </vt:lpstr>
      <vt:lpstr>XPression Dashboard API</vt:lpstr>
      <vt:lpstr>XPression Dashboard API</vt:lpstr>
      <vt:lpstr>Recap of XPression at Ross Live|2020</vt:lpstr>
      <vt:lpstr>XPression Version 10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XPression Slides for Ross Live | Spring 2020 Event</dc:title>
  <dc:creator>Patrick Twomey</dc:creator>
  <cp:keywords>Spring 2020;RossLive</cp:keywords>
  <cp:lastModifiedBy>Patrick Twomey</cp:lastModifiedBy>
  <cp:revision>9</cp:revision>
  <dcterms:created xsi:type="dcterms:W3CDTF">2020-04-08T18:57:37Z</dcterms:created>
  <dcterms:modified xsi:type="dcterms:W3CDTF">2020-04-13T21:22:43Z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