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13"/>
  </p:notesMasterIdLst>
  <p:sldIdLst>
    <p:sldId id="259" r:id="rId5"/>
    <p:sldId id="2439" r:id="rId6"/>
    <p:sldId id="2443" r:id="rId7"/>
    <p:sldId id="2444" r:id="rId8"/>
    <p:sldId id="2446" r:id="rId9"/>
    <p:sldId id="2447" r:id="rId10"/>
    <p:sldId id="2445" r:id="rId11"/>
    <p:sldId id="24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43"/>
  </p:normalViewPr>
  <p:slideViewPr>
    <p:cSldViewPr snapToGrid="0" snapToObjects="1">
      <p:cViewPr varScale="1">
        <p:scale>
          <a:sx n="161" d="100"/>
          <a:sy n="161" d="100"/>
        </p:scale>
        <p:origin x="2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13-04-20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dropbox.com/s/qqzykps7k4kn2og/RVS_Showreel_2020_3.mp4?dl=0" TargetMode="External"/><Relationship Id="rId2" Type="http://schemas.openxmlformats.org/officeDocument/2006/relationships/hyperlink" Target="https://rossvideoltd.sharepoint.com/:f:/s/proddev/virtualsolutions/Eqy3p2oHlVdFg3-MBXULLuMBQaKE8JmtyaEGn1BEMl_pqQ?e=AoYfCk" TargetMode="Externa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19F7E-CECD-47FB-ADC2-83428CF75DC3}"/>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4" name="Content Placeholder 3">
            <a:extLst>
              <a:ext uri="{FF2B5EF4-FFF2-40B4-BE49-F238E27FC236}">
                <a16:creationId xmlns:a16="http://schemas.microsoft.com/office/drawing/2014/main" id="{F79461B4-1963-4167-94E0-ED1586C8A50D}"/>
              </a:ext>
            </a:extLst>
          </p:cNvPr>
          <p:cNvSpPr>
            <a:spLocks noGrp="1"/>
          </p:cNvSpPr>
          <p:nvPr>
            <p:ph idx="10"/>
          </p:nvPr>
        </p:nvSpPr>
        <p:spPr/>
        <p:txBody>
          <a:bodyPr/>
          <a:lstStyle/>
          <a:p>
            <a:r>
              <a:rPr lang="en-US" dirty="0"/>
              <a:t>Internal Ross Video Sales webinar</a:t>
            </a:r>
          </a:p>
        </p:txBody>
      </p:sp>
      <p:sp>
        <p:nvSpPr>
          <p:cNvPr id="5" name="Content Placeholder 4">
            <a:extLst>
              <a:ext uri="{FF2B5EF4-FFF2-40B4-BE49-F238E27FC236}">
                <a16:creationId xmlns:a16="http://schemas.microsoft.com/office/drawing/2014/main" id="{78F07B3F-5875-48E1-BC42-72B125124764}"/>
              </a:ext>
            </a:extLst>
          </p:cNvPr>
          <p:cNvSpPr>
            <a:spLocks noGrp="1"/>
          </p:cNvSpPr>
          <p:nvPr>
            <p:ph idx="11"/>
          </p:nvPr>
        </p:nvSpPr>
        <p:spPr/>
        <p:txBody>
          <a:bodyPr/>
          <a:lstStyle/>
          <a:p>
            <a:r>
              <a:rPr lang="en-US" dirty="0"/>
              <a:t>14 April 2020</a:t>
            </a:r>
          </a:p>
        </p:txBody>
      </p:sp>
      <p:sp>
        <p:nvSpPr>
          <p:cNvPr id="6" name="Content Placeholder 5">
            <a:extLst>
              <a:ext uri="{FF2B5EF4-FFF2-40B4-BE49-F238E27FC236}">
                <a16:creationId xmlns:a16="http://schemas.microsoft.com/office/drawing/2014/main" id="{9AE38706-0901-42A2-A7EC-186311FD230B}"/>
              </a:ext>
            </a:extLst>
          </p:cNvPr>
          <p:cNvSpPr>
            <a:spLocks noGrp="1"/>
          </p:cNvSpPr>
          <p:nvPr>
            <p:ph idx="13"/>
          </p:nvPr>
        </p:nvSpPr>
        <p:spPr/>
        <p:txBody>
          <a:bodyPr/>
          <a:lstStyle/>
          <a:p>
            <a:r>
              <a:rPr lang="en-US" dirty="0"/>
              <a:t>Gideon Ferber, Director of Ross Virtual Solutions</a:t>
            </a:r>
          </a:p>
        </p:txBody>
      </p:sp>
      <p:pic>
        <p:nvPicPr>
          <p:cNvPr id="7" name="Picture 6" descr="A picture containing clock&#10;&#10;Description automatically generated">
            <a:extLst>
              <a:ext uri="{FF2B5EF4-FFF2-40B4-BE49-F238E27FC236}">
                <a16:creationId xmlns:a16="http://schemas.microsoft.com/office/drawing/2014/main" id="{C584DAAC-7D4C-4663-8035-CD8DE2D4CD8B}"/>
              </a:ext>
            </a:extLst>
          </p:cNvPr>
          <p:cNvPicPr>
            <a:picLocks noChangeAspect="1"/>
          </p:cNvPicPr>
          <p:nvPr/>
        </p:nvPicPr>
        <p:blipFill>
          <a:blip r:embed="rId2"/>
          <a:stretch>
            <a:fillRect/>
          </a:stretch>
        </p:blipFill>
        <p:spPr>
          <a:xfrm>
            <a:off x="1014556" y="1935679"/>
            <a:ext cx="3542027" cy="740228"/>
          </a:xfrm>
          <a:prstGeom prst="rect">
            <a:avLst/>
          </a:prstGeom>
        </p:spPr>
      </p:pic>
    </p:spTree>
    <p:extLst>
      <p:ext uri="{BB962C8B-B14F-4D97-AF65-F5344CB8AC3E}">
        <p14:creationId xmlns:p14="http://schemas.microsoft.com/office/powerpoint/2010/main" val="52950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A9147-3CD5-6B48-97B5-1E14E44B9FF3}"/>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Title 2">
            <a:extLst>
              <a:ext uri="{FF2B5EF4-FFF2-40B4-BE49-F238E27FC236}">
                <a16:creationId xmlns:a16="http://schemas.microsoft.com/office/drawing/2014/main" id="{36653293-A315-2E45-9963-74D022C0389C}"/>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UX 5.1 – Workflow Improvements</a:t>
            </a:r>
            <a:endParaRPr lang="en-US" b="0" dirty="0"/>
          </a:p>
        </p:txBody>
      </p:sp>
      <p:pic>
        <p:nvPicPr>
          <p:cNvPr id="7" name="Picture 6">
            <a:extLst>
              <a:ext uri="{FF2B5EF4-FFF2-40B4-BE49-F238E27FC236}">
                <a16:creationId xmlns:a16="http://schemas.microsoft.com/office/drawing/2014/main" id="{846E71B7-9C4B-0748-AD17-AA3BCE10B6BF}"/>
              </a:ext>
            </a:extLst>
          </p:cNvPr>
          <p:cNvPicPr>
            <a:picLocks noChangeAspect="1"/>
          </p:cNvPicPr>
          <p:nvPr/>
        </p:nvPicPr>
        <p:blipFill>
          <a:blip r:embed="rId2"/>
          <a:srcRect/>
          <a:stretch/>
        </p:blipFill>
        <p:spPr>
          <a:xfrm>
            <a:off x="10689303" y="518735"/>
            <a:ext cx="721479" cy="365848"/>
          </a:xfrm>
          <a:prstGeom prst="rect">
            <a:avLst/>
          </a:prstGeom>
        </p:spPr>
      </p:pic>
      <p:sp>
        <p:nvSpPr>
          <p:cNvPr id="8" name="TextBox 7">
            <a:extLst>
              <a:ext uri="{FF2B5EF4-FFF2-40B4-BE49-F238E27FC236}">
                <a16:creationId xmlns:a16="http://schemas.microsoft.com/office/drawing/2014/main" id="{EDFA475A-45CD-FA47-A41F-F92D5E2E6E38}"/>
              </a:ext>
            </a:extLst>
          </p:cNvPr>
          <p:cNvSpPr txBox="1"/>
          <p:nvPr/>
        </p:nvSpPr>
        <p:spPr>
          <a:xfrm>
            <a:off x="8342449" y="1223999"/>
            <a:ext cx="3485374" cy="4524315"/>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a:t>
            </a:r>
            <a:br>
              <a:rPr lang="en-US" sz="1200" dirty="0"/>
            </a:br>
            <a:r>
              <a:rPr lang="en-US" sz="1200" dirty="0"/>
              <a:t>our biggest advantage in the VS/AR market is our connectivity and workflow integration. We need to maintain the edge we have.</a:t>
            </a:r>
          </a:p>
          <a:p>
            <a:endParaRPr lang="en-US" sz="1200" dirty="0"/>
          </a:p>
          <a:p>
            <a:r>
              <a:rPr lang="en-US" sz="1200" dirty="0">
                <a:solidFill>
                  <a:schemeClr val="bg1">
                    <a:lumMod val="95000"/>
                  </a:schemeClr>
                </a:solidFill>
                <a:highlight>
                  <a:srgbClr val="000000"/>
                </a:highlight>
              </a:rPr>
              <a:t>The solution</a:t>
            </a:r>
            <a:r>
              <a:rPr lang="en-US" sz="1200" dirty="0"/>
              <a:t> </a:t>
            </a:r>
            <a:br>
              <a:rPr lang="en-US" sz="1200" dirty="0"/>
            </a:br>
            <a:r>
              <a:rPr lang="en-US" sz="1200" dirty="0"/>
              <a:t>Improve our workflow offerings!</a:t>
            </a:r>
          </a:p>
          <a:p>
            <a:pPr marL="171450" indent="-171450">
              <a:buFont typeface="Arial" panose="020B0604020202020204" pitchFamily="34" charset="0"/>
              <a:buChar char="•"/>
            </a:pPr>
            <a:r>
              <a:rPr lang="en-US" sz="1200" dirty="0"/>
              <a:t>License dongles</a:t>
            </a:r>
          </a:p>
          <a:p>
            <a:pPr marL="171450" indent="-171450">
              <a:buFont typeface="Arial" panose="020B0604020202020204" pitchFamily="34" charset="0"/>
              <a:buChar char="•"/>
            </a:pPr>
            <a:r>
              <a:rPr lang="en-US" sz="1200" dirty="0"/>
              <a:t>HTML 5.0 MOS Plugin</a:t>
            </a:r>
          </a:p>
          <a:p>
            <a:pPr marL="171450" indent="-171450">
              <a:buFont typeface="Arial" panose="020B0604020202020204" pitchFamily="34" charset="0"/>
              <a:buChar char="•"/>
            </a:pPr>
            <a:r>
              <a:rPr lang="en-US" sz="1200" dirty="0"/>
              <a:t>Improved MOS workflow tools</a:t>
            </a:r>
          </a:p>
          <a:p>
            <a:pPr marL="171450" indent="-171450">
              <a:buFont typeface="Arial" panose="020B0604020202020204" pitchFamily="34" charset="0"/>
              <a:buChar char="•"/>
            </a:pPr>
            <a:r>
              <a:rPr lang="en-US" sz="1200" dirty="0"/>
              <a:t>Unicode Support</a:t>
            </a:r>
          </a:p>
          <a:p>
            <a:pPr marL="171450" indent="-171450">
              <a:buFont typeface="Arial" panose="020B0604020202020204" pitchFamily="34" charset="0"/>
              <a:buChar char="•"/>
            </a:pPr>
            <a:r>
              <a:rPr lang="en-US" sz="1200" dirty="0"/>
              <a:t>New nodes in UX visual logic</a:t>
            </a:r>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br>
              <a:rPr lang="en-US" sz="1200" dirty="0">
                <a:solidFill>
                  <a:schemeClr val="bg1">
                    <a:lumMod val="95000"/>
                  </a:schemeClr>
                </a:solidFill>
              </a:rPr>
            </a:br>
            <a:r>
              <a:rPr lang="en-US" sz="1200" dirty="0"/>
              <a:t>Zero. All these features are included in UX and the workflow tools at their regular price.</a:t>
            </a:r>
          </a:p>
          <a:p>
            <a:endParaRPr lang="en-US" sz="1200" dirty="0"/>
          </a:p>
          <a:p>
            <a:r>
              <a:rPr lang="en-US" sz="1200" dirty="0">
                <a:solidFill>
                  <a:schemeClr val="bg1">
                    <a:lumMod val="95000"/>
                  </a:schemeClr>
                </a:solidFill>
                <a:highlight>
                  <a:srgbClr val="000000"/>
                </a:highlight>
              </a:rPr>
              <a:t>Bonus</a:t>
            </a:r>
            <a:r>
              <a:rPr lang="en-US" sz="1200" dirty="0"/>
              <a:t> </a:t>
            </a:r>
            <a:br>
              <a:rPr lang="en-US" sz="1200" dirty="0"/>
            </a:br>
            <a:r>
              <a:rPr lang="en-US" sz="1200" dirty="0"/>
              <a:t>we have added lens curve for the Panasonic AW-UE150 PTZ camera and can work with it seamlessly. Great solution for customers on a budget. We can use the Web quadrant in UX to open the Panasonic web interface and control their cameras from within the same main UI</a:t>
            </a:r>
          </a:p>
        </p:txBody>
      </p:sp>
      <p:grpSp>
        <p:nvGrpSpPr>
          <p:cNvPr id="9" name="Group 8">
            <a:extLst>
              <a:ext uri="{FF2B5EF4-FFF2-40B4-BE49-F238E27FC236}">
                <a16:creationId xmlns:a16="http://schemas.microsoft.com/office/drawing/2014/main" id="{F22DE2E8-0B11-49CB-B3CA-32BD2B235AD6}"/>
              </a:ext>
            </a:extLst>
          </p:cNvPr>
          <p:cNvGrpSpPr/>
          <p:nvPr/>
        </p:nvGrpSpPr>
        <p:grpSpPr>
          <a:xfrm>
            <a:off x="86471" y="1144588"/>
            <a:ext cx="8174797" cy="3411578"/>
            <a:chOff x="3501783" y="2771902"/>
            <a:chExt cx="8532428" cy="3268059"/>
          </a:xfrm>
        </p:grpSpPr>
        <p:pic>
          <p:nvPicPr>
            <p:cNvPr id="10" name="Picture 9">
              <a:extLst>
                <a:ext uri="{FF2B5EF4-FFF2-40B4-BE49-F238E27FC236}">
                  <a16:creationId xmlns:a16="http://schemas.microsoft.com/office/drawing/2014/main" id="{AA321C02-0790-47D9-B3F4-C2AB37BC839E}"/>
                </a:ext>
              </a:extLst>
            </p:cNvPr>
            <p:cNvPicPr>
              <a:picLocks noChangeAspect="1"/>
            </p:cNvPicPr>
            <p:nvPr/>
          </p:nvPicPr>
          <p:blipFill>
            <a:blip r:embed="rId3"/>
            <a:stretch>
              <a:fillRect/>
            </a:stretch>
          </p:blipFill>
          <p:spPr>
            <a:xfrm>
              <a:off x="3586516" y="2845711"/>
              <a:ext cx="8447695" cy="3194250"/>
            </a:xfrm>
            <a:prstGeom prst="rect">
              <a:avLst/>
            </a:prstGeom>
          </p:spPr>
        </p:pic>
        <p:sp>
          <p:nvSpPr>
            <p:cNvPr id="11" name="Rectangle 10">
              <a:extLst>
                <a:ext uri="{FF2B5EF4-FFF2-40B4-BE49-F238E27FC236}">
                  <a16:creationId xmlns:a16="http://schemas.microsoft.com/office/drawing/2014/main" id="{6E7E79CF-56B7-41AB-B18C-C2A692AAE9CF}"/>
                </a:ext>
              </a:extLst>
            </p:cNvPr>
            <p:cNvSpPr/>
            <p:nvPr/>
          </p:nvSpPr>
          <p:spPr>
            <a:xfrm>
              <a:off x="3501783" y="2771902"/>
              <a:ext cx="3423874" cy="168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13966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A9147-3CD5-6B48-97B5-1E14E44B9FF3}"/>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Title 2">
            <a:extLst>
              <a:ext uri="{FF2B5EF4-FFF2-40B4-BE49-F238E27FC236}">
                <a16:creationId xmlns:a16="http://schemas.microsoft.com/office/drawing/2014/main" id="{36653293-A315-2E45-9963-74D022C0389C}"/>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UX 5.1 – Workflow Improvements</a:t>
            </a:r>
            <a:endParaRPr lang="en-US" b="0" dirty="0"/>
          </a:p>
        </p:txBody>
      </p:sp>
      <p:pic>
        <p:nvPicPr>
          <p:cNvPr id="7" name="Picture 6">
            <a:extLst>
              <a:ext uri="{FF2B5EF4-FFF2-40B4-BE49-F238E27FC236}">
                <a16:creationId xmlns:a16="http://schemas.microsoft.com/office/drawing/2014/main" id="{846E71B7-9C4B-0748-AD17-AA3BCE10B6BF}"/>
              </a:ext>
            </a:extLst>
          </p:cNvPr>
          <p:cNvPicPr>
            <a:picLocks noChangeAspect="1"/>
          </p:cNvPicPr>
          <p:nvPr/>
        </p:nvPicPr>
        <p:blipFill>
          <a:blip r:embed="rId2"/>
          <a:srcRect/>
          <a:stretch/>
        </p:blipFill>
        <p:spPr>
          <a:xfrm>
            <a:off x="10689303" y="518735"/>
            <a:ext cx="721479" cy="365848"/>
          </a:xfrm>
          <a:prstGeom prst="rect">
            <a:avLst/>
          </a:prstGeom>
        </p:spPr>
      </p:pic>
      <p:sp>
        <p:nvSpPr>
          <p:cNvPr id="8" name="TextBox 7">
            <a:extLst>
              <a:ext uri="{FF2B5EF4-FFF2-40B4-BE49-F238E27FC236}">
                <a16:creationId xmlns:a16="http://schemas.microsoft.com/office/drawing/2014/main" id="{EDFA475A-45CD-FA47-A41F-F92D5E2E6E38}"/>
              </a:ext>
            </a:extLst>
          </p:cNvPr>
          <p:cNvSpPr txBox="1"/>
          <p:nvPr/>
        </p:nvSpPr>
        <p:spPr>
          <a:xfrm>
            <a:off x="8342449" y="1223999"/>
            <a:ext cx="3485374" cy="4339650"/>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a:t>
            </a:r>
            <a:br>
              <a:rPr lang="en-US" sz="1200" dirty="0"/>
            </a:br>
            <a:r>
              <a:rPr lang="en-US" sz="1200" dirty="0"/>
              <a:t>we need a way to track talents and objects in the studio, to better adjust the input plane, and to create interactions with the talent.</a:t>
            </a:r>
          </a:p>
          <a:p>
            <a:endParaRPr lang="en-US" sz="1200" dirty="0"/>
          </a:p>
          <a:p>
            <a:r>
              <a:rPr lang="en-US" sz="1200" dirty="0">
                <a:solidFill>
                  <a:schemeClr val="bg1">
                    <a:lumMod val="95000"/>
                  </a:schemeClr>
                </a:solidFill>
                <a:highlight>
                  <a:srgbClr val="000000"/>
                </a:highlight>
              </a:rPr>
              <a:t>The solution</a:t>
            </a:r>
            <a:r>
              <a:rPr lang="en-US" sz="1200" dirty="0"/>
              <a:t> </a:t>
            </a:r>
            <a:br>
              <a:rPr lang="en-US" sz="1200" dirty="0"/>
            </a:br>
            <a:r>
              <a:rPr lang="en-US" sz="1200" dirty="0"/>
              <a:t>we added support for </a:t>
            </a:r>
            <a:r>
              <a:rPr lang="en-US" sz="1200" dirty="0" err="1"/>
              <a:t>Stype’s</a:t>
            </a:r>
            <a:r>
              <a:rPr lang="en-US" sz="1200" dirty="0"/>
              <a:t> Follower.</a:t>
            </a:r>
            <a:br>
              <a:rPr lang="en-US" sz="1200" dirty="0"/>
            </a:br>
            <a:r>
              <a:rPr lang="en-US" sz="1200" dirty="0"/>
              <a:t>Stype Follower uses infrared markers to track either a point or a surface in space. </a:t>
            </a:r>
          </a:p>
          <a:p>
            <a:pPr marL="171450" indent="-171450">
              <a:buFont typeface="Arial" panose="020B0604020202020204" pitchFamily="34" charset="0"/>
              <a:buChar char="•"/>
            </a:pPr>
            <a:r>
              <a:rPr lang="en-US" sz="1200" dirty="0"/>
              <a:t>Talent tracking</a:t>
            </a:r>
          </a:p>
          <a:p>
            <a:pPr marL="171450" indent="-171450">
              <a:buFont typeface="Arial" panose="020B0604020202020204" pitchFamily="34" charset="0"/>
              <a:buChar char="•"/>
            </a:pPr>
            <a:r>
              <a:rPr lang="en-US" sz="1200" dirty="0"/>
              <a:t>Object tracking</a:t>
            </a:r>
          </a:p>
          <a:p>
            <a:pPr marL="171450" indent="-171450">
              <a:buFont typeface="Arial" panose="020B0604020202020204" pitchFamily="34" charset="0"/>
              <a:buChar char="•"/>
            </a:pPr>
            <a:r>
              <a:rPr lang="en-US" sz="1200" dirty="0"/>
              <a:t>Talent interaction</a:t>
            </a:r>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br>
              <a:rPr lang="en-US" sz="1200" dirty="0">
                <a:solidFill>
                  <a:schemeClr val="bg1">
                    <a:lumMod val="95000"/>
                  </a:schemeClr>
                </a:solidFill>
              </a:rPr>
            </a:br>
            <a:r>
              <a:rPr lang="en-US" sz="1200" dirty="0"/>
              <a:t>Zero. All these features are included in UX and VCC at their regular price.</a:t>
            </a:r>
          </a:p>
          <a:p>
            <a:endParaRPr lang="en-US" sz="1200" dirty="0"/>
          </a:p>
          <a:p>
            <a:r>
              <a:rPr lang="en-US" sz="1200" dirty="0">
                <a:solidFill>
                  <a:schemeClr val="bg1">
                    <a:lumMod val="95000"/>
                  </a:schemeClr>
                </a:solidFill>
                <a:highlight>
                  <a:srgbClr val="000000"/>
                </a:highlight>
              </a:rPr>
              <a:t>Bonus</a:t>
            </a:r>
            <a:r>
              <a:rPr lang="en-US" sz="1200" dirty="0"/>
              <a:t> </a:t>
            </a:r>
            <a:br>
              <a:rPr lang="en-US" sz="1200" dirty="0"/>
            </a:br>
            <a:r>
              <a:rPr lang="en-US" sz="1200" dirty="0"/>
              <a:t>The combination of Stype Follower and Voyager is a powerful one, as it allows us to track the talent, and position the input plane of the talent in the Voyager scene. This way, the talent can walk around 3D objects in real-time.  </a:t>
            </a:r>
          </a:p>
        </p:txBody>
      </p:sp>
      <p:grpSp>
        <p:nvGrpSpPr>
          <p:cNvPr id="4" name="Group 3">
            <a:extLst>
              <a:ext uri="{FF2B5EF4-FFF2-40B4-BE49-F238E27FC236}">
                <a16:creationId xmlns:a16="http://schemas.microsoft.com/office/drawing/2014/main" id="{F08FFB8F-0E51-4E62-8CFE-88ADA1A4E68F}"/>
              </a:ext>
            </a:extLst>
          </p:cNvPr>
          <p:cNvGrpSpPr/>
          <p:nvPr/>
        </p:nvGrpSpPr>
        <p:grpSpPr>
          <a:xfrm>
            <a:off x="4189351" y="2963420"/>
            <a:ext cx="3930962" cy="3123682"/>
            <a:chOff x="2443679" y="2302360"/>
            <a:chExt cx="3930962" cy="3123682"/>
          </a:xfrm>
        </p:grpSpPr>
        <p:pic>
          <p:nvPicPr>
            <p:cNvPr id="12" name="Picture 2" descr="Image result for stype follower">
              <a:extLst>
                <a:ext uri="{FF2B5EF4-FFF2-40B4-BE49-F238E27FC236}">
                  <a16:creationId xmlns:a16="http://schemas.microsoft.com/office/drawing/2014/main" id="{66A3AA90-4B1A-4549-9913-FB48588BB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79" y="4059418"/>
              <a:ext cx="3930962" cy="13666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stype follower">
              <a:extLst>
                <a:ext uri="{FF2B5EF4-FFF2-40B4-BE49-F238E27FC236}">
                  <a16:creationId xmlns:a16="http://schemas.microsoft.com/office/drawing/2014/main" id="{92676225-84C0-4EBA-A1FB-87EC9A4BC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375" y="2302360"/>
              <a:ext cx="3403570" cy="185891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FC1B0376-C064-4585-BBA4-EC443D40770D}"/>
              </a:ext>
            </a:extLst>
          </p:cNvPr>
          <p:cNvPicPr>
            <a:picLocks noChangeAspect="1"/>
          </p:cNvPicPr>
          <p:nvPr/>
        </p:nvPicPr>
        <p:blipFill rotWithShape="1">
          <a:blip r:embed="rId5"/>
          <a:srcRect l="10185" t="11240" r="17108" b="9495"/>
          <a:stretch/>
        </p:blipFill>
        <p:spPr>
          <a:xfrm>
            <a:off x="430427" y="1223998"/>
            <a:ext cx="7912022" cy="4949977"/>
          </a:xfrm>
          <a:prstGeom prst="rect">
            <a:avLst/>
          </a:prstGeom>
        </p:spPr>
      </p:pic>
    </p:spTree>
    <p:extLst>
      <p:ext uri="{BB962C8B-B14F-4D97-AF65-F5344CB8AC3E}">
        <p14:creationId xmlns:p14="http://schemas.microsoft.com/office/powerpoint/2010/main" val="194684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A9147-3CD5-6B48-97B5-1E14E44B9FF3}"/>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3" name="Title 2">
            <a:extLst>
              <a:ext uri="{FF2B5EF4-FFF2-40B4-BE49-F238E27FC236}">
                <a16:creationId xmlns:a16="http://schemas.microsoft.com/office/drawing/2014/main" id="{36653293-A315-2E45-9963-74D022C0389C}"/>
              </a:ext>
            </a:extLst>
          </p:cNvPr>
          <p:cNvSpPr>
            <a:spLocks noGrp="1"/>
          </p:cNvSpPr>
          <p:nvPr>
            <p:ph type="title"/>
          </p:nvPr>
        </p:nvSpPr>
        <p:spPr/>
        <p:txBody>
          <a:bodyPr/>
          <a:lstStyle/>
          <a:p>
            <a:r>
              <a:rPr lang="en-US" b="0" dirty="0" err="1">
                <a:latin typeface="Arial" panose="020B0604020202020204" pitchFamily="34" charset="0"/>
                <a:cs typeface="Arial" panose="020B0604020202020204" pitchFamily="34" charset="0"/>
              </a:rPr>
              <a:t>uX</a:t>
            </a:r>
            <a:r>
              <a:rPr lang="en-US" b="0" dirty="0">
                <a:latin typeface="Arial" panose="020B0604020202020204" pitchFamily="34" charset="0"/>
                <a:cs typeface="Arial" panose="020B0604020202020204" pitchFamily="34" charset="0"/>
              </a:rPr>
              <a:t> 6.0 – EARLY BIRD SNEAK PEEK</a:t>
            </a:r>
            <a:endParaRPr lang="en-US" b="0" dirty="0"/>
          </a:p>
        </p:txBody>
      </p:sp>
      <p:sp>
        <p:nvSpPr>
          <p:cNvPr id="8" name="TextBox 7">
            <a:extLst>
              <a:ext uri="{FF2B5EF4-FFF2-40B4-BE49-F238E27FC236}">
                <a16:creationId xmlns:a16="http://schemas.microsoft.com/office/drawing/2014/main" id="{EDFA475A-45CD-FA47-A41F-F92D5E2E6E38}"/>
              </a:ext>
            </a:extLst>
          </p:cNvPr>
          <p:cNvSpPr txBox="1"/>
          <p:nvPr/>
        </p:nvSpPr>
        <p:spPr>
          <a:xfrm>
            <a:off x="8342449" y="1223999"/>
            <a:ext cx="3485374" cy="2308324"/>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a:t>
            </a:r>
            <a:br>
              <a:rPr lang="en-US" sz="1200" dirty="0"/>
            </a:br>
            <a:r>
              <a:rPr lang="en-US" sz="1200" dirty="0"/>
              <a:t>Improve UX customizability, and prepare it for future development and integration</a:t>
            </a:r>
          </a:p>
          <a:p>
            <a:endParaRPr lang="en-US" sz="1200" dirty="0"/>
          </a:p>
          <a:p>
            <a:r>
              <a:rPr lang="en-US" sz="1200" dirty="0">
                <a:solidFill>
                  <a:schemeClr val="bg1">
                    <a:lumMod val="95000"/>
                  </a:schemeClr>
                </a:solidFill>
                <a:highlight>
                  <a:srgbClr val="000000"/>
                </a:highlight>
              </a:rPr>
              <a:t>The solution</a:t>
            </a:r>
            <a:r>
              <a:rPr lang="en-US" sz="1200" dirty="0"/>
              <a:t> </a:t>
            </a:r>
            <a:br>
              <a:rPr lang="en-US" sz="1200" dirty="0"/>
            </a:br>
            <a:r>
              <a:rPr lang="en-US" sz="1200" dirty="0"/>
              <a:t>Redesign the UI and add a LOT of features!</a:t>
            </a:r>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br>
              <a:rPr lang="en-US" sz="1200" dirty="0">
                <a:solidFill>
                  <a:schemeClr val="bg1">
                    <a:lumMod val="95000"/>
                  </a:schemeClr>
                </a:solidFill>
              </a:rPr>
            </a:br>
            <a:r>
              <a:rPr lang="en-US" sz="1200" dirty="0"/>
              <a:t>Zero increase. We are just nice people. </a:t>
            </a:r>
          </a:p>
          <a:p>
            <a:endParaRPr lang="en-US" sz="1200" dirty="0"/>
          </a:p>
          <a:p>
            <a:r>
              <a:rPr lang="en-US" sz="1200" dirty="0">
                <a:solidFill>
                  <a:schemeClr val="bg1">
                    <a:lumMod val="95000"/>
                  </a:schemeClr>
                </a:solidFill>
                <a:highlight>
                  <a:srgbClr val="000000"/>
                </a:highlight>
              </a:rPr>
              <a:t>Bonus</a:t>
            </a:r>
            <a:r>
              <a:rPr lang="en-US" sz="1200" dirty="0"/>
              <a:t> </a:t>
            </a:r>
            <a:br>
              <a:rPr lang="en-US" sz="1200" dirty="0"/>
            </a:br>
            <a:r>
              <a:rPr lang="en-US" sz="1200" dirty="0"/>
              <a:t>Planned release – July/August 2020</a:t>
            </a:r>
          </a:p>
        </p:txBody>
      </p:sp>
      <p:pic>
        <p:nvPicPr>
          <p:cNvPr id="10" name="Picture 2">
            <a:extLst>
              <a:ext uri="{FF2B5EF4-FFF2-40B4-BE49-F238E27FC236}">
                <a16:creationId xmlns:a16="http://schemas.microsoft.com/office/drawing/2014/main" id="{8C4583AB-A04D-49CD-BE0C-3D35849E2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26" y="1252237"/>
            <a:ext cx="7879262" cy="4432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93473D9F-9684-4B61-AA52-157AFA847D23}"/>
              </a:ext>
            </a:extLst>
          </p:cNvPr>
          <p:cNvPicPr>
            <a:picLocks noChangeAspect="1"/>
          </p:cNvPicPr>
          <p:nvPr/>
        </p:nvPicPr>
        <p:blipFill>
          <a:blip r:embed="rId3"/>
          <a:stretch>
            <a:fillRect/>
          </a:stretch>
        </p:blipFill>
        <p:spPr>
          <a:xfrm>
            <a:off x="10270989" y="461781"/>
            <a:ext cx="1558105" cy="471055"/>
          </a:xfrm>
          <a:prstGeom prst="rect">
            <a:avLst/>
          </a:prstGeom>
        </p:spPr>
      </p:pic>
    </p:spTree>
    <p:extLst>
      <p:ext uri="{BB962C8B-B14F-4D97-AF65-F5344CB8AC3E}">
        <p14:creationId xmlns:p14="http://schemas.microsoft.com/office/powerpoint/2010/main" val="3543709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A9147-3CD5-6B48-97B5-1E14E44B9FF3}"/>
              </a:ext>
            </a:extLst>
          </p:cNvPr>
          <p:cNvSpPr>
            <a:spLocks noGrp="1"/>
          </p:cNvSpPr>
          <p:nvPr>
            <p:ph type="sldNum" sz="quarter" idx="12"/>
          </p:nvPr>
        </p:nvSpPr>
        <p:spPr/>
        <p:txBody>
          <a:bodyPr/>
          <a:lstStyle/>
          <a:p>
            <a:fld id="{67E52358-FED6-D246-9C6E-AEC4ABAAD0D9}" type="slidenum">
              <a:rPr lang="en-US" smtClean="0"/>
              <a:t>5</a:t>
            </a:fld>
            <a:endParaRPr lang="en-US"/>
          </a:p>
        </p:txBody>
      </p:sp>
      <p:sp>
        <p:nvSpPr>
          <p:cNvPr id="3" name="Title 2">
            <a:extLst>
              <a:ext uri="{FF2B5EF4-FFF2-40B4-BE49-F238E27FC236}">
                <a16:creationId xmlns:a16="http://schemas.microsoft.com/office/drawing/2014/main" id="{36653293-A315-2E45-9963-74D022C0389C}"/>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Voyager 3.1– Workflow improvements</a:t>
            </a:r>
            <a:endParaRPr lang="en-US" b="0" dirty="0"/>
          </a:p>
        </p:txBody>
      </p:sp>
      <p:sp>
        <p:nvSpPr>
          <p:cNvPr id="8" name="TextBox 7">
            <a:extLst>
              <a:ext uri="{FF2B5EF4-FFF2-40B4-BE49-F238E27FC236}">
                <a16:creationId xmlns:a16="http://schemas.microsoft.com/office/drawing/2014/main" id="{EDFA475A-45CD-FA47-A41F-F92D5E2E6E38}"/>
              </a:ext>
            </a:extLst>
          </p:cNvPr>
          <p:cNvSpPr txBox="1"/>
          <p:nvPr/>
        </p:nvSpPr>
        <p:spPr>
          <a:xfrm>
            <a:off x="8342448" y="1223999"/>
            <a:ext cx="3600169" cy="3231654"/>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a:t>
            </a:r>
            <a:br>
              <a:rPr lang="en-US" sz="1200" dirty="0"/>
            </a:br>
            <a:r>
              <a:rPr lang="en-US" sz="1200" dirty="0"/>
              <a:t>Improve UX customizability, and prepare it for future development and integration</a:t>
            </a:r>
          </a:p>
          <a:p>
            <a:endParaRPr lang="en-US" sz="1200" dirty="0"/>
          </a:p>
          <a:p>
            <a:r>
              <a:rPr lang="en-US" sz="1200" dirty="0">
                <a:solidFill>
                  <a:schemeClr val="bg1">
                    <a:lumMod val="95000"/>
                  </a:schemeClr>
                </a:solidFill>
                <a:highlight>
                  <a:srgbClr val="000000"/>
                </a:highlight>
              </a:rPr>
              <a:t>The solution</a:t>
            </a:r>
            <a:r>
              <a:rPr lang="en-US" sz="1200" dirty="0"/>
              <a:t> </a:t>
            </a:r>
          </a:p>
          <a:p>
            <a:pPr marL="171450" indent="-171450">
              <a:buFont typeface="Arial" panose="020B0604020202020204" pitchFamily="34" charset="0"/>
              <a:buChar char="•"/>
            </a:pPr>
            <a:r>
              <a:rPr lang="en-US" sz="1200" dirty="0"/>
              <a:t>HDR 1000PQ, HLG and BT2020</a:t>
            </a:r>
          </a:p>
          <a:p>
            <a:pPr marL="171450" indent="-171450">
              <a:buFont typeface="Arial" panose="020B0604020202020204" pitchFamily="34" charset="0"/>
              <a:buChar char="•"/>
            </a:pPr>
            <a:r>
              <a:rPr lang="en-US" sz="1200" dirty="0"/>
              <a:t>Voyager Designer license</a:t>
            </a:r>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br>
              <a:rPr lang="en-US" sz="1200" dirty="0">
                <a:solidFill>
                  <a:schemeClr val="bg1">
                    <a:lumMod val="95000"/>
                  </a:schemeClr>
                </a:solidFill>
              </a:rPr>
            </a:br>
            <a:r>
              <a:rPr lang="en-US" sz="1200" dirty="0"/>
              <a:t>HDR is included by default in the Voyager license.</a:t>
            </a:r>
          </a:p>
          <a:p>
            <a:r>
              <a:rPr lang="en-US" sz="1200" dirty="0"/>
              <a:t>Voyager Designer – RVS-VOY-DES-0001 5,125 USD List</a:t>
            </a:r>
          </a:p>
          <a:p>
            <a:endParaRPr lang="en-US" sz="1200" dirty="0"/>
          </a:p>
          <a:p>
            <a:r>
              <a:rPr lang="en-US" sz="1200" dirty="0">
                <a:solidFill>
                  <a:schemeClr val="bg1">
                    <a:lumMod val="95000"/>
                  </a:schemeClr>
                </a:solidFill>
                <a:highlight>
                  <a:srgbClr val="000000"/>
                </a:highlight>
              </a:rPr>
              <a:t>Bonus</a:t>
            </a:r>
            <a:r>
              <a:rPr lang="en-US" sz="1200" dirty="0"/>
              <a:t> </a:t>
            </a:r>
            <a:br>
              <a:rPr lang="en-US" sz="1200" dirty="0"/>
            </a:br>
            <a:r>
              <a:rPr lang="en-US" sz="1200" dirty="0"/>
              <a:t>CCTV used Voyager for their spring gala. The production used 12G, Single link, HDR signal, and lasted for 6 hours. </a:t>
            </a:r>
          </a:p>
        </p:txBody>
      </p:sp>
      <p:pic>
        <p:nvPicPr>
          <p:cNvPr id="5" name="Picture 4">
            <a:extLst>
              <a:ext uri="{FF2B5EF4-FFF2-40B4-BE49-F238E27FC236}">
                <a16:creationId xmlns:a16="http://schemas.microsoft.com/office/drawing/2014/main" id="{F7F90CBB-A793-499B-96EE-323B3FA14FDD}"/>
              </a:ext>
            </a:extLst>
          </p:cNvPr>
          <p:cNvPicPr>
            <a:picLocks noChangeAspect="1"/>
          </p:cNvPicPr>
          <p:nvPr/>
        </p:nvPicPr>
        <p:blipFill rotWithShape="1">
          <a:blip r:embed="rId2"/>
          <a:srcRect l="2153" t="17296" r="24630" b="7931"/>
          <a:stretch/>
        </p:blipFill>
        <p:spPr>
          <a:xfrm>
            <a:off x="430426" y="1223998"/>
            <a:ext cx="7832315" cy="4353445"/>
          </a:xfrm>
          <a:prstGeom prst="rect">
            <a:avLst/>
          </a:prstGeom>
        </p:spPr>
      </p:pic>
      <p:pic>
        <p:nvPicPr>
          <p:cNvPr id="6" name="Picture 5" descr="A close up of a sign&#10;&#10;Description automatically generated">
            <a:extLst>
              <a:ext uri="{FF2B5EF4-FFF2-40B4-BE49-F238E27FC236}">
                <a16:creationId xmlns:a16="http://schemas.microsoft.com/office/drawing/2014/main" id="{18A151F6-6846-4D74-ACF9-A69747637B33}"/>
              </a:ext>
            </a:extLst>
          </p:cNvPr>
          <p:cNvPicPr>
            <a:picLocks noChangeAspect="1"/>
          </p:cNvPicPr>
          <p:nvPr/>
        </p:nvPicPr>
        <p:blipFill>
          <a:blip r:embed="rId3"/>
          <a:stretch>
            <a:fillRect/>
          </a:stretch>
        </p:blipFill>
        <p:spPr>
          <a:xfrm>
            <a:off x="10270989" y="461781"/>
            <a:ext cx="1558105" cy="471055"/>
          </a:xfrm>
          <a:prstGeom prst="rect">
            <a:avLst/>
          </a:prstGeom>
        </p:spPr>
      </p:pic>
    </p:spTree>
    <p:extLst>
      <p:ext uri="{BB962C8B-B14F-4D97-AF65-F5344CB8AC3E}">
        <p14:creationId xmlns:p14="http://schemas.microsoft.com/office/powerpoint/2010/main" val="2555571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A9147-3CD5-6B48-97B5-1E14E44B9FF3}"/>
              </a:ext>
            </a:extLst>
          </p:cNvPr>
          <p:cNvSpPr>
            <a:spLocks noGrp="1"/>
          </p:cNvSpPr>
          <p:nvPr>
            <p:ph type="sldNum" sz="quarter" idx="12"/>
          </p:nvPr>
        </p:nvSpPr>
        <p:spPr/>
        <p:txBody>
          <a:bodyPr/>
          <a:lstStyle/>
          <a:p>
            <a:fld id="{67E52358-FED6-D246-9C6E-AEC4ABAAD0D9}" type="slidenum">
              <a:rPr lang="en-US" smtClean="0"/>
              <a:t>6</a:t>
            </a:fld>
            <a:endParaRPr lang="en-US"/>
          </a:p>
        </p:txBody>
      </p:sp>
      <p:sp>
        <p:nvSpPr>
          <p:cNvPr id="3" name="Title 2">
            <a:extLst>
              <a:ext uri="{FF2B5EF4-FFF2-40B4-BE49-F238E27FC236}">
                <a16:creationId xmlns:a16="http://schemas.microsoft.com/office/drawing/2014/main" id="{36653293-A315-2E45-9963-74D022C0389C}"/>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Voyager 3.1– Workflow improvements</a:t>
            </a:r>
            <a:endParaRPr lang="en-US" b="0" dirty="0"/>
          </a:p>
        </p:txBody>
      </p:sp>
      <p:sp>
        <p:nvSpPr>
          <p:cNvPr id="8" name="TextBox 7">
            <a:extLst>
              <a:ext uri="{FF2B5EF4-FFF2-40B4-BE49-F238E27FC236}">
                <a16:creationId xmlns:a16="http://schemas.microsoft.com/office/drawing/2014/main" id="{EDFA475A-45CD-FA47-A41F-F92D5E2E6E38}"/>
              </a:ext>
            </a:extLst>
          </p:cNvPr>
          <p:cNvSpPr txBox="1"/>
          <p:nvPr/>
        </p:nvSpPr>
        <p:spPr>
          <a:xfrm>
            <a:off x="8342448" y="1223999"/>
            <a:ext cx="3600169" cy="2677656"/>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a:t>
            </a:r>
            <a:br>
              <a:rPr lang="en-US" sz="1200" dirty="0"/>
            </a:br>
            <a:r>
              <a:rPr lang="en-US" sz="1200" dirty="0"/>
              <a:t>Improve UX customizability, and prepare it for future development and integration</a:t>
            </a:r>
          </a:p>
          <a:p>
            <a:endParaRPr lang="en-US" sz="1200" dirty="0"/>
          </a:p>
          <a:p>
            <a:r>
              <a:rPr lang="en-US" sz="1200" dirty="0">
                <a:solidFill>
                  <a:schemeClr val="bg1">
                    <a:lumMod val="95000"/>
                  </a:schemeClr>
                </a:solidFill>
                <a:highlight>
                  <a:srgbClr val="000000"/>
                </a:highlight>
              </a:rPr>
              <a:t>The solution</a:t>
            </a:r>
            <a:r>
              <a:rPr lang="en-US" sz="1200" dirty="0"/>
              <a:t> </a:t>
            </a:r>
          </a:p>
          <a:p>
            <a:pPr marL="171450" indent="-171450">
              <a:buFont typeface="Arial" panose="020B0604020202020204" pitchFamily="34" charset="0"/>
              <a:buChar char="•"/>
            </a:pPr>
            <a:r>
              <a:rPr lang="en-US" sz="1200" dirty="0"/>
              <a:t>Portal View</a:t>
            </a:r>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br>
              <a:rPr lang="en-US" sz="1200" dirty="0">
                <a:solidFill>
                  <a:schemeClr val="bg1">
                    <a:lumMod val="95000"/>
                  </a:schemeClr>
                </a:solidFill>
              </a:rPr>
            </a:br>
            <a:r>
              <a:rPr lang="en-US" sz="1200" dirty="0"/>
              <a:t>HDR is included by default in the Voyager license.</a:t>
            </a:r>
          </a:p>
          <a:p>
            <a:r>
              <a:rPr lang="en-US" sz="1200" dirty="0"/>
              <a:t>Voyager Designer – RVS-VOY-DES-0001 5,125 USD List</a:t>
            </a:r>
          </a:p>
          <a:p>
            <a:endParaRPr lang="en-US" sz="1200" dirty="0"/>
          </a:p>
          <a:p>
            <a:r>
              <a:rPr lang="en-US" sz="1200" dirty="0">
                <a:solidFill>
                  <a:schemeClr val="bg1">
                    <a:lumMod val="95000"/>
                  </a:schemeClr>
                </a:solidFill>
                <a:highlight>
                  <a:srgbClr val="000000"/>
                </a:highlight>
              </a:rPr>
              <a:t>Bonus</a:t>
            </a:r>
            <a:r>
              <a:rPr lang="en-US" sz="1200" dirty="0"/>
              <a:t> </a:t>
            </a:r>
            <a:br>
              <a:rPr lang="en-US" sz="1200" dirty="0"/>
            </a:br>
            <a:endParaRPr lang="en-US" sz="1200" dirty="0"/>
          </a:p>
        </p:txBody>
      </p:sp>
      <p:pic>
        <p:nvPicPr>
          <p:cNvPr id="4" name="Picture 3">
            <a:extLst>
              <a:ext uri="{FF2B5EF4-FFF2-40B4-BE49-F238E27FC236}">
                <a16:creationId xmlns:a16="http://schemas.microsoft.com/office/drawing/2014/main" id="{F7C2BEE6-B144-4715-80AD-0AED2274BB76}"/>
              </a:ext>
            </a:extLst>
          </p:cNvPr>
          <p:cNvPicPr>
            <a:picLocks noChangeAspect="1"/>
          </p:cNvPicPr>
          <p:nvPr/>
        </p:nvPicPr>
        <p:blipFill rotWithShape="1">
          <a:blip r:embed="rId2"/>
          <a:srcRect r="13707"/>
          <a:stretch/>
        </p:blipFill>
        <p:spPr>
          <a:xfrm>
            <a:off x="430427" y="1223999"/>
            <a:ext cx="7912021" cy="5090368"/>
          </a:xfrm>
          <a:prstGeom prst="rect">
            <a:avLst/>
          </a:prstGeom>
        </p:spPr>
      </p:pic>
      <p:pic>
        <p:nvPicPr>
          <p:cNvPr id="6" name="Picture 5" descr="A close up of a sign&#10;&#10;Description automatically generated">
            <a:extLst>
              <a:ext uri="{FF2B5EF4-FFF2-40B4-BE49-F238E27FC236}">
                <a16:creationId xmlns:a16="http://schemas.microsoft.com/office/drawing/2014/main" id="{C5B7BD4B-B57E-40DE-8837-A4C720D9C839}"/>
              </a:ext>
            </a:extLst>
          </p:cNvPr>
          <p:cNvPicPr>
            <a:picLocks noChangeAspect="1"/>
          </p:cNvPicPr>
          <p:nvPr/>
        </p:nvPicPr>
        <p:blipFill>
          <a:blip r:embed="rId3"/>
          <a:stretch>
            <a:fillRect/>
          </a:stretch>
        </p:blipFill>
        <p:spPr>
          <a:xfrm>
            <a:off x="10270989" y="461781"/>
            <a:ext cx="1558105" cy="471055"/>
          </a:xfrm>
          <a:prstGeom prst="rect">
            <a:avLst/>
          </a:prstGeom>
        </p:spPr>
      </p:pic>
    </p:spTree>
    <p:extLst>
      <p:ext uri="{BB962C8B-B14F-4D97-AF65-F5344CB8AC3E}">
        <p14:creationId xmlns:p14="http://schemas.microsoft.com/office/powerpoint/2010/main" val="410727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A9147-3CD5-6B48-97B5-1E14E44B9FF3}"/>
              </a:ext>
            </a:extLst>
          </p:cNvPr>
          <p:cNvSpPr>
            <a:spLocks noGrp="1"/>
          </p:cNvSpPr>
          <p:nvPr>
            <p:ph type="sldNum" sz="quarter" idx="12"/>
          </p:nvPr>
        </p:nvSpPr>
        <p:spPr/>
        <p:txBody>
          <a:bodyPr/>
          <a:lstStyle/>
          <a:p>
            <a:fld id="{67E52358-FED6-D246-9C6E-AEC4ABAAD0D9}" type="slidenum">
              <a:rPr lang="en-US" smtClean="0"/>
              <a:t>7</a:t>
            </a:fld>
            <a:endParaRPr lang="en-US"/>
          </a:p>
        </p:txBody>
      </p:sp>
      <p:sp>
        <p:nvSpPr>
          <p:cNvPr id="3" name="Title 2">
            <a:extLst>
              <a:ext uri="{FF2B5EF4-FFF2-40B4-BE49-F238E27FC236}">
                <a16:creationId xmlns:a16="http://schemas.microsoft.com/office/drawing/2014/main" id="{36653293-A315-2E45-9963-74D022C0389C}"/>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Voyager 4.0 – Workflow improvements</a:t>
            </a:r>
            <a:endParaRPr lang="en-US" b="0" dirty="0"/>
          </a:p>
        </p:txBody>
      </p:sp>
      <p:sp>
        <p:nvSpPr>
          <p:cNvPr id="8" name="TextBox 7">
            <a:extLst>
              <a:ext uri="{FF2B5EF4-FFF2-40B4-BE49-F238E27FC236}">
                <a16:creationId xmlns:a16="http://schemas.microsoft.com/office/drawing/2014/main" id="{EDFA475A-45CD-FA47-A41F-F92D5E2E6E38}"/>
              </a:ext>
            </a:extLst>
          </p:cNvPr>
          <p:cNvSpPr txBox="1"/>
          <p:nvPr/>
        </p:nvSpPr>
        <p:spPr>
          <a:xfrm>
            <a:off x="8342449" y="1223999"/>
            <a:ext cx="3485374" cy="4708981"/>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a:t>
            </a:r>
            <a:br>
              <a:rPr lang="en-US" sz="1200" dirty="0"/>
            </a:br>
            <a:r>
              <a:rPr lang="en-US" sz="1200" dirty="0"/>
              <a:t>Epic Games keep developing the Unreal engine, adding features and capabilities that our competitors benefit from</a:t>
            </a:r>
          </a:p>
          <a:p>
            <a:endParaRPr lang="en-US" sz="1200" dirty="0"/>
          </a:p>
          <a:p>
            <a:r>
              <a:rPr lang="en-US" sz="1200" dirty="0">
                <a:solidFill>
                  <a:schemeClr val="bg1">
                    <a:lumMod val="95000"/>
                  </a:schemeClr>
                </a:solidFill>
                <a:highlight>
                  <a:srgbClr val="000000"/>
                </a:highlight>
              </a:rPr>
              <a:t>The solution</a:t>
            </a:r>
            <a:r>
              <a:rPr lang="en-US" sz="1200" dirty="0"/>
              <a:t> </a:t>
            </a:r>
            <a:br>
              <a:rPr lang="en-US" sz="1200" dirty="0"/>
            </a:br>
            <a:r>
              <a:rPr lang="en-US" sz="1200" dirty="0"/>
              <a:t>adapt to the latest technologies available</a:t>
            </a:r>
          </a:p>
          <a:p>
            <a:pPr marL="285750" indent="-285750">
              <a:buFont typeface="Arial" panose="020B0604020202020204" pitchFamily="34" charset="0"/>
              <a:buChar char="•"/>
            </a:pPr>
            <a:r>
              <a:rPr lang="en-US" sz="1200" dirty="0">
                <a:solidFill>
                  <a:srgbClr val="000000"/>
                </a:solidFill>
              </a:rPr>
              <a:t>Adapt Voyager to Unreal 4.25</a:t>
            </a:r>
          </a:p>
          <a:p>
            <a:pPr marL="285750" indent="-285750">
              <a:buFont typeface="Arial" panose="020B0604020202020204" pitchFamily="34" charset="0"/>
              <a:buChar char="•"/>
            </a:pPr>
            <a:r>
              <a:rPr lang="en-US" sz="1200" dirty="0">
                <a:solidFill>
                  <a:srgbClr val="000000"/>
                </a:solidFill>
              </a:rPr>
              <a:t>Support for multiple composition layers </a:t>
            </a:r>
          </a:p>
          <a:p>
            <a:pPr marL="285750" indent="-285750">
              <a:buFont typeface="Arial" panose="020B0604020202020204" pitchFamily="34" charset="0"/>
              <a:buChar char="•"/>
            </a:pPr>
            <a:r>
              <a:rPr lang="en-US" sz="1200" dirty="0">
                <a:solidFill>
                  <a:srgbClr val="000000"/>
                </a:solidFill>
              </a:rPr>
              <a:t>Support for 3D models (meshes) to represent the green screen (“positive” masking), garbage mattes (“negative” masking), and background garbage mattes (giving “depth” to background feed in AR) </a:t>
            </a:r>
          </a:p>
          <a:p>
            <a:pPr marL="285750" indent="-285750">
              <a:buFont typeface="Arial" panose="020B0604020202020204" pitchFamily="34" charset="0"/>
              <a:buChar char="•"/>
            </a:pPr>
            <a:r>
              <a:rPr lang="en-US" sz="1200" dirty="0">
                <a:solidFill>
                  <a:srgbClr val="000000"/>
                </a:solidFill>
              </a:rPr>
              <a:t>Integrated AR and VS workflows </a:t>
            </a:r>
            <a:endParaRPr lang="en-US" sz="1200" dirty="0"/>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br>
              <a:rPr lang="en-US" sz="1200" dirty="0">
                <a:solidFill>
                  <a:schemeClr val="bg1">
                    <a:lumMod val="95000"/>
                  </a:schemeClr>
                </a:solidFill>
              </a:rPr>
            </a:br>
            <a:r>
              <a:rPr lang="en-US" sz="1200" dirty="0"/>
              <a:t>As before – its included in the price!</a:t>
            </a:r>
          </a:p>
          <a:p>
            <a:endParaRPr lang="en-US" sz="1200" dirty="0"/>
          </a:p>
          <a:p>
            <a:r>
              <a:rPr lang="en-US" sz="1200" dirty="0">
                <a:solidFill>
                  <a:schemeClr val="bg1">
                    <a:lumMod val="95000"/>
                  </a:schemeClr>
                </a:solidFill>
                <a:highlight>
                  <a:srgbClr val="000000"/>
                </a:highlight>
              </a:rPr>
              <a:t>Bonus</a:t>
            </a:r>
            <a:r>
              <a:rPr lang="en-US" sz="1200" dirty="0"/>
              <a:t> </a:t>
            </a:r>
            <a:br>
              <a:rPr lang="en-US" sz="1200" dirty="0"/>
            </a:br>
            <a:r>
              <a:rPr lang="en-US" sz="1200" dirty="0"/>
              <a:t>Unreal 4.25 includes Epic’s first attempt at an internal chroma </a:t>
            </a:r>
            <a:r>
              <a:rPr lang="en-US" sz="1200" dirty="0" err="1"/>
              <a:t>keyer</a:t>
            </a:r>
            <a:r>
              <a:rPr lang="en-US" sz="1200" dirty="0"/>
              <a:t>. Knowing Epic, it might not be amazing from the get-go, but they will keep throwing resources at it until it will. Then, we’ll integrate with it as well.</a:t>
            </a:r>
          </a:p>
        </p:txBody>
      </p:sp>
      <p:pic>
        <p:nvPicPr>
          <p:cNvPr id="4" name="Picture 3">
            <a:extLst>
              <a:ext uri="{FF2B5EF4-FFF2-40B4-BE49-F238E27FC236}">
                <a16:creationId xmlns:a16="http://schemas.microsoft.com/office/drawing/2014/main" id="{59E47BA5-FC01-4265-90E2-3D29E9DF8576}"/>
              </a:ext>
            </a:extLst>
          </p:cNvPr>
          <p:cNvPicPr>
            <a:picLocks noChangeAspect="1"/>
          </p:cNvPicPr>
          <p:nvPr/>
        </p:nvPicPr>
        <p:blipFill rotWithShape="1">
          <a:blip r:embed="rId2"/>
          <a:srcRect l="50000" t="6894" b="2929"/>
          <a:stretch/>
        </p:blipFill>
        <p:spPr>
          <a:xfrm>
            <a:off x="430427" y="1223999"/>
            <a:ext cx="7718023" cy="3914899"/>
          </a:xfrm>
          <a:prstGeom prst="rect">
            <a:avLst/>
          </a:prstGeom>
        </p:spPr>
      </p:pic>
      <p:pic>
        <p:nvPicPr>
          <p:cNvPr id="6" name="Picture 5" descr="A close up of a sign&#10;&#10;Description automatically generated">
            <a:extLst>
              <a:ext uri="{FF2B5EF4-FFF2-40B4-BE49-F238E27FC236}">
                <a16:creationId xmlns:a16="http://schemas.microsoft.com/office/drawing/2014/main" id="{D3F5CD7F-6853-4E77-848D-969AF9102CD6}"/>
              </a:ext>
            </a:extLst>
          </p:cNvPr>
          <p:cNvPicPr>
            <a:picLocks noChangeAspect="1"/>
          </p:cNvPicPr>
          <p:nvPr/>
        </p:nvPicPr>
        <p:blipFill>
          <a:blip r:embed="rId3"/>
          <a:stretch>
            <a:fillRect/>
          </a:stretch>
        </p:blipFill>
        <p:spPr>
          <a:xfrm>
            <a:off x="10270989" y="461781"/>
            <a:ext cx="1558105" cy="471055"/>
          </a:xfrm>
          <a:prstGeom prst="rect">
            <a:avLst/>
          </a:prstGeom>
        </p:spPr>
      </p:pic>
    </p:spTree>
    <p:extLst>
      <p:ext uri="{BB962C8B-B14F-4D97-AF65-F5344CB8AC3E}">
        <p14:creationId xmlns:p14="http://schemas.microsoft.com/office/powerpoint/2010/main" val="3941149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774050-45EE-8C49-8592-6F6BA8089D9C}"/>
              </a:ext>
            </a:extLst>
          </p:cNvPr>
          <p:cNvSpPr>
            <a:spLocks noGrp="1"/>
          </p:cNvSpPr>
          <p:nvPr>
            <p:ph type="sldNum" sz="quarter" idx="12"/>
          </p:nvPr>
        </p:nvSpPr>
        <p:spPr/>
        <p:txBody>
          <a:bodyPr/>
          <a:lstStyle/>
          <a:p>
            <a:fld id="{67E52358-FED6-D246-9C6E-AEC4ABAAD0D9}" type="slidenum">
              <a:rPr lang="en-US" smtClean="0"/>
              <a:t>8</a:t>
            </a:fld>
            <a:endParaRPr lang="en-US"/>
          </a:p>
        </p:txBody>
      </p:sp>
      <p:sp>
        <p:nvSpPr>
          <p:cNvPr id="3" name="Title 2">
            <a:extLst>
              <a:ext uri="{FF2B5EF4-FFF2-40B4-BE49-F238E27FC236}">
                <a16:creationId xmlns:a16="http://schemas.microsoft.com/office/drawing/2014/main" id="{A9DB764A-C697-3D43-AF78-E4525B788E7A}"/>
              </a:ext>
            </a:extLst>
          </p:cNvPr>
          <p:cNvSpPr>
            <a:spLocks noGrp="1"/>
          </p:cNvSpPr>
          <p:nvPr>
            <p:ph type="title"/>
          </p:nvPr>
        </p:nvSpPr>
        <p:spPr/>
        <p:txBody>
          <a:bodyPr/>
          <a:lstStyle/>
          <a:p>
            <a:r>
              <a:rPr lang="en-US" b="0" dirty="0"/>
              <a:t>Marketing Materials</a:t>
            </a:r>
          </a:p>
        </p:txBody>
      </p:sp>
      <p:sp>
        <p:nvSpPr>
          <p:cNvPr id="4" name="Content Placeholder 3">
            <a:extLst>
              <a:ext uri="{FF2B5EF4-FFF2-40B4-BE49-F238E27FC236}">
                <a16:creationId xmlns:a16="http://schemas.microsoft.com/office/drawing/2014/main" id="{0B67EE75-DCD6-F641-95D9-9F18F6A2949E}"/>
              </a:ext>
            </a:extLst>
          </p:cNvPr>
          <p:cNvSpPr>
            <a:spLocks noGrp="1"/>
          </p:cNvSpPr>
          <p:nvPr>
            <p:ph idx="1"/>
          </p:nvPr>
        </p:nvSpPr>
        <p:spPr>
          <a:xfrm>
            <a:off x="637309" y="1788373"/>
            <a:ext cx="11241974" cy="2985508"/>
          </a:xfrm>
        </p:spPr>
        <p:txBody>
          <a:bodyPr>
            <a:normAutofit/>
          </a:bodyPr>
          <a:lstStyle/>
          <a:p>
            <a:r>
              <a:rPr lang="en-US" dirty="0"/>
              <a:t>SharePoint RVS marketing package:</a:t>
            </a:r>
            <a:br>
              <a:rPr lang="en-US" dirty="0"/>
            </a:br>
            <a:r>
              <a:rPr lang="en-US" sz="1400" dirty="0">
                <a:hlinkClick r:id="rId2"/>
              </a:rPr>
              <a:t>https://rossvideoltd.sharepoint.com/:f:/s/proddev/virtualsolutions/Eqy3p2oHlVdFg3-MBXULLuMBQaKE8JmtyaEGn1BEMl_pqQ?e=AoYfCk</a:t>
            </a:r>
            <a:r>
              <a:rPr lang="en-US" sz="1400" dirty="0"/>
              <a:t> </a:t>
            </a:r>
            <a:br>
              <a:rPr lang="en-US" dirty="0"/>
            </a:br>
            <a:endParaRPr lang="en-US" dirty="0"/>
          </a:p>
          <a:p>
            <a:r>
              <a:rPr lang="en-US" dirty="0"/>
              <a:t>RVS 2020 Showreel:</a:t>
            </a:r>
            <a:br>
              <a:rPr lang="en-US" dirty="0"/>
            </a:br>
            <a:r>
              <a:rPr lang="en-US" sz="1400" dirty="0">
                <a:hlinkClick r:id="rId3"/>
              </a:rPr>
              <a:t>https://www.dropbox.com/s/qqzykps7k4kn2og/RVS_Showreel_2020_3.mp4?dl=0</a:t>
            </a:r>
            <a:r>
              <a:rPr lang="en-US" sz="1400" dirty="0"/>
              <a:t> </a:t>
            </a:r>
            <a:br>
              <a:rPr lang="en-US" dirty="0"/>
            </a:br>
            <a:endParaRPr lang="en-US" dirty="0"/>
          </a:p>
          <a:p>
            <a:r>
              <a:rPr lang="en-US" dirty="0"/>
              <a:t>RVS Video repository:</a:t>
            </a:r>
            <a:br>
              <a:rPr lang="en-US" dirty="0"/>
            </a:br>
            <a:r>
              <a:rPr lang="en-US" sz="1300" dirty="0">
                <a:solidFill>
                  <a:schemeClr val="accent1"/>
                </a:solidFill>
              </a:rPr>
              <a:t>https://www.dropbox.com/sh/4f0ml5v42c0mr8m/AACJOHKtrTQbgL4a0sPBCSTZa?dl=0</a:t>
            </a:r>
          </a:p>
        </p:txBody>
      </p:sp>
      <p:pic>
        <p:nvPicPr>
          <p:cNvPr id="6" name="Graphic 5" descr="Document">
            <a:extLst>
              <a:ext uri="{FF2B5EF4-FFF2-40B4-BE49-F238E27FC236}">
                <a16:creationId xmlns:a16="http://schemas.microsoft.com/office/drawing/2014/main" id="{EBAB6996-4EBE-4D4E-9D42-6547C0AA9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7478" y="2922317"/>
            <a:ext cx="2397213" cy="2397213"/>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07ABB0A7-302F-47C9-9C41-658B27C26E3F}"/>
              </a:ext>
            </a:extLst>
          </p:cNvPr>
          <p:cNvPicPr>
            <a:picLocks noChangeAspect="1"/>
          </p:cNvPicPr>
          <p:nvPr/>
        </p:nvPicPr>
        <p:blipFill>
          <a:blip r:embed="rId6"/>
          <a:stretch>
            <a:fillRect/>
          </a:stretch>
        </p:blipFill>
        <p:spPr>
          <a:xfrm>
            <a:off x="10117485" y="584109"/>
            <a:ext cx="1668676" cy="348727"/>
          </a:xfrm>
          <a:prstGeom prst="rect">
            <a:avLst/>
          </a:prstGeom>
        </p:spPr>
      </p:pic>
    </p:spTree>
    <p:extLst>
      <p:ext uri="{BB962C8B-B14F-4D97-AF65-F5344CB8AC3E}">
        <p14:creationId xmlns:p14="http://schemas.microsoft.com/office/powerpoint/2010/main" val="273895136"/>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https://documentation.rossvideo.com/files/Webinars/Documents/Graphics/RossLive_RVS_SalesTraining_April2020.pptx</Url>
      <Description>https://documentation.rossvideo.com/files/Webinars/Documents/Graphics/RossLive_RVS_SalesTraining_April2020.pptx</Description>
    </ExternalURL>
    <CleanTitle xmlns="162995b1-9e75-4ed5-a7e8-c87fea76cf4b">RossLive RVS SalesTraining April2020</CleanTitle>
    <Version_x0023_ xmlns="162995b1-9e75-4ed5-a7e8-c87fea76cf4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3B0D4C-957F-4D6C-877B-5E8C36DDCF01}"/>
</file>

<file path=customXml/itemProps2.xml><?xml version="1.0" encoding="utf-8"?>
<ds:datastoreItem xmlns:ds="http://schemas.openxmlformats.org/officeDocument/2006/customXml" ds:itemID="{D017C8A7-4B4B-4260-8F07-90D2AB76283A}">
  <ds:schemaRefs>
    <ds:schemaRef ds:uri="http://www.w3.org/XML/1998/namespace"/>
    <ds:schemaRef ds:uri="http://schemas.openxmlformats.org/package/2006/metadata/core-properties"/>
    <ds:schemaRef ds:uri="http://purl.org/dc/terms/"/>
    <ds:schemaRef ds:uri="http://purl.org/dc/dcmitype/"/>
    <ds:schemaRef ds:uri="http://schemas.microsoft.com/sharepoint/v3"/>
    <ds:schemaRef ds:uri="http://schemas.microsoft.com/office/2006/documentManagement/types"/>
    <ds:schemaRef ds:uri="a61dd016-6eac-41fa-ae47-0d8b1c5923ca"/>
    <ds:schemaRef ds:uri="http://purl.org/dc/elements/1.1/"/>
    <ds:schemaRef ds:uri="http://schemas.microsoft.com/office/infopath/2007/PartnerControls"/>
    <ds:schemaRef ds:uri="39d35cf4-fa20-49d0-9701-1c5e3cce90bb"/>
    <ds:schemaRef ds:uri="http://schemas.microsoft.com/office/2006/metadata/properties"/>
  </ds:schemaRefs>
</ds:datastoreItem>
</file>

<file path=customXml/itemProps3.xml><?xml version="1.0" encoding="utf-8"?>
<ds:datastoreItem xmlns:ds="http://schemas.openxmlformats.org/officeDocument/2006/customXml" ds:itemID="{9928659C-2310-417D-BD44-CABAC0954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RossLive_ PowerPoint_Template</Template>
  <TotalTime>3155</TotalTime>
  <Words>697</Words>
  <Application>Microsoft Office PowerPoint</Application>
  <PresentationFormat>Widescreen</PresentationFormat>
  <Paragraphs>80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Open Sans</vt:lpstr>
      <vt:lpstr>Open Sans Light</vt:lpstr>
      <vt:lpstr>Wingdings</vt:lpstr>
      <vt:lpstr>Corporate Glow</vt:lpstr>
      <vt:lpstr>PowerPoint Presentation</vt:lpstr>
      <vt:lpstr>UX 5.1 – Workflow Improvements</vt:lpstr>
      <vt:lpstr>UX 5.1 – Workflow Improvements</vt:lpstr>
      <vt:lpstr>uX 6.0 – EARLY BIRD SNEAK PEEK</vt:lpstr>
      <vt:lpstr>Voyager 3.1– Workflow improvements</vt:lpstr>
      <vt:lpstr>Voyager 3.1– Workflow improvements</vt:lpstr>
      <vt:lpstr>Voyager 4.0 – Workflow improvements</vt:lpstr>
      <vt:lpstr>Marketing Materials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Winsor</dc:creator>
  <cp:lastModifiedBy>Gideon Ferber</cp:lastModifiedBy>
  <cp:revision>19</cp:revision>
  <dcterms:created xsi:type="dcterms:W3CDTF">2020-04-08T18:57:37Z</dcterms:created>
  <dcterms:modified xsi:type="dcterms:W3CDTF">2020-04-13T10:01:20Z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