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27"/>
  </p:notesMasterIdLst>
  <p:sldIdLst>
    <p:sldId id="258" r:id="rId5"/>
    <p:sldId id="2257" r:id="rId6"/>
    <p:sldId id="260" r:id="rId7"/>
    <p:sldId id="2263" r:id="rId8"/>
    <p:sldId id="517" r:id="rId9"/>
    <p:sldId id="2264" r:id="rId10"/>
    <p:sldId id="2255" r:id="rId11"/>
    <p:sldId id="2268" r:id="rId12"/>
    <p:sldId id="461" r:id="rId13"/>
    <p:sldId id="462" r:id="rId14"/>
    <p:sldId id="2266" r:id="rId15"/>
    <p:sldId id="2237" r:id="rId16"/>
    <p:sldId id="2249" r:id="rId17"/>
    <p:sldId id="2256" r:id="rId18"/>
    <p:sldId id="2259" r:id="rId19"/>
    <p:sldId id="2260" r:id="rId20"/>
    <p:sldId id="2265" r:id="rId21"/>
    <p:sldId id="2269" r:id="rId22"/>
    <p:sldId id="2270" r:id="rId23"/>
    <p:sldId id="2271" r:id="rId24"/>
    <p:sldId id="2261" r:id="rId25"/>
    <p:sldId id="2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67" autoAdjust="0"/>
    <p:restoredTop sz="94643"/>
  </p:normalViewPr>
  <p:slideViewPr>
    <p:cSldViewPr snapToGrid="0" snapToObjects="1">
      <p:cViewPr varScale="1">
        <p:scale>
          <a:sx n="86" d="100"/>
          <a:sy n="86" d="100"/>
        </p:scale>
        <p:origin x="86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4/16/2020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681D40-E686-3541-9AF4-6ED39ACA936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8051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681D40-E686-3541-9AF4-6ED39ACA936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983145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681D40-E686-3541-9AF4-6ED39ACA936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403874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681D40-E686-3541-9AF4-6ED39ACA936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36264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681D40-E686-3541-9AF4-6ED39ACA936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4524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681D40-E686-3541-9AF4-6ED39ACA936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32279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681D40-E686-3541-9AF4-6ED39ACA936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82779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681D40-E686-3541-9AF4-6ED39ACA936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095584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681D40-E686-3541-9AF4-6ED39ACA936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648087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ingle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B14D520-7E40-784B-B08F-AC461EE6D573}"/>
              </a:ext>
            </a:extLst>
          </p:cNvPr>
          <p:cNvSpPr>
            <a:spLocks noGrp="1"/>
          </p:cNvSpPr>
          <p:nvPr>
            <p:ph type="title" hasCustomPrompt="1"/>
          </p:nvPr>
        </p:nvSpPr>
        <p:spPr>
          <a:xfrm>
            <a:off x="508001" y="391420"/>
            <a:ext cx="4762500" cy="687276"/>
          </a:xfrm>
          <a:prstGeom prst="rect">
            <a:avLst/>
          </a:prstGeom>
        </p:spPr>
        <p:txBody>
          <a:bodyPr/>
          <a:lstStyle/>
          <a:p>
            <a:r>
              <a:rPr lang="en-US" dirty="0"/>
              <a:t>CLICK TO EDIT MASTER TITLE STYLE</a:t>
            </a:r>
          </a:p>
        </p:txBody>
      </p:sp>
      <p:sp>
        <p:nvSpPr>
          <p:cNvPr id="10" name="Content Placeholder 12">
            <a:extLst>
              <a:ext uri="{FF2B5EF4-FFF2-40B4-BE49-F238E27FC236}">
                <a16:creationId xmlns:a16="http://schemas.microsoft.com/office/drawing/2014/main" id="{E7721F3E-1D48-BF4D-A81D-074466023577}"/>
              </a:ext>
            </a:extLst>
          </p:cNvPr>
          <p:cNvSpPr>
            <a:spLocks noGrp="1"/>
          </p:cNvSpPr>
          <p:nvPr>
            <p:ph sz="quarter" idx="10"/>
          </p:nvPr>
        </p:nvSpPr>
        <p:spPr>
          <a:xfrm>
            <a:off x="508000" y="1778000"/>
            <a:ext cx="10922000" cy="4000500"/>
          </a:xfrm>
          <a:prstGeom prst="rect">
            <a:avLst/>
          </a:prstGeom>
        </p:spPr>
        <p:txBody>
          <a:bodyPr/>
          <a:lstStyle>
            <a:lvl1pPr>
              <a:lnSpc>
                <a:spcPct val="100000"/>
              </a:lnSpc>
              <a:defRPr sz="1667" b="0">
                <a:latin typeface="Montserrat" pitchFamily="2" charset="77"/>
              </a:defRPr>
            </a:lvl1pPr>
            <a:lvl2pPr marL="380985" indent="-228856">
              <a:lnSpc>
                <a:spcPct val="100000"/>
              </a:lnSpc>
              <a:tabLst/>
              <a:defRPr>
                <a:latin typeface="Montserrat" pitchFamily="2" charset="77"/>
              </a:defRPr>
            </a:lvl2pPr>
            <a:lvl3pPr marL="304259" indent="0">
              <a:lnSpc>
                <a:spcPct val="100000"/>
              </a:lnSpc>
              <a:tabLst/>
              <a:defRPr sz="1333">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BE44C084-3548-CA4E-B0F1-0BCAC685F2C6}"/>
              </a:ext>
            </a:extLst>
          </p:cNvPr>
          <p:cNvSpPr>
            <a:spLocks noGrp="1"/>
          </p:cNvSpPr>
          <p:nvPr>
            <p:ph type="ftr" sz="quarter" idx="11"/>
          </p:nvPr>
        </p:nvSpPr>
        <p:spPr>
          <a:xfrm>
            <a:off x="4038865" y="6356615"/>
            <a:ext cx="4114271" cy="365125"/>
          </a:xfrm>
          <a:prstGeom prst="rect">
            <a:avLst/>
          </a:prstGeom>
        </p:spPr>
        <p:txBody>
          <a:bodyPr anchor="ctr" anchorCtr="0"/>
          <a:lstStyle>
            <a:lvl1pPr algn="ctr">
              <a:defRPr sz="1000" b="1">
                <a:solidFill>
                  <a:schemeClr val="bg1"/>
                </a:solidFill>
              </a:defRPr>
            </a:lvl1pPr>
          </a:lstStyle>
          <a:p>
            <a:r>
              <a:rPr lang="en-US"/>
              <a:t>COMPANY CONFIDENTIAL</a:t>
            </a:r>
            <a:endParaRPr lang="en-US" dirty="0"/>
          </a:p>
        </p:txBody>
      </p:sp>
      <p:sp>
        <p:nvSpPr>
          <p:cNvPr id="13" name="Slide Number Placeholder 7">
            <a:extLst>
              <a:ext uri="{FF2B5EF4-FFF2-40B4-BE49-F238E27FC236}">
                <a16:creationId xmlns:a16="http://schemas.microsoft.com/office/drawing/2014/main" id="{37E724F7-9C88-DB41-A63C-03DCE9FA582B}"/>
              </a:ext>
            </a:extLst>
          </p:cNvPr>
          <p:cNvSpPr>
            <a:spLocks noGrp="1"/>
          </p:cNvSpPr>
          <p:nvPr>
            <p:ph type="sldNum" sz="quarter" idx="4"/>
          </p:nvPr>
        </p:nvSpPr>
        <p:spPr>
          <a:xfrm>
            <a:off x="254000" y="6356615"/>
            <a:ext cx="698500" cy="365125"/>
          </a:xfrm>
          <a:prstGeom prst="rect">
            <a:avLst/>
          </a:prstGeom>
        </p:spPr>
        <p:txBody>
          <a:bodyPr vert="horz" lIns="91440" tIns="45720" rIns="91440" bIns="45720" rtlCol="0" anchor="ctr"/>
          <a:lstStyle>
            <a:lvl1pPr algn="ctr">
              <a:defRPr sz="1500" b="1">
                <a:solidFill>
                  <a:schemeClr val="bg1"/>
                </a:solidFill>
                <a:latin typeface="Montserrat" pitchFamily="2" charset="77"/>
              </a:defRPr>
            </a:lvl1pPr>
          </a:lstStyle>
          <a:p>
            <a:fld id="{7D7E32AA-9B9C-F340-8B8D-F75AB783B140}" type="slidenum">
              <a:rPr lang="en-US" smtClean="0"/>
              <a:pPr/>
              <a:t>‹#›</a:t>
            </a:fld>
            <a:endParaRPr lang="en-US"/>
          </a:p>
        </p:txBody>
      </p:sp>
    </p:spTree>
    <p:extLst>
      <p:ext uri="{BB962C8B-B14F-4D97-AF65-F5344CB8AC3E}">
        <p14:creationId xmlns:p14="http://schemas.microsoft.com/office/powerpoint/2010/main" val="1321384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mp;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51B7800-D414-9149-8596-224C9FD4E582}"/>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6BEE160B-B6A0-2E45-8C5E-001AFFDAF127}"/>
              </a:ext>
            </a:extLst>
          </p:cNvPr>
          <p:cNvSpPr>
            <a:spLocks noGrp="1"/>
          </p:cNvSpPr>
          <p:nvPr>
            <p:ph type="title" hasCustomPrompt="1"/>
          </p:nvPr>
        </p:nvSpPr>
        <p:spPr>
          <a:xfrm>
            <a:off x="430428" y="250032"/>
            <a:ext cx="4499919" cy="894557"/>
          </a:xfrm>
        </p:spPr>
        <p:txBody>
          <a:bodyPr>
            <a:noAutofit/>
          </a:bodyPr>
          <a:lstStyle>
            <a:lvl1pPr algn="l">
              <a:defRPr sz="3200" b="0">
                <a:solidFill>
                  <a:schemeClr val="bg1"/>
                </a:solidFill>
              </a:defRPr>
            </a:lvl1pPr>
          </a:lstStyle>
          <a:p>
            <a:r>
              <a:rPr lang="en-US" dirty="0"/>
              <a:t>I am a header</a:t>
            </a:r>
          </a:p>
        </p:txBody>
      </p:sp>
      <p:sp>
        <p:nvSpPr>
          <p:cNvPr id="10" name="Content Placeholder 2">
            <a:extLst>
              <a:ext uri="{FF2B5EF4-FFF2-40B4-BE49-F238E27FC236}">
                <a16:creationId xmlns:a16="http://schemas.microsoft.com/office/drawing/2014/main" id="{486EBAEA-4F0F-9848-91CC-C3DDEDEB4D54}"/>
              </a:ext>
            </a:extLst>
          </p:cNvPr>
          <p:cNvSpPr>
            <a:spLocks noGrp="1"/>
          </p:cNvSpPr>
          <p:nvPr>
            <p:ph idx="1"/>
          </p:nvPr>
        </p:nvSpPr>
        <p:spPr>
          <a:xfrm>
            <a:off x="430427" y="1692875"/>
            <a:ext cx="11209638" cy="4077729"/>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0112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mp; 2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51B7800-D414-9149-8596-224C9FD4E582}"/>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F1BEF19C-650F-594D-A3DB-F6588DE1F69E}"/>
              </a:ext>
            </a:extLst>
          </p:cNvPr>
          <p:cNvSpPr>
            <a:spLocks noGrp="1"/>
          </p:cNvSpPr>
          <p:nvPr>
            <p:ph type="title" hasCustomPrompt="1"/>
          </p:nvPr>
        </p:nvSpPr>
        <p:spPr>
          <a:xfrm>
            <a:off x="430428" y="250032"/>
            <a:ext cx="4499919" cy="894557"/>
          </a:xfrm>
        </p:spPr>
        <p:txBody>
          <a:bodyPr>
            <a:noAutofit/>
          </a:bodyPr>
          <a:lstStyle>
            <a:lvl1pPr algn="l">
              <a:defRPr sz="3200" b="0">
                <a:solidFill>
                  <a:schemeClr val="bg1"/>
                </a:solidFill>
              </a:defRPr>
            </a:lvl1pPr>
          </a:lstStyle>
          <a:p>
            <a:r>
              <a:rPr lang="en-US" dirty="0"/>
              <a:t>I am a header</a:t>
            </a:r>
          </a:p>
        </p:txBody>
      </p:sp>
      <p:sp>
        <p:nvSpPr>
          <p:cNvPr id="7" name="Content Placeholder 2">
            <a:extLst>
              <a:ext uri="{FF2B5EF4-FFF2-40B4-BE49-F238E27FC236}">
                <a16:creationId xmlns:a16="http://schemas.microsoft.com/office/drawing/2014/main" id="{9F38AD87-2982-8F47-BA35-E0D2EC307C52}"/>
              </a:ext>
            </a:extLst>
          </p:cNvPr>
          <p:cNvSpPr>
            <a:spLocks noGrp="1"/>
          </p:cNvSpPr>
          <p:nvPr>
            <p:ph idx="1"/>
          </p:nvPr>
        </p:nvSpPr>
        <p:spPr>
          <a:xfrm>
            <a:off x="496155" y="1730653"/>
            <a:ext cx="5565424" cy="4053016"/>
          </a:xfrm>
        </p:spPr>
        <p:txBody>
          <a:bodyPr>
            <a:normAutofit/>
          </a:bodyPr>
          <a:lstStyle>
            <a:lvl1pPr>
              <a:defRPr sz="2400">
                <a:solidFill>
                  <a:schemeClr val="tx1">
                    <a:lumMod val="95000"/>
                    <a:lumOff val="5000"/>
                  </a:schemeClr>
                </a:solidFill>
              </a:defRPr>
            </a:lvl1pPr>
            <a:lvl2pPr>
              <a:defRPr sz="2400">
                <a:solidFill>
                  <a:schemeClr val="tx1">
                    <a:lumMod val="95000"/>
                    <a:lumOff val="5000"/>
                  </a:schemeClr>
                </a:solidFill>
              </a:defRPr>
            </a:lvl2pPr>
            <a:lvl3pPr>
              <a:defRPr sz="2400">
                <a:solidFill>
                  <a:schemeClr val="tx1">
                    <a:lumMod val="95000"/>
                    <a:lumOff val="5000"/>
                  </a:schemeClr>
                </a:solidFill>
              </a:defRPr>
            </a:lvl3pPr>
            <a:lvl4pPr>
              <a:defRPr sz="2400">
                <a:solidFill>
                  <a:schemeClr val="tx1">
                    <a:lumMod val="95000"/>
                    <a:lumOff val="5000"/>
                  </a:schemeClr>
                </a:solidFill>
              </a:defRPr>
            </a:lvl4pPr>
            <a:lvl5pPr>
              <a:defRPr sz="2400">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D209E792-DFCC-3A4B-88AE-5E2C25CDBD74}"/>
              </a:ext>
            </a:extLst>
          </p:cNvPr>
          <p:cNvSpPr>
            <a:spLocks noGrp="1"/>
          </p:cNvSpPr>
          <p:nvPr>
            <p:ph idx="13"/>
          </p:nvPr>
        </p:nvSpPr>
        <p:spPr>
          <a:xfrm>
            <a:off x="6087705" y="1737008"/>
            <a:ext cx="5565424" cy="4053016"/>
          </a:xfrm>
        </p:spPr>
        <p:txBody>
          <a:bodyPr>
            <a:normAutofit/>
          </a:bodyPr>
          <a:lstStyle>
            <a:lvl1pPr>
              <a:defRPr sz="2400">
                <a:solidFill>
                  <a:schemeClr val="tx1">
                    <a:lumMod val="95000"/>
                    <a:lumOff val="5000"/>
                  </a:schemeClr>
                </a:solidFill>
              </a:defRPr>
            </a:lvl1pPr>
            <a:lvl2pPr>
              <a:defRPr sz="2400">
                <a:solidFill>
                  <a:schemeClr val="tx1">
                    <a:lumMod val="95000"/>
                    <a:lumOff val="5000"/>
                  </a:schemeClr>
                </a:solidFill>
              </a:defRPr>
            </a:lvl2pPr>
            <a:lvl3pPr>
              <a:defRPr sz="2400">
                <a:solidFill>
                  <a:schemeClr val="tx1">
                    <a:lumMod val="95000"/>
                    <a:lumOff val="5000"/>
                  </a:schemeClr>
                </a:solidFill>
              </a:defRPr>
            </a:lvl3pPr>
            <a:lvl4pPr>
              <a:defRPr sz="2400">
                <a:solidFill>
                  <a:schemeClr val="tx1">
                    <a:lumMod val="95000"/>
                    <a:lumOff val="5000"/>
                  </a:schemeClr>
                </a:solidFill>
              </a:defRPr>
            </a:lvl4pPr>
            <a:lvl5pPr>
              <a:defRPr sz="2400">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424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Veritcal Header">
    <p:bg>
      <p:bgRef idx="1001">
        <a:schemeClr val="bg1"/>
      </p:bgRef>
    </p:bg>
    <p:spTree>
      <p:nvGrpSpPr>
        <p:cNvPr id="1" name=""/>
        <p:cNvGrpSpPr/>
        <p:nvPr/>
      </p:nvGrpSpPr>
      <p:grpSpPr>
        <a:xfrm>
          <a:off x="0" y="0"/>
          <a:ext cx="0" cy="0"/>
          <a:chOff x="0" y="0"/>
          <a:chExt cx="0" cy="0"/>
        </a:xfrm>
      </p:grpSpPr>
      <p:sp>
        <p:nvSpPr>
          <p:cNvPr id="16" name="bk object 16"/>
          <p:cNvSpPr/>
          <p:nvPr/>
        </p:nvSpPr>
        <p:spPr>
          <a:xfrm>
            <a:off x="0" y="5994400"/>
            <a:ext cx="12192000" cy="863600"/>
          </a:xfrm>
          <a:prstGeom prst="rect">
            <a:avLst/>
          </a:prstGeom>
          <a:blipFill>
            <a:blip r:embed="rId2" cstate="print"/>
            <a:stretch>
              <a:fillRect/>
            </a:stretch>
          </a:blipFill>
        </p:spPr>
        <p:txBody>
          <a:bodyPr wrap="square" lIns="0" tIns="0" rIns="0" bIns="0" rtlCol="0"/>
          <a:lstStyle/>
          <a:p>
            <a:endParaRPr sz="1500"/>
          </a:p>
        </p:txBody>
      </p:sp>
      <p:sp>
        <p:nvSpPr>
          <p:cNvPr id="7" name="object 3">
            <a:extLst>
              <a:ext uri="{FF2B5EF4-FFF2-40B4-BE49-F238E27FC236}">
                <a16:creationId xmlns:a16="http://schemas.microsoft.com/office/drawing/2014/main" id="{1093B563-A947-4A4D-A853-6115FC87B819}"/>
              </a:ext>
            </a:extLst>
          </p:cNvPr>
          <p:cNvSpPr txBox="1"/>
          <p:nvPr userDrawn="1"/>
        </p:nvSpPr>
        <p:spPr>
          <a:xfrm>
            <a:off x="523875" y="127000"/>
            <a:ext cx="3032125" cy="177399"/>
          </a:xfrm>
          <a:prstGeom prst="rect">
            <a:avLst/>
          </a:prstGeom>
        </p:spPr>
        <p:txBody>
          <a:bodyPr vert="horz" wrap="square" lIns="0" tIns="10583" rIns="0" bIns="0" rtlCol="0">
            <a:spAutoFit/>
          </a:bodyPr>
          <a:lstStyle/>
          <a:p>
            <a:pPr marL="10583">
              <a:lnSpc>
                <a:spcPts val="1325"/>
              </a:lnSpc>
              <a:spcBef>
                <a:spcPts val="83"/>
              </a:spcBef>
            </a:pPr>
            <a:r>
              <a:rPr lang="en-CA" sz="1167" b="1" dirty="0">
                <a:solidFill>
                  <a:srgbClr val="E52619"/>
                </a:solidFill>
                <a:latin typeface="Montserrat"/>
                <a:cs typeface="Montserrat"/>
              </a:rPr>
              <a:t>Ross | </a:t>
            </a:r>
            <a:r>
              <a:rPr sz="1167" b="1" spc="-12" dirty="0">
                <a:solidFill>
                  <a:srgbClr val="DCDDDE"/>
                </a:solidFill>
                <a:latin typeface="Montserrat"/>
                <a:cs typeface="Montserrat"/>
              </a:rPr>
              <a:t>BUSINESS PROPOSAL</a:t>
            </a:r>
            <a:endParaRPr sz="1167" dirty="0">
              <a:latin typeface="Montserrat"/>
              <a:cs typeface="Montserrat"/>
            </a:endParaRPr>
          </a:p>
        </p:txBody>
      </p:sp>
      <p:sp>
        <p:nvSpPr>
          <p:cNvPr id="6" name="Title 5">
            <a:extLst>
              <a:ext uri="{FF2B5EF4-FFF2-40B4-BE49-F238E27FC236}">
                <a16:creationId xmlns:a16="http://schemas.microsoft.com/office/drawing/2014/main" id="{8EBD9687-DC6A-664A-AC5B-42494881F5C4}"/>
              </a:ext>
            </a:extLst>
          </p:cNvPr>
          <p:cNvSpPr>
            <a:spLocks noGrp="1"/>
          </p:cNvSpPr>
          <p:nvPr>
            <p:ph type="title" hasCustomPrompt="1"/>
          </p:nvPr>
        </p:nvSpPr>
        <p:spPr>
          <a:xfrm rot="16200000">
            <a:off x="-1729637" y="2915115"/>
            <a:ext cx="5194301" cy="687276"/>
          </a:xfrm>
          <a:prstGeom prst="rect">
            <a:avLst/>
          </a:prstGeom>
        </p:spPr>
        <p:txBody>
          <a:bodyPr/>
          <a:lstStyle>
            <a:lvl1pPr algn="ctr">
              <a:defRPr>
                <a:solidFill>
                  <a:schemeClr val="tx1"/>
                </a:solidFill>
              </a:defRPr>
            </a:lvl1pPr>
          </a:lstStyle>
          <a:p>
            <a:r>
              <a:rPr lang="en-US" dirty="0"/>
              <a:t>CLICK TO EDIT MASTER TITLE STYLE</a:t>
            </a:r>
          </a:p>
        </p:txBody>
      </p:sp>
      <p:sp>
        <p:nvSpPr>
          <p:cNvPr id="13" name="Slide Number Placeholder 7">
            <a:extLst>
              <a:ext uri="{FF2B5EF4-FFF2-40B4-BE49-F238E27FC236}">
                <a16:creationId xmlns:a16="http://schemas.microsoft.com/office/drawing/2014/main" id="{DA4F9120-3B20-8649-9990-3101B4DC5DA5}"/>
              </a:ext>
            </a:extLst>
          </p:cNvPr>
          <p:cNvSpPr>
            <a:spLocks noGrp="1"/>
          </p:cNvSpPr>
          <p:nvPr>
            <p:ph type="sldNum" sz="quarter" idx="4"/>
          </p:nvPr>
        </p:nvSpPr>
        <p:spPr>
          <a:xfrm>
            <a:off x="190501" y="6356615"/>
            <a:ext cx="698500" cy="365125"/>
          </a:xfrm>
          <a:prstGeom prst="rect">
            <a:avLst/>
          </a:prstGeom>
        </p:spPr>
        <p:txBody>
          <a:bodyPr vert="horz" lIns="91440" tIns="45720" rIns="91440" bIns="45720" rtlCol="0" anchor="ctr"/>
          <a:lstStyle>
            <a:lvl1pPr algn="r">
              <a:defRPr sz="1500" b="1">
                <a:solidFill>
                  <a:schemeClr val="bg1"/>
                </a:solidFill>
                <a:latin typeface="Montserrat" pitchFamily="2" charset="77"/>
              </a:defRPr>
            </a:lvl1pPr>
          </a:lstStyle>
          <a:p>
            <a:fld id="{7D7E32AA-9B9C-F340-8B8D-F75AB783B140}" type="slidenum">
              <a:rPr lang="en-US" smtClean="0"/>
              <a:pPr/>
              <a:t>‹#›</a:t>
            </a:fld>
            <a:endParaRPr lang="en-US"/>
          </a:p>
        </p:txBody>
      </p:sp>
      <p:sp>
        <p:nvSpPr>
          <p:cNvPr id="14" name="Footer Placeholder 1">
            <a:extLst>
              <a:ext uri="{FF2B5EF4-FFF2-40B4-BE49-F238E27FC236}">
                <a16:creationId xmlns:a16="http://schemas.microsoft.com/office/drawing/2014/main" id="{8AA4DDCD-0350-6547-98D9-25FE89710729}"/>
              </a:ext>
            </a:extLst>
          </p:cNvPr>
          <p:cNvSpPr>
            <a:spLocks noGrp="1"/>
          </p:cNvSpPr>
          <p:nvPr>
            <p:ph type="ftr" sz="quarter" idx="11"/>
          </p:nvPr>
        </p:nvSpPr>
        <p:spPr>
          <a:xfrm>
            <a:off x="4038865" y="6356615"/>
            <a:ext cx="4114271" cy="365125"/>
          </a:xfrm>
          <a:prstGeom prst="rect">
            <a:avLst/>
          </a:prstGeom>
        </p:spPr>
        <p:txBody>
          <a:bodyPr anchor="ctr" anchorCtr="0"/>
          <a:lstStyle>
            <a:lvl1pPr algn="ctr">
              <a:defRPr sz="1000" b="1">
                <a:solidFill>
                  <a:schemeClr val="bg1"/>
                </a:solidFill>
              </a:defRPr>
            </a:lvl1pPr>
          </a:lstStyle>
          <a:p>
            <a:r>
              <a:rPr lang="en-US"/>
              <a:t>COMPANY CONFIDENTIAL</a:t>
            </a:r>
            <a:endParaRPr lang="en-US" dirty="0"/>
          </a:p>
        </p:txBody>
      </p:sp>
    </p:spTree>
    <p:extLst>
      <p:ext uri="{BB962C8B-B14F-4D97-AF65-F5344CB8AC3E}">
        <p14:creationId xmlns:p14="http://schemas.microsoft.com/office/powerpoint/2010/main" val="200527928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633358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op Blank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AF3F86B-DA83-2E4B-BAB9-F7C4A9FC68D1}"/>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789958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dirty="0"/>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 id="2147483752" r:id="rId26"/>
    <p:sldLayoutId id="2147483753" r:id="rId27"/>
    <p:sldLayoutId id="2147483754" r:id="rId28"/>
    <p:sldLayoutId id="2147483755" r:id="rId29"/>
    <p:sldLayoutId id="2147483756" r:id="rId30"/>
  </p:sldLayoutIdLst>
  <p:hf hdr="0" ftr="0" dt="0"/>
  <p:txStyles>
    <p:title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058A2B-D6FF-A340-AB7E-1E1646E9513E}"/>
              </a:ext>
            </a:extLst>
          </p:cNvPr>
          <p:cNvSpPr>
            <a:spLocks noGrp="1"/>
          </p:cNvSpPr>
          <p:nvPr>
            <p:ph type="sldNum" sz="quarter" idx="12"/>
          </p:nvPr>
        </p:nvSpPr>
        <p:spPr/>
        <p:txBody>
          <a:bodyPr/>
          <a:lstStyle/>
          <a:p>
            <a:fld id="{67E52358-FED6-D246-9C6E-AEC4ABAAD0D9}" type="slidenum">
              <a:rPr lang="en-US" smtClean="0"/>
              <a:t>1</a:t>
            </a:fld>
            <a:endParaRPr lang="en-US"/>
          </a:p>
        </p:txBody>
      </p:sp>
    </p:spTree>
    <p:extLst>
      <p:ext uri="{BB962C8B-B14F-4D97-AF65-F5344CB8AC3E}">
        <p14:creationId xmlns:p14="http://schemas.microsoft.com/office/powerpoint/2010/main" val="242846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ltrix 2RU.8.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5071" y="-229364"/>
            <a:ext cx="6757239" cy="3800948"/>
          </a:xfrm>
          <a:prstGeom prst="rect">
            <a:avLst/>
          </a:prstGeom>
        </p:spPr>
      </p:pic>
      <p:sp>
        <p:nvSpPr>
          <p:cNvPr id="11" name="Title 1"/>
          <p:cNvSpPr>
            <a:spLocks noGrp="1"/>
          </p:cNvSpPr>
          <p:nvPr>
            <p:ph type="title"/>
          </p:nvPr>
        </p:nvSpPr>
        <p:spPr/>
        <p:txBody>
          <a:bodyPr>
            <a:normAutofit/>
          </a:bodyPr>
          <a:lstStyle/>
          <a:p>
            <a:r>
              <a:rPr lang="en-US" sz="3733" b="1" dirty="0" err="1">
                <a:latin typeface="Arial" panose="020B0604020202020204" pitchFamily="34" charset="0"/>
                <a:cs typeface="Arial" panose="020B0604020202020204" pitchFamily="34" charset="0"/>
              </a:rPr>
              <a:t>Ultri</a:t>
            </a:r>
            <a:r>
              <a:rPr lang="en-US" sz="3733" dirty="0" err="1">
                <a:latin typeface="Arial" panose="020B0604020202020204" pitchFamily="34" charset="0"/>
                <a:cs typeface="Arial" panose="020B0604020202020204" pitchFamily="34" charset="0"/>
              </a:rPr>
              <a:t>sync</a:t>
            </a:r>
            <a:r>
              <a:rPr lang="en-US" sz="3733" dirty="0">
                <a:latin typeface="Arial" panose="020B0604020202020204" pitchFamily="34" charset="0"/>
                <a:cs typeface="Arial" panose="020B0604020202020204" pitchFamily="34" charset="0"/>
              </a:rPr>
              <a:t>-UHD</a:t>
            </a:r>
            <a:endParaRPr lang="en-US" sz="3733" i="1" dirty="0">
              <a:latin typeface="Arial" panose="020B0604020202020204" pitchFamily="34" charset="0"/>
              <a:cs typeface="Arial" panose="020B0604020202020204" pitchFamily="34" charset="0"/>
            </a:endParaRPr>
          </a:p>
        </p:txBody>
      </p:sp>
      <p:sp>
        <p:nvSpPr>
          <p:cNvPr id="10" name="Content Placeholder 6"/>
          <p:cNvSpPr>
            <a:spLocks noGrp="1"/>
          </p:cNvSpPr>
          <p:nvPr>
            <p:ph idx="1"/>
          </p:nvPr>
        </p:nvSpPr>
        <p:spPr>
          <a:xfrm>
            <a:off x="430426" y="1488987"/>
            <a:ext cx="10817582" cy="4458318"/>
          </a:xfrm>
          <a:prstGeom prst="rect">
            <a:avLst/>
          </a:prstGeom>
        </p:spPr>
        <p:txBody>
          <a:bodyPr>
            <a:normAutofit/>
          </a:bodyPr>
          <a:lstStyle/>
          <a:p>
            <a:pPr marL="0" indent="0">
              <a:buNone/>
            </a:pPr>
            <a:r>
              <a:rPr lang="en-US" b="1" dirty="0"/>
              <a:t>Key Features:</a:t>
            </a:r>
          </a:p>
          <a:p>
            <a:pPr marL="0" indent="0">
              <a:buNone/>
            </a:pPr>
            <a:endParaRPr lang="en-US" sz="400" b="1" dirty="0"/>
          </a:p>
          <a:p>
            <a:pPr marL="302676" lvl="1" indent="-300559">
              <a:lnSpc>
                <a:spcPct val="100000"/>
              </a:lnSpc>
              <a:buFont typeface="Wingdings" pitchFamily="2" charset="2"/>
              <a:buChar char="§"/>
            </a:pPr>
            <a:r>
              <a:rPr lang="en-US" sz="2000" dirty="0"/>
              <a:t>New License (in addition to standard frame sync license)</a:t>
            </a:r>
          </a:p>
          <a:p>
            <a:pPr marL="302676" lvl="1" indent="-300559">
              <a:lnSpc>
                <a:spcPct val="100000"/>
              </a:lnSpc>
            </a:pPr>
            <a:r>
              <a:rPr lang="en-US" sz="2000" dirty="0"/>
              <a:t>Software enabled assignable 12G Frame synchronization</a:t>
            </a:r>
          </a:p>
          <a:p>
            <a:pPr marL="304792" lvl="1" indent="-304792">
              <a:lnSpc>
                <a:spcPct val="100000"/>
              </a:lnSpc>
            </a:pPr>
            <a:r>
              <a:rPr lang="en-US" sz="2000" dirty="0"/>
              <a:t>Selected inputs available for 12G license (up to 3 per I/O module)</a:t>
            </a:r>
          </a:p>
          <a:p>
            <a:pPr marL="615935" lvl="2">
              <a:lnSpc>
                <a:spcPct val="100000"/>
              </a:lnSpc>
            </a:pPr>
            <a:r>
              <a:rPr lang="en-US" sz="1800" dirty="0"/>
              <a:t>Note:  standard 3G license available on every input </a:t>
            </a:r>
          </a:p>
          <a:p>
            <a:pPr marL="158735" lvl="1">
              <a:lnSpc>
                <a:spcPct val="100000"/>
              </a:lnSpc>
            </a:pPr>
            <a:r>
              <a:rPr lang="en-US" sz="2000" dirty="0"/>
              <a:t>Up to ½ second variable audio delay PER MONO CHANNEL!</a:t>
            </a:r>
          </a:p>
          <a:p>
            <a:pPr marL="158735" lvl="1">
              <a:lnSpc>
                <a:spcPct val="100000"/>
              </a:lnSpc>
            </a:pPr>
            <a:r>
              <a:rPr lang="en-US" sz="2000" dirty="0"/>
              <a:t>List Price:  $800 USD</a:t>
            </a:r>
            <a:endParaRPr lang="en-US" sz="13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553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43483" y="4215322"/>
            <a:ext cx="7106861" cy="666786"/>
          </a:xfrm>
          <a:prstGeom prst="rect">
            <a:avLst/>
          </a:prstGeom>
          <a:noFill/>
        </p:spPr>
        <p:txBody>
          <a:bodyPr wrap="square" rtlCol="0">
            <a:spAutoFit/>
          </a:bodyPr>
          <a:lstStyle/>
          <a:p>
            <a:pPr algn="ctr"/>
            <a:r>
              <a:rPr lang="en-US" sz="3733" dirty="0">
                <a:latin typeface="Arial" panose="020B0604020202020204" pitchFamily="34" charset="0"/>
                <a:cs typeface="Arial" panose="020B0604020202020204" pitchFamily="34" charset="0"/>
              </a:rPr>
              <a:t>Tie Line Control Manager</a:t>
            </a:r>
          </a:p>
        </p:txBody>
      </p:sp>
      <p:pic>
        <p:nvPicPr>
          <p:cNvPr id="4" name="Picture 3" descr="A picture containing sitting, clock&#10;&#10;Description automatically generated">
            <a:extLst>
              <a:ext uri="{FF2B5EF4-FFF2-40B4-BE49-F238E27FC236}">
                <a16:creationId xmlns:a16="http://schemas.microsoft.com/office/drawing/2014/main" id="{9DD78568-E036-41C5-B2DC-030C94ABC968}"/>
              </a:ext>
            </a:extLst>
          </p:cNvPr>
          <p:cNvPicPr>
            <a:picLocks noChangeAspect="1"/>
          </p:cNvPicPr>
          <p:nvPr/>
        </p:nvPicPr>
        <p:blipFill>
          <a:blip r:embed="rId2"/>
          <a:stretch>
            <a:fillRect/>
          </a:stretch>
        </p:blipFill>
        <p:spPr>
          <a:xfrm>
            <a:off x="767833" y="2399024"/>
            <a:ext cx="10878321" cy="1425885"/>
          </a:xfrm>
          <a:prstGeom prst="rect">
            <a:avLst/>
          </a:prstGeom>
        </p:spPr>
      </p:pic>
    </p:spTree>
    <p:extLst>
      <p:ext uri="{BB962C8B-B14F-4D97-AF65-F5344CB8AC3E}">
        <p14:creationId xmlns:p14="http://schemas.microsoft.com/office/powerpoint/2010/main" val="1639646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F9489-6700-554A-A968-FD5C169B284B}"/>
              </a:ext>
            </a:extLst>
          </p:cNvPr>
          <p:cNvSpPr>
            <a:spLocks noGrp="1"/>
          </p:cNvSpPr>
          <p:nvPr>
            <p:ph type="title"/>
          </p:nvPr>
        </p:nvSpPr>
        <p:spPr/>
        <p:txBody>
          <a:bodyPr/>
          <a:lstStyle/>
          <a:p>
            <a:r>
              <a:rPr lang="en-US" sz="2800" b="1" dirty="0"/>
              <a:t>Tie Lines, a Refresher</a:t>
            </a:r>
          </a:p>
        </p:txBody>
      </p:sp>
      <p:sp>
        <p:nvSpPr>
          <p:cNvPr id="3" name="Content Placeholder 2">
            <a:extLst>
              <a:ext uri="{FF2B5EF4-FFF2-40B4-BE49-F238E27FC236}">
                <a16:creationId xmlns:a16="http://schemas.microsoft.com/office/drawing/2014/main" id="{B5A8D21D-F937-8A4C-B092-898D58C48344}"/>
              </a:ext>
            </a:extLst>
          </p:cNvPr>
          <p:cNvSpPr>
            <a:spLocks noGrp="1"/>
          </p:cNvSpPr>
          <p:nvPr>
            <p:ph idx="1"/>
          </p:nvPr>
        </p:nvSpPr>
        <p:spPr>
          <a:xfrm>
            <a:off x="430426" y="1107245"/>
            <a:ext cx="10950747" cy="4458318"/>
          </a:xfrm>
        </p:spPr>
        <p:txBody>
          <a:bodyPr>
            <a:normAutofit/>
          </a:bodyPr>
          <a:lstStyle/>
          <a:p>
            <a:pPr marL="685789" lvl="1" indent="-457200">
              <a:lnSpc>
                <a:spcPct val="100000"/>
              </a:lnSpc>
            </a:pPr>
            <a:r>
              <a:rPr lang="en-US" sz="2000" dirty="0"/>
              <a:t>Sophisticated control software to automatically manage routes between multiple frames</a:t>
            </a:r>
          </a:p>
          <a:p>
            <a:pPr marL="685789" lvl="1" indent="-457200">
              <a:lnSpc>
                <a:spcPct val="100000"/>
              </a:lnSpc>
            </a:pPr>
            <a:r>
              <a:rPr lang="en-US" sz="2000" dirty="0"/>
              <a:t>Simplifies user control</a:t>
            </a:r>
          </a:p>
          <a:p>
            <a:pPr marL="1028689" lvl="1" indent="-342900">
              <a:lnSpc>
                <a:spcPct val="100000"/>
              </a:lnSpc>
            </a:pPr>
            <a:r>
              <a:rPr lang="en-US" sz="2000" dirty="0"/>
              <a:t>Single switch request to make route across multiple frames</a:t>
            </a:r>
          </a:p>
          <a:p>
            <a:pPr marL="1028689" lvl="1" indent="-342900">
              <a:lnSpc>
                <a:spcPct val="100000"/>
              </a:lnSpc>
            </a:pPr>
            <a:r>
              <a:rPr lang="en-US" sz="2000" dirty="0"/>
              <a:t>No requirement for specific system design or architecture</a:t>
            </a:r>
          </a:p>
          <a:p>
            <a:pPr marL="228589" indent="0">
              <a:buNone/>
            </a:pPr>
            <a:endParaRPr lang="en-US" sz="3200" dirty="0"/>
          </a:p>
          <a:p>
            <a:pPr marL="228589" indent="0">
              <a:buNone/>
            </a:pPr>
            <a:endParaRPr lang="en-US" sz="1800" dirty="0"/>
          </a:p>
        </p:txBody>
      </p:sp>
      <p:pic>
        <p:nvPicPr>
          <p:cNvPr id="8" name="Picture 7">
            <a:extLst>
              <a:ext uri="{FF2B5EF4-FFF2-40B4-BE49-F238E27FC236}">
                <a16:creationId xmlns:a16="http://schemas.microsoft.com/office/drawing/2014/main" id="{004CC3CB-FBCB-2F46-B1C3-0ED3EE63BD0F}"/>
              </a:ext>
            </a:extLst>
          </p:cNvPr>
          <p:cNvPicPr>
            <a:picLocks noChangeAspect="1"/>
          </p:cNvPicPr>
          <p:nvPr/>
        </p:nvPicPr>
        <p:blipFill>
          <a:blip r:embed="rId2"/>
          <a:stretch>
            <a:fillRect/>
          </a:stretch>
        </p:blipFill>
        <p:spPr>
          <a:xfrm>
            <a:off x="2104264" y="2654423"/>
            <a:ext cx="8117309" cy="3355760"/>
          </a:xfrm>
          <a:prstGeom prst="rect">
            <a:avLst/>
          </a:prstGeom>
        </p:spPr>
      </p:pic>
    </p:spTree>
    <p:extLst>
      <p:ext uri="{BB962C8B-B14F-4D97-AF65-F5344CB8AC3E}">
        <p14:creationId xmlns:p14="http://schemas.microsoft.com/office/powerpoint/2010/main" val="1001092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F9489-6700-554A-A968-FD5C169B284B}"/>
              </a:ext>
            </a:extLst>
          </p:cNvPr>
          <p:cNvSpPr>
            <a:spLocks noGrp="1"/>
          </p:cNvSpPr>
          <p:nvPr>
            <p:ph type="title"/>
          </p:nvPr>
        </p:nvSpPr>
        <p:spPr/>
        <p:txBody>
          <a:bodyPr/>
          <a:lstStyle/>
          <a:p>
            <a:r>
              <a:rPr lang="en-US" sz="2800" b="1" dirty="0"/>
              <a:t>System with no Tie Line Management</a:t>
            </a:r>
          </a:p>
        </p:txBody>
      </p:sp>
      <p:sp>
        <p:nvSpPr>
          <p:cNvPr id="3" name="Content Placeholder 2">
            <a:extLst>
              <a:ext uri="{FF2B5EF4-FFF2-40B4-BE49-F238E27FC236}">
                <a16:creationId xmlns:a16="http://schemas.microsoft.com/office/drawing/2014/main" id="{B5A8D21D-F937-8A4C-B092-898D58C48344}"/>
              </a:ext>
            </a:extLst>
          </p:cNvPr>
          <p:cNvSpPr>
            <a:spLocks noGrp="1"/>
          </p:cNvSpPr>
          <p:nvPr>
            <p:ph idx="1"/>
          </p:nvPr>
        </p:nvSpPr>
        <p:spPr>
          <a:xfrm>
            <a:off x="430426" y="1178266"/>
            <a:ext cx="11312801" cy="4458318"/>
          </a:xfrm>
        </p:spPr>
        <p:txBody>
          <a:bodyPr>
            <a:normAutofit/>
          </a:bodyPr>
          <a:lstStyle/>
          <a:p>
            <a:pPr marL="228589" lvl="1" indent="0">
              <a:lnSpc>
                <a:spcPct val="100000"/>
              </a:lnSpc>
              <a:buNone/>
            </a:pPr>
            <a:r>
              <a:rPr lang="en-US" sz="2000" b="1" dirty="0"/>
              <a:t>Scenario: Manual Tie-Line management</a:t>
            </a:r>
          </a:p>
          <a:p>
            <a:pPr marL="685789" lvl="1" indent="-457200">
              <a:lnSpc>
                <a:spcPct val="100000"/>
              </a:lnSpc>
            </a:pPr>
            <a:r>
              <a:rPr lang="en-US" sz="1800" dirty="0"/>
              <a:t>Operator first selects upstream destination (tie-line one) and then selects local source (camera one)</a:t>
            </a:r>
          </a:p>
          <a:p>
            <a:pPr marL="685789" lvl="1" indent="-457200">
              <a:lnSpc>
                <a:spcPct val="100000"/>
              </a:lnSpc>
            </a:pPr>
            <a:r>
              <a:rPr lang="en-US" sz="1800" dirty="0"/>
              <a:t>On downstream router, operator then selects local destination (monitor 1) and then selects the incoming local source (tie line 1) as the local source</a:t>
            </a:r>
          </a:p>
          <a:p>
            <a:pPr marL="228589" lvl="1" indent="0">
              <a:lnSpc>
                <a:spcPct val="100000"/>
              </a:lnSpc>
              <a:buNone/>
            </a:pPr>
            <a:r>
              <a:rPr lang="en-US" sz="400" b="1" dirty="0">
                <a:solidFill>
                  <a:srgbClr val="FF0000"/>
                </a:solidFill>
              </a:rPr>
              <a:t>	</a:t>
            </a:r>
          </a:p>
          <a:p>
            <a:pPr marL="228589" lvl="1" indent="0">
              <a:lnSpc>
                <a:spcPct val="100000"/>
              </a:lnSpc>
              <a:buNone/>
            </a:pPr>
            <a:r>
              <a:rPr lang="en-US" sz="1600" b="1" dirty="0">
                <a:solidFill>
                  <a:srgbClr val="FF0000"/>
                </a:solidFill>
              </a:rPr>
              <a:t>NOTE: </a:t>
            </a:r>
            <a:r>
              <a:rPr lang="en-US" sz="1600" dirty="0">
                <a:solidFill>
                  <a:srgbClr val="FF0000"/>
                </a:solidFill>
              </a:rPr>
              <a:t>Requires multiple switch requests and an understanding of the system configuration by the user/operator</a:t>
            </a:r>
          </a:p>
          <a:p>
            <a:pPr marL="228589" indent="0">
              <a:buNone/>
            </a:pPr>
            <a:endParaRPr lang="en-US" sz="2000" dirty="0"/>
          </a:p>
          <a:p>
            <a:pPr marL="228589" indent="0">
              <a:buNone/>
            </a:pPr>
            <a:endParaRPr lang="en-US" sz="1800" dirty="0"/>
          </a:p>
        </p:txBody>
      </p:sp>
      <p:pic>
        <p:nvPicPr>
          <p:cNvPr id="11" name="Picture 10">
            <a:extLst>
              <a:ext uri="{FF2B5EF4-FFF2-40B4-BE49-F238E27FC236}">
                <a16:creationId xmlns:a16="http://schemas.microsoft.com/office/drawing/2014/main" id="{FA7BAC19-C513-406A-A6C8-3434C7F72F99}"/>
              </a:ext>
            </a:extLst>
          </p:cNvPr>
          <p:cNvPicPr>
            <a:picLocks noChangeAspect="1"/>
          </p:cNvPicPr>
          <p:nvPr/>
        </p:nvPicPr>
        <p:blipFill>
          <a:blip r:embed="rId2"/>
          <a:stretch>
            <a:fillRect/>
          </a:stretch>
        </p:blipFill>
        <p:spPr>
          <a:xfrm>
            <a:off x="1430504" y="3787324"/>
            <a:ext cx="2705522" cy="1239138"/>
          </a:xfrm>
          <a:prstGeom prst="rect">
            <a:avLst/>
          </a:prstGeom>
        </p:spPr>
      </p:pic>
      <p:cxnSp>
        <p:nvCxnSpPr>
          <p:cNvPr id="13" name="Straight Arrow Connector 12">
            <a:extLst>
              <a:ext uri="{FF2B5EF4-FFF2-40B4-BE49-F238E27FC236}">
                <a16:creationId xmlns:a16="http://schemas.microsoft.com/office/drawing/2014/main" id="{C8CEAC04-926A-4E30-8F90-614F7F0515C9}"/>
              </a:ext>
            </a:extLst>
          </p:cNvPr>
          <p:cNvCxnSpPr/>
          <p:nvPr/>
        </p:nvCxnSpPr>
        <p:spPr>
          <a:xfrm>
            <a:off x="386233" y="4632351"/>
            <a:ext cx="1005840"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8BB36F5-2923-4651-BB99-A3B189BF9914}"/>
              </a:ext>
            </a:extLst>
          </p:cNvPr>
          <p:cNvCxnSpPr>
            <a:cxnSpLocks/>
          </p:cNvCxnSpPr>
          <p:nvPr/>
        </p:nvCxnSpPr>
        <p:spPr>
          <a:xfrm flipV="1">
            <a:off x="4136026" y="4620365"/>
            <a:ext cx="1633285" cy="11986"/>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s://www.avshop.ca/images/bmd/hdl-smtv4k12g.jpg">
            <a:extLst>
              <a:ext uri="{FF2B5EF4-FFF2-40B4-BE49-F238E27FC236}">
                <a16:creationId xmlns:a16="http://schemas.microsoft.com/office/drawing/2014/main" id="{40AF8074-FE60-4733-A658-229D44200A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64" t="29419" r="12759" b="29637"/>
          <a:stretch/>
        </p:blipFill>
        <p:spPr bwMode="auto">
          <a:xfrm>
            <a:off x="10035168" y="4095628"/>
            <a:ext cx="1435693" cy="7882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7A38CF1-F163-4FE5-B8DC-AB8769F52EB2}"/>
              </a:ext>
            </a:extLst>
          </p:cNvPr>
          <p:cNvSpPr/>
          <p:nvPr/>
        </p:nvSpPr>
        <p:spPr>
          <a:xfrm>
            <a:off x="10219358" y="4205829"/>
            <a:ext cx="1056771" cy="5438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ABF9101A-8B7E-435B-9057-798379D93815}"/>
              </a:ext>
            </a:extLst>
          </p:cNvPr>
          <p:cNvSpPr txBox="1"/>
          <p:nvPr/>
        </p:nvSpPr>
        <p:spPr>
          <a:xfrm>
            <a:off x="4376888" y="4129784"/>
            <a:ext cx="1258431" cy="369332"/>
          </a:xfrm>
          <a:prstGeom prst="rect">
            <a:avLst/>
          </a:prstGeom>
          <a:noFill/>
        </p:spPr>
        <p:txBody>
          <a:bodyPr wrap="square" rtlCol="0">
            <a:spAutoFit/>
          </a:bodyPr>
          <a:lstStyle/>
          <a:p>
            <a:r>
              <a:rPr lang="en-CA" dirty="0"/>
              <a:t>Tie line 1</a:t>
            </a:r>
          </a:p>
        </p:txBody>
      </p:sp>
      <p:sp>
        <p:nvSpPr>
          <p:cNvPr id="17" name="TextBox 16">
            <a:extLst>
              <a:ext uri="{FF2B5EF4-FFF2-40B4-BE49-F238E27FC236}">
                <a16:creationId xmlns:a16="http://schemas.microsoft.com/office/drawing/2014/main" id="{2E0FA9FC-3527-4744-AF1C-50ABDE18CC6C}"/>
              </a:ext>
            </a:extLst>
          </p:cNvPr>
          <p:cNvSpPr txBox="1"/>
          <p:nvPr/>
        </p:nvSpPr>
        <p:spPr>
          <a:xfrm>
            <a:off x="301250" y="4114127"/>
            <a:ext cx="1258431" cy="369332"/>
          </a:xfrm>
          <a:prstGeom prst="rect">
            <a:avLst/>
          </a:prstGeom>
          <a:noFill/>
        </p:spPr>
        <p:txBody>
          <a:bodyPr wrap="square" rtlCol="0">
            <a:spAutoFit/>
          </a:bodyPr>
          <a:lstStyle/>
          <a:p>
            <a:r>
              <a:rPr lang="en-CA" dirty="0"/>
              <a:t>Camera</a:t>
            </a:r>
          </a:p>
        </p:txBody>
      </p:sp>
      <p:sp>
        <p:nvSpPr>
          <p:cNvPr id="18" name="TextBox 17">
            <a:extLst>
              <a:ext uri="{FF2B5EF4-FFF2-40B4-BE49-F238E27FC236}">
                <a16:creationId xmlns:a16="http://schemas.microsoft.com/office/drawing/2014/main" id="{98BAFAAA-934E-4157-A206-92B4BD33B5F8}"/>
              </a:ext>
            </a:extLst>
          </p:cNvPr>
          <p:cNvSpPr txBox="1"/>
          <p:nvPr/>
        </p:nvSpPr>
        <p:spPr>
          <a:xfrm>
            <a:off x="9847289" y="3671196"/>
            <a:ext cx="1760974" cy="369332"/>
          </a:xfrm>
          <a:prstGeom prst="rect">
            <a:avLst/>
          </a:prstGeom>
          <a:noFill/>
        </p:spPr>
        <p:txBody>
          <a:bodyPr wrap="square" rtlCol="0">
            <a:spAutoFit/>
          </a:bodyPr>
          <a:lstStyle/>
          <a:p>
            <a:pPr algn="ctr"/>
            <a:r>
              <a:rPr lang="en-CA" dirty="0"/>
              <a:t>Display</a:t>
            </a:r>
          </a:p>
        </p:txBody>
      </p:sp>
      <p:pic>
        <p:nvPicPr>
          <p:cNvPr id="15" name="Picture 14">
            <a:extLst>
              <a:ext uri="{FF2B5EF4-FFF2-40B4-BE49-F238E27FC236}">
                <a16:creationId xmlns:a16="http://schemas.microsoft.com/office/drawing/2014/main" id="{92F34721-201D-44BD-98FE-9A7010411717}"/>
              </a:ext>
            </a:extLst>
          </p:cNvPr>
          <p:cNvPicPr>
            <a:picLocks noChangeAspect="1"/>
          </p:cNvPicPr>
          <p:nvPr/>
        </p:nvPicPr>
        <p:blipFill>
          <a:blip r:embed="rId2"/>
          <a:stretch>
            <a:fillRect/>
          </a:stretch>
        </p:blipFill>
        <p:spPr>
          <a:xfrm>
            <a:off x="5769311" y="3793009"/>
            <a:ext cx="2705522" cy="1239138"/>
          </a:xfrm>
          <a:prstGeom prst="rect">
            <a:avLst/>
          </a:prstGeom>
        </p:spPr>
      </p:pic>
      <p:cxnSp>
        <p:nvCxnSpPr>
          <p:cNvPr id="16" name="Straight Arrow Connector 15">
            <a:extLst>
              <a:ext uri="{FF2B5EF4-FFF2-40B4-BE49-F238E27FC236}">
                <a16:creationId xmlns:a16="http://schemas.microsoft.com/office/drawing/2014/main" id="{5DCA166A-66BD-4A78-A708-649DDE26F24E}"/>
              </a:ext>
            </a:extLst>
          </p:cNvPr>
          <p:cNvCxnSpPr>
            <a:cxnSpLocks/>
          </p:cNvCxnSpPr>
          <p:nvPr/>
        </p:nvCxnSpPr>
        <p:spPr>
          <a:xfrm>
            <a:off x="8474833" y="4632351"/>
            <a:ext cx="1505450"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BA448CC-1338-4B5C-A13F-8A0118E5CE5B}"/>
              </a:ext>
            </a:extLst>
          </p:cNvPr>
          <p:cNvSpPr txBox="1"/>
          <p:nvPr/>
        </p:nvSpPr>
        <p:spPr>
          <a:xfrm>
            <a:off x="8625785" y="4087295"/>
            <a:ext cx="1258431" cy="369332"/>
          </a:xfrm>
          <a:prstGeom prst="rect">
            <a:avLst/>
          </a:prstGeom>
          <a:noFill/>
        </p:spPr>
        <p:txBody>
          <a:bodyPr wrap="square" rtlCol="0">
            <a:spAutoFit/>
          </a:bodyPr>
          <a:lstStyle/>
          <a:p>
            <a:r>
              <a:rPr lang="en-CA" dirty="0"/>
              <a:t>Monitor 1</a:t>
            </a:r>
          </a:p>
        </p:txBody>
      </p:sp>
      <p:sp>
        <p:nvSpPr>
          <p:cNvPr id="20" name="TextBox 19">
            <a:extLst>
              <a:ext uri="{FF2B5EF4-FFF2-40B4-BE49-F238E27FC236}">
                <a16:creationId xmlns:a16="http://schemas.microsoft.com/office/drawing/2014/main" id="{28CB8EDD-4DB5-6F4D-BD51-9C9912E3E1E9}"/>
              </a:ext>
            </a:extLst>
          </p:cNvPr>
          <p:cNvSpPr txBox="1"/>
          <p:nvPr/>
        </p:nvSpPr>
        <p:spPr>
          <a:xfrm>
            <a:off x="1430504" y="3448770"/>
            <a:ext cx="2705522" cy="338554"/>
          </a:xfrm>
          <a:prstGeom prst="rect">
            <a:avLst/>
          </a:prstGeom>
          <a:noFill/>
        </p:spPr>
        <p:txBody>
          <a:bodyPr wrap="square" rtlCol="0">
            <a:spAutoFit/>
          </a:bodyPr>
          <a:lstStyle/>
          <a:p>
            <a:pPr algn="ctr"/>
            <a:r>
              <a:rPr lang="en-CA" sz="1600" dirty="0"/>
              <a:t>Upstream Router</a:t>
            </a:r>
          </a:p>
        </p:txBody>
      </p:sp>
      <p:sp>
        <p:nvSpPr>
          <p:cNvPr id="21" name="TextBox 20">
            <a:extLst>
              <a:ext uri="{FF2B5EF4-FFF2-40B4-BE49-F238E27FC236}">
                <a16:creationId xmlns:a16="http://schemas.microsoft.com/office/drawing/2014/main" id="{C5636DCB-4CC2-9A41-8604-C1315E444072}"/>
              </a:ext>
            </a:extLst>
          </p:cNvPr>
          <p:cNvSpPr txBox="1"/>
          <p:nvPr/>
        </p:nvSpPr>
        <p:spPr>
          <a:xfrm>
            <a:off x="5769311" y="3437616"/>
            <a:ext cx="2705522" cy="338554"/>
          </a:xfrm>
          <a:prstGeom prst="rect">
            <a:avLst/>
          </a:prstGeom>
          <a:noFill/>
        </p:spPr>
        <p:txBody>
          <a:bodyPr wrap="square" rtlCol="0">
            <a:spAutoFit/>
          </a:bodyPr>
          <a:lstStyle/>
          <a:p>
            <a:pPr algn="ctr"/>
            <a:r>
              <a:rPr lang="en-CA" sz="1600" dirty="0"/>
              <a:t>Downstream Router</a:t>
            </a:r>
          </a:p>
        </p:txBody>
      </p:sp>
    </p:spTree>
    <p:extLst>
      <p:ext uri="{BB962C8B-B14F-4D97-AF65-F5344CB8AC3E}">
        <p14:creationId xmlns:p14="http://schemas.microsoft.com/office/powerpoint/2010/main" val="350410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60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150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150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 presetClass="entr" presetSubtype="0" fill="hold" grpId="0" nodeType="withEffect">
                                  <p:stCondLst>
                                    <p:cond delay="100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nodeType="withEffect">
                                  <p:stCondLst>
                                    <p:cond delay="150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p:stCondLst>
                              <p:cond delay="1500"/>
                            </p:stCondLst>
                            <p:childTnLst>
                              <p:par>
                                <p:cTn id="37" presetID="1" presetClass="exit"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150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150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7"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latin typeface="Arial" panose="020B0604020202020204" pitchFamily="34" charset="0"/>
                <a:cs typeface="Arial" panose="020B0604020202020204" pitchFamily="34" charset="0"/>
              </a:rPr>
              <a:t>TIE LINE CONTROL MANAGER LICENSE</a:t>
            </a:r>
            <a:endParaRPr lang="en-US" i="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30426" y="1228927"/>
            <a:ext cx="11624553" cy="3678633"/>
          </a:xfrm>
        </p:spPr>
        <p:txBody>
          <a:bodyPr>
            <a:normAutofit fontScale="62500" lnSpcReduction="20000"/>
          </a:bodyPr>
          <a:lstStyle/>
          <a:p>
            <a:pPr marL="0" lvl="1" indent="0">
              <a:lnSpc>
                <a:spcPct val="120000"/>
              </a:lnSpc>
              <a:buNone/>
            </a:pPr>
            <a:r>
              <a:rPr lang="en-US" sz="3200" b="1" dirty="0"/>
              <a:t>ULTRICORE-TLX</a:t>
            </a:r>
          </a:p>
          <a:p>
            <a:pPr marL="838185" lvl="1" indent="-457200">
              <a:lnSpc>
                <a:spcPct val="120000"/>
              </a:lnSpc>
            </a:pPr>
            <a:r>
              <a:rPr lang="en-CA" sz="3200" dirty="0"/>
              <a:t>Optional Tie-Line Manager license for </a:t>
            </a:r>
            <a:r>
              <a:rPr lang="en-CA" sz="3200" dirty="0" err="1"/>
              <a:t>Ultricore</a:t>
            </a:r>
            <a:r>
              <a:rPr lang="en-CA" sz="3200" dirty="0"/>
              <a:t>-BCS</a:t>
            </a:r>
            <a:endParaRPr lang="en-US" sz="3200" dirty="0"/>
          </a:p>
          <a:p>
            <a:pPr marL="838185" lvl="1" indent="-457200">
              <a:lnSpc>
                <a:spcPct val="120000"/>
              </a:lnSpc>
            </a:pPr>
            <a:r>
              <a:rPr lang="en-CA" sz="3200" dirty="0"/>
              <a:t>Supports shortest-available, multi-hop automatic path finding</a:t>
            </a:r>
          </a:p>
          <a:p>
            <a:pPr marL="380985" lvl="1" indent="0">
              <a:lnSpc>
                <a:spcPct val="120000"/>
              </a:lnSpc>
              <a:buNone/>
            </a:pPr>
            <a:r>
              <a:rPr lang="en-CA" sz="3200" dirty="0"/>
              <a:t>	</a:t>
            </a:r>
            <a:r>
              <a:rPr lang="en-CA" sz="2900" dirty="0"/>
              <a:t>(NOTE: breakaway audio routing not yet supported)</a:t>
            </a:r>
            <a:endParaRPr lang="en-US" sz="2900" dirty="0"/>
          </a:p>
          <a:p>
            <a:pPr marL="838185" lvl="1" indent="-457200">
              <a:lnSpc>
                <a:spcPct val="120000"/>
              </a:lnSpc>
            </a:pPr>
            <a:r>
              <a:rPr lang="en-CA" sz="3200" dirty="0"/>
              <a:t>Works in conjunction with Ultrix-IP / </a:t>
            </a:r>
            <a:r>
              <a:rPr lang="en-CA" sz="3200" dirty="0" err="1"/>
              <a:t>Ultricore</a:t>
            </a:r>
            <a:r>
              <a:rPr lang="en-CA" sz="3200" dirty="0"/>
              <a:t>-IP to route SDI or IP Video seamlessly </a:t>
            </a:r>
            <a:endParaRPr lang="en-US" sz="3200" dirty="0"/>
          </a:p>
          <a:p>
            <a:pPr marL="838185" lvl="1" indent="-457200">
              <a:lnSpc>
                <a:spcPct val="120000"/>
              </a:lnSpc>
            </a:pPr>
            <a:r>
              <a:rPr lang="en-CA" sz="3200" dirty="0"/>
              <a:t>Allows tie-lines between all supported router types (Ultrix, NK, supported 3rd party matrices)</a:t>
            </a:r>
          </a:p>
          <a:p>
            <a:pPr marL="838185" lvl="1" indent="-457200">
              <a:lnSpc>
                <a:spcPct val="120000"/>
              </a:lnSpc>
            </a:pPr>
            <a:r>
              <a:rPr lang="en-CA" sz="3200" dirty="0"/>
              <a:t>Connect between sites or expand system I/O</a:t>
            </a:r>
            <a:endParaRPr lang="en-US" sz="3200" dirty="0"/>
          </a:p>
          <a:p>
            <a:pPr marL="838185" lvl="1" indent="-457200">
              <a:lnSpc>
                <a:spcPct val="120000"/>
              </a:lnSpc>
            </a:pPr>
            <a:r>
              <a:rPr lang="en-CA" sz="3200" dirty="0"/>
              <a:t>Simple, </a:t>
            </a:r>
            <a:r>
              <a:rPr lang="en-CA" sz="3200" dirty="0" err="1"/>
              <a:t>DashBoard</a:t>
            </a:r>
            <a:r>
              <a:rPr lang="en-CA" sz="3200" dirty="0"/>
              <a:t> based tie-line configuration and status/monitoring GUI (table based)</a:t>
            </a:r>
          </a:p>
          <a:p>
            <a:pPr marL="838185" lvl="1" indent="-457200">
              <a:lnSpc>
                <a:spcPct val="120000"/>
              </a:lnSpc>
            </a:pPr>
            <a:r>
              <a:rPr lang="en-CA" sz="3200" dirty="0"/>
              <a:t>List Price:  $9000 USD</a:t>
            </a:r>
            <a:endParaRPr lang="en-US" sz="32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A40C93D-3253-4736-87F8-6E540F175A8A}"/>
              </a:ext>
            </a:extLst>
          </p:cNvPr>
          <p:cNvSpPr/>
          <p:nvPr/>
        </p:nvSpPr>
        <p:spPr>
          <a:xfrm>
            <a:off x="444500" y="127000"/>
            <a:ext cx="2286000" cy="2644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ULTRICORE-TLX</a:t>
            </a:r>
          </a:p>
        </p:txBody>
      </p:sp>
      <p:pic>
        <p:nvPicPr>
          <p:cNvPr id="6" name="Picture 5" descr="A screenshot of a computer&#10;&#10;Description generated with high confidence">
            <a:extLst>
              <a:ext uri="{FF2B5EF4-FFF2-40B4-BE49-F238E27FC236}">
                <a16:creationId xmlns:a16="http://schemas.microsoft.com/office/drawing/2014/main" id="{7342C00A-5767-4B50-AA9A-27ABD7EC517B}"/>
              </a:ext>
            </a:extLst>
          </p:cNvPr>
          <p:cNvPicPr>
            <a:picLocks noChangeAspect="1"/>
          </p:cNvPicPr>
          <p:nvPr/>
        </p:nvPicPr>
        <p:blipFill rotWithShape="1">
          <a:blip r:embed="rId3"/>
          <a:srcRect l="4425" t="24112" r="4035" b="27794"/>
          <a:stretch/>
        </p:blipFill>
        <p:spPr>
          <a:xfrm>
            <a:off x="3454401" y="4731391"/>
            <a:ext cx="5030739" cy="1486987"/>
          </a:xfrm>
          <a:prstGeom prst="rect">
            <a:avLst/>
          </a:prstGeom>
        </p:spPr>
      </p:pic>
    </p:spTree>
    <p:extLst>
      <p:ext uri="{BB962C8B-B14F-4D97-AF65-F5344CB8AC3E}">
        <p14:creationId xmlns:p14="http://schemas.microsoft.com/office/powerpoint/2010/main" val="2445122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EB52F4-AE5D-423C-BA7D-41039981A463}"/>
              </a:ext>
            </a:extLst>
          </p:cNvPr>
          <p:cNvSpPr/>
          <p:nvPr/>
        </p:nvSpPr>
        <p:spPr>
          <a:xfrm>
            <a:off x="444500" y="127000"/>
            <a:ext cx="2667000" cy="2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noFill/>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DISTRIBUTED SYSTEMS – real world EXAMPLE 1</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0B6A6094-6281-4A3F-987C-4CF4C2017B63}"/>
              </a:ext>
            </a:extLst>
          </p:cNvPr>
          <p:cNvSpPr>
            <a:spLocks noGrp="1"/>
          </p:cNvSpPr>
          <p:nvPr>
            <p:ph idx="1"/>
          </p:nvPr>
        </p:nvSpPr>
        <p:spPr>
          <a:xfrm>
            <a:off x="430427" y="1488987"/>
            <a:ext cx="3713734" cy="4458318"/>
          </a:xfrm>
        </p:spPr>
        <p:txBody>
          <a:bodyPr>
            <a:normAutofit/>
          </a:bodyPr>
          <a:lstStyle/>
          <a:p>
            <a:r>
              <a:rPr lang="en-US" sz="2000" dirty="0"/>
              <a:t>IP as interconnect links</a:t>
            </a:r>
          </a:p>
          <a:p>
            <a:r>
              <a:rPr lang="en-US" sz="2000" dirty="0"/>
              <a:t>“Blocking” design</a:t>
            </a:r>
          </a:p>
          <a:p>
            <a:r>
              <a:rPr lang="en-US" sz="2000" dirty="0"/>
              <a:t>Reduces cost</a:t>
            </a:r>
          </a:p>
          <a:p>
            <a:r>
              <a:rPr lang="en-US" sz="2000" dirty="0"/>
              <a:t>Not as flexible</a:t>
            </a:r>
          </a:p>
          <a:p>
            <a:r>
              <a:rPr lang="en-US" sz="2000" dirty="0"/>
              <a:t>Highlights complimentary advantages of ULTRICORE-IP and ULTRICORE-TLX</a:t>
            </a:r>
          </a:p>
        </p:txBody>
      </p:sp>
      <p:sp>
        <p:nvSpPr>
          <p:cNvPr id="10" name="Rectangle 9">
            <a:extLst>
              <a:ext uri="{FF2B5EF4-FFF2-40B4-BE49-F238E27FC236}">
                <a16:creationId xmlns:a16="http://schemas.microsoft.com/office/drawing/2014/main" id="{1756C124-4CB2-42F2-A996-B87002FC1E44}"/>
              </a:ext>
            </a:extLst>
          </p:cNvPr>
          <p:cNvSpPr/>
          <p:nvPr/>
        </p:nvSpPr>
        <p:spPr>
          <a:xfrm>
            <a:off x="7048500" y="5461001"/>
            <a:ext cx="2603500" cy="509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4" name="Picture 3" descr="A screenshot of a computer&#10;&#10;Description automatically generated">
            <a:extLst>
              <a:ext uri="{FF2B5EF4-FFF2-40B4-BE49-F238E27FC236}">
                <a16:creationId xmlns:a16="http://schemas.microsoft.com/office/drawing/2014/main" id="{9D5EA69A-D005-4972-9277-97633427F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850" y="1364042"/>
            <a:ext cx="7143981" cy="4583263"/>
          </a:xfrm>
          <a:prstGeom prst="rect">
            <a:avLst/>
          </a:prstGeom>
        </p:spPr>
      </p:pic>
    </p:spTree>
    <p:extLst>
      <p:ext uri="{BB962C8B-B14F-4D97-AF65-F5344CB8AC3E}">
        <p14:creationId xmlns:p14="http://schemas.microsoft.com/office/powerpoint/2010/main" val="3170014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EB52F4-AE5D-423C-BA7D-41039981A463}"/>
              </a:ext>
            </a:extLst>
          </p:cNvPr>
          <p:cNvSpPr/>
          <p:nvPr/>
        </p:nvSpPr>
        <p:spPr>
          <a:xfrm>
            <a:off x="444500" y="127000"/>
            <a:ext cx="2667000" cy="2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Content Placeholder 2">
            <a:extLst>
              <a:ext uri="{FF2B5EF4-FFF2-40B4-BE49-F238E27FC236}">
                <a16:creationId xmlns:a16="http://schemas.microsoft.com/office/drawing/2014/main" id="{0B6A6094-6281-4A3F-987C-4CF4C2017B63}"/>
              </a:ext>
            </a:extLst>
          </p:cNvPr>
          <p:cNvSpPr>
            <a:spLocks noGrp="1"/>
          </p:cNvSpPr>
          <p:nvPr>
            <p:ph idx="1"/>
          </p:nvPr>
        </p:nvSpPr>
        <p:spPr>
          <a:xfrm>
            <a:off x="430427" y="1488987"/>
            <a:ext cx="3847958" cy="4458318"/>
          </a:xfrm>
        </p:spPr>
        <p:txBody>
          <a:bodyPr>
            <a:normAutofit/>
          </a:bodyPr>
          <a:lstStyle/>
          <a:p>
            <a:r>
              <a:rPr lang="en-US" sz="2000" dirty="0"/>
              <a:t>Fiber as interconnect links</a:t>
            </a:r>
          </a:p>
          <a:p>
            <a:r>
              <a:rPr lang="en-US" sz="2000" dirty="0"/>
              <a:t>“Blocking” design</a:t>
            </a:r>
          </a:p>
          <a:p>
            <a:r>
              <a:rPr lang="en-US" sz="2000" dirty="0"/>
              <a:t>Reduces cost</a:t>
            </a:r>
          </a:p>
          <a:p>
            <a:r>
              <a:rPr lang="en-US" sz="2000" dirty="0"/>
              <a:t>Fiber backbone makes for easy implementation</a:t>
            </a:r>
          </a:p>
          <a:p>
            <a:r>
              <a:rPr lang="en-US" sz="2000" dirty="0"/>
              <a:t>Not as flexible</a:t>
            </a:r>
          </a:p>
          <a:p>
            <a:r>
              <a:rPr lang="en-US" sz="2000" dirty="0"/>
              <a:t>Highlights use of ULTRICORE-TLX</a:t>
            </a:r>
          </a:p>
        </p:txBody>
      </p:sp>
      <p:sp>
        <p:nvSpPr>
          <p:cNvPr id="10" name="Rectangle 9">
            <a:extLst>
              <a:ext uri="{FF2B5EF4-FFF2-40B4-BE49-F238E27FC236}">
                <a16:creationId xmlns:a16="http://schemas.microsoft.com/office/drawing/2014/main" id="{1756C124-4CB2-42F2-A996-B87002FC1E44}"/>
              </a:ext>
            </a:extLst>
          </p:cNvPr>
          <p:cNvSpPr/>
          <p:nvPr/>
        </p:nvSpPr>
        <p:spPr>
          <a:xfrm>
            <a:off x="7048500" y="5461001"/>
            <a:ext cx="2603500" cy="509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6" name="Picture 5">
            <a:extLst>
              <a:ext uri="{FF2B5EF4-FFF2-40B4-BE49-F238E27FC236}">
                <a16:creationId xmlns:a16="http://schemas.microsoft.com/office/drawing/2014/main" id="{581650A2-C5F5-4FA8-A5EA-88A45E56A6E4}"/>
              </a:ext>
            </a:extLst>
          </p:cNvPr>
          <p:cNvPicPr>
            <a:picLocks noChangeAspect="1"/>
          </p:cNvPicPr>
          <p:nvPr/>
        </p:nvPicPr>
        <p:blipFill>
          <a:blip r:embed="rId3"/>
          <a:stretch>
            <a:fillRect/>
          </a:stretch>
        </p:blipFill>
        <p:spPr>
          <a:xfrm>
            <a:off x="4552289" y="1447864"/>
            <a:ext cx="7020225" cy="4499441"/>
          </a:xfrm>
          <a:prstGeom prst="rect">
            <a:avLst/>
          </a:prstGeom>
        </p:spPr>
      </p:pic>
      <p:sp>
        <p:nvSpPr>
          <p:cNvPr id="11" name="Title 1">
            <a:extLst>
              <a:ext uri="{FF2B5EF4-FFF2-40B4-BE49-F238E27FC236}">
                <a16:creationId xmlns:a16="http://schemas.microsoft.com/office/drawing/2014/main" id="{45D4BBD3-8AE2-E548-A4D3-32C22079071D}"/>
              </a:ext>
            </a:extLst>
          </p:cNvPr>
          <p:cNvSpPr>
            <a:spLocks noGrp="1"/>
          </p:cNvSpPr>
          <p:nvPr>
            <p:ph type="title"/>
          </p:nvPr>
        </p:nvSpPr>
        <p:spPr>
          <a:xfrm>
            <a:off x="430426" y="250031"/>
            <a:ext cx="11312801" cy="894557"/>
          </a:xfrm>
          <a:noFill/>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DISTRIBUTED SYSTEMS – real world EXAMPLE 2</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25613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EB52F4-AE5D-423C-BA7D-41039981A463}"/>
              </a:ext>
            </a:extLst>
          </p:cNvPr>
          <p:cNvSpPr/>
          <p:nvPr/>
        </p:nvSpPr>
        <p:spPr>
          <a:xfrm>
            <a:off x="444500" y="127000"/>
            <a:ext cx="2667000" cy="2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noFill/>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DISTRIBUTED SYSTEMS – IP Interconnect EXAMPLE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0B6A6094-6281-4A3F-987C-4CF4C2017B63}"/>
              </a:ext>
            </a:extLst>
          </p:cNvPr>
          <p:cNvSpPr>
            <a:spLocks noGrp="1"/>
          </p:cNvSpPr>
          <p:nvPr>
            <p:ph idx="1"/>
          </p:nvPr>
        </p:nvSpPr>
        <p:spPr>
          <a:xfrm>
            <a:off x="430427" y="1488987"/>
            <a:ext cx="3437794" cy="4458318"/>
          </a:xfrm>
        </p:spPr>
        <p:txBody>
          <a:bodyPr>
            <a:normAutofit/>
          </a:bodyPr>
          <a:lstStyle/>
          <a:p>
            <a:pPr>
              <a:lnSpc>
                <a:spcPct val="100000"/>
              </a:lnSpc>
            </a:pPr>
            <a:r>
              <a:rPr lang="en-US" sz="2000" dirty="0"/>
              <a:t>IP as interconnect links</a:t>
            </a:r>
          </a:p>
          <a:p>
            <a:pPr>
              <a:lnSpc>
                <a:spcPct val="100000"/>
              </a:lnSpc>
            </a:pPr>
            <a:r>
              <a:rPr lang="en-US" sz="2000" dirty="0"/>
              <a:t>“Non Blocking” design</a:t>
            </a:r>
          </a:p>
          <a:p>
            <a:pPr>
              <a:lnSpc>
                <a:spcPct val="100000"/>
              </a:lnSpc>
            </a:pPr>
            <a:r>
              <a:rPr lang="en-US" sz="2000" dirty="0"/>
              <a:t>Most flexible</a:t>
            </a:r>
          </a:p>
          <a:p>
            <a:pPr>
              <a:lnSpc>
                <a:spcPct val="100000"/>
              </a:lnSpc>
            </a:pPr>
            <a:r>
              <a:rPr lang="en-US" sz="2000" dirty="0"/>
              <a:t>Expensive</a:t>
            </a:r>
          </a:p>
          <a:p>
            <a:pPr>
              <a:lnSpc>
                <a:spcPct val="100000"/>
              </a:lnSpc>
            </a:pPr>
            <a:r>
              <a:rPr lang="en-US" sz="2000" dirty="0"/>
              <a:t>True decentralized routing</a:t>
            </a:r>
          </a:p>
          <a:p>
            <a:pPr>
              <a:lnSpc>
                <a:spcPct val="100000"/>
              </a:lnSpc>
            </a:pPr>
            <a:r>
              <a:rPr lang="en-US" sz="2000" dirty="0"/>
              <a:t>Highlights use of both ULTRICORE-IP and ULTRICORE-TLX</a:t>
            </a:r>
          </a:p>
        </p:txBody>
      </p:sp>
      <p:sp>
        <p:nvSpPr>
          <p:cNvPr id="10" name="Rectangle 9">
            <a:extLst>
              <a:ext uri="{FF2B5EF4-FFF2-40B4-BE49-F238E27FC236}">
                <a16:creationId xmlns:a16="http://schemas.microsoft.com/office/drawing/2014/main" id="{1756C124-4CB2-42F2-A996-B87002FC1E44}"/>
              </a:ext>
            </a:extLst>
          </p:cNvPr>
          <p:cNvSpPr/>
          <p:nvPr/>
        </p:nvSpPr>
        <p:spPr>
          <a:xfrm>
            <a:off x="7048500" y="5461001"/>
            <a:ext cx="2603500" cy="509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5" name="Picture 4">
            <a:extLst>
              <a:ext uri="{FF2B5EF4-FFF2-40B4-BE49-F238E27FC236}">
                <a16:creationId xmlns:a16="http://schemas.microsoft.com/office/drawing/2014/main" id="{7B05E8FE-6346-442D-AC96-AA5A61904911}"/>
              </a:ext>
            </a:extLst>
          </p:cNvPr>
          <p:cNvPicPr>
            <a:picLocks noChangeAspect="1"/>
          </p:cNvPicPr>
          <p:nvPr/>
        </p:nvPicPr>
        <p:blipFill>
          <a:blip r:embed="rId3"/>
          <a:stretch>
            <a:fillRect/>
          </a:stretch>
        </p:blipFill>
        <p:spPr>
          <a:xfrm>
            <a:off x="4312429" y="1780734"/>
            <a:ext cx="7161585" cy="3874824"/>
          </a:xfrm>
          <a:prstGeom prst="rect">
            <a:avLst/>
          </a:prstGeom>
        </p:spPr>
      </p:pic>
    </p:spTree>
    <p:extLst>
      <p:ext uri="{BB962C8B-B14F-4D97-AF65-F5344CB8AC3E}">
        <p14:creationId xmlns:p14="http://schemas.microsoft.com/office/powerpoint/2010/main" val="3712889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EB52F4-AE5D-423C-BA7D-41039981A463}"/>
              </a:ext>
            </a:extLst>
          </p:cNvPr>
          <p:cNvSpPr/>
          <p:nvPr/>
        </p:nvSpPr>
        <p:spPr>
          <a:xfrm>
            <a:off x="444500" y="127000"/>
            <a:ext cx="2667000" cy="2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noFill/>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DISTRIBUTED SYSTEMS – Expansion example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0B6A6094-6281-4A3F-987C-4CF4C2017B63}"/>
              </a:ext>
            </a:extLst>
          </p:cNvPr>
          <p:cNvSpPr>
            <a:spLocks noGrp="1"/>
          </p:cNvSpPr>
          <p:nvPr>
            <p:ph idx="1"/>
          </p:nvPr>
        </p:nvSpPr>
        <p:spPr>
          <a:xfrm>
            <a:off x="430427" y="1488987"/>
            <a:ext cx="3437794" cy="4458318"/>
          </a:xfrm>
        </p:spPr>
        <p:txBody>
          <a:bodyPr>
            <a:normAutofit/>
          </a:bodyPr>
          <a:lstStyle/>
          <a:p>
            <a:pPr>
              <a:lnSpc>
                <a:spcPct val="100000"/>
              </a:lnSpc>
            </a:pPr>
            <a:r>
              <a:rPr lang="en-US" sz="2000" dirty="0"/>
              <a:t>IP as interconnect links</a:t>
            </a:r>
          </a:p>
          <a:p>
            <a:pPr>
              <a:lnSpc>
                <a:spcPct val="100000"/>
              </a:lnSpc>
            </a:pPr>
            <a:r>
              <a:rPr lang="en-US" sz="2000" dirty="0"/>
              <a:t>Add I/O simply by adding additional frames</a:t>
            </a:r>
          </a:p>
          <a:p>
            <a:pPr>
              <a:lnSpc>
                <a:spcPct val="100000"/>
              </a:lnSpc>
            </a:pPr>
            <a:r>
              <a:rPr lang="en-US" sz="2000" dirty="0"/>
              <a:t>Single frame chassis superior in many applications, but will always be limited by internal </a:t>
            </a:r>
            <a:r>
              <a:rPr lang="en-US" sz="2000" dirty="0" err="1"/>
              <a:t>crosspoint</a:t>
            </a:r>
            <a:r>
              <a:rPr lang="en-US" sz="2000" dirty="0"/>
              <a:t> size</a:t>
            </a:r>
          </a:p>
        </p:txBody>
      </p:sp>
      <p:sp>
        <p:nvSpPr>
          <p:cNvPr id="10" name="Rectangle 9">
            <a:extLst>
              <a:ext uri="{FF2B5EF4-FFF2-40B4-BE49-F238E27FC236}">
                <a16:creationId xmlns:a16="http://schemas.microsoft.com/office/drawing/2014/main" id="{1756C124-4CB2-42F2-A996-B87002FC1E44}"/>
              </a:ext>
            </a:extLst>
          </p:cNvPr>
          <p:cNvSpPr/>
          <p:nvPr/>
        </p:nvSpPr>
        <p:spPr>
          <a:xfrm>
            <a:off x="7048500" y="5461001"/>
            <a:ext cx="2603500" cy="509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5" name="Picture 4">
            <a:extLst>
              <a:ext uri="{FF2B5EF4-FFF2-40B4-BE49-F238E27FC236}">
                <a16:creationId xmlns:a16="http://schemas.microsoft.com/office/drawing/2014/main" id="{1C277C18-0615-4D0B-9E1C-4F12899F4C8A}"/>
              </a:ext>
            </a:extLst>
          </p:cNvPr>
          <p:cNvPicPr>
            <a:picLocks noChangeAspect="1"/>
          </p:cNvPicPr>
          <p:nvPr/>
        </p:nvPicPr>
        <p:blipFill>
          <a:blip r:embed="rId3"/>
          <a:stretch>
            <a:fillRect/>
          </a:stretch>
        </p:blipFill>
        <p:spPr>
          <a:xfrm>
            <a:off x="4058363" y="1757778"/>
            <a:ext cx="7495857" cy="4055684"/>
          </a:xfrm>
          <a:prstGeom prst="rect">
            <a:avLst/>
          </a:prstGeom>
        </p:spPr>
      </p:pic>
    </p:spTree>
    <p:extLst>
      <p:ext uri="{BB962C8B-B14F-4D97-AF65-F5344CB8AC3E}">
        <p14:creationId xmlns:p14="http://schemas.microsoft.com/office/powerpoint/2010/main" val="958159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EB52F4-AE5D-423C-BA7D-41039981A463}"/>
              </a:ext>
            </a:extLst>
          </p:cNvPr>
          <p:cNvSpPr/>
          <p:nvPr/>
        </p:nvSpPr>
        <p:spPr>
          <a:xfrm>
            <a:off x="444500" y="127000"/>
            <a:ext cx="2667000" cy="2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noFill/>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DISTRIBUTED SYSTEMS - Remote MV </a:t>
            </a:r>
            <a:r>
              <a:rPr lang="en-US" dirty="0" err="1">
                <a:latin typeface="Open Sans" panose="020B0606030504020204" pitchFamily="34" charset="0"/>
                <a:ea typeface="Open Sans" panose="020B0606030504020204" pitchFamily="34" charset="0"/>
                <a:cs typeface="Open Sans" panose="020B0606030504020204" pitchFamily="34" charset="0"/>
              </a:rPr>
              <a:t>EXample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0B6A6094-6281-4A3F-987C-4CF4C2017B63}"/>
              </a:ext>
            </a:extLst>
          </p:cNvPr>
          <p:cNvSpPr>
            <a:spLocks noGrp="1"/>
          </p:cNvSpPr>
          <p:nvPr>
            <p:ph idx="1"/>
          </p:nvPr>
        </p:nvSpPr>
        <p:spPr>
          <a:xfrm>
            <a:off x="430427" y="1488987"/>
            <a:ext cx="3437794" cy="4458318"/>
          </a:xfrm>
        </p:spPr>
        <p:txBody>
          <a:bodyPr>
            <a:normAutofit/>
          </a:bodyPr>
          <a:lstStyle/>
          <a:p>
            <a:pPr>
              <a:lnSpc>
                <a:spcPct val="100000"/>
              </a:lnSpc>
            </a:pPr>
            <a:r>
              <a:rPr lang="en-US" sz="2000" dirty="0"/>
              <a:t>IP as interconnect links</a:t>
            </a:r>
          </a:p>
          <a:p>
            <a:pPr>
              <a:lnSpc>
                <a:spcPct val="100000"/>
              </a:lnSpc>
            </a:pPr>
            <a:r>
              <a:rPr lang="en-US" sz="2000" dirty="0"/>
              <a:t>Access to all 320 sources</a:t>
            </a:r>
          </a:p>
          <a:p>
            <a:pPr>
              <a:lnSpc>
                <a:spcPct val="100000"/>
              </a:lnSpc>
            </a:pPr>
            <a:r>
              <a:rPr lang="en-US" sz="2000" dirty="0"/>
              <a:t>Frames do not need to be all the same size</a:t>
            </a:r>
          </a:p>
        </p:txBody>
      </p:sp>
      <p:sp>
        <p:nvSpPr>
          <p:cNvPr id="10" name="Rectangle 9">
            <a:extLst>
              <a:ext uri="{FF2B5EF4-FFF2-40B4-BE49-F238E27FC236}">
                <a16:creationId xmlns:a16="http://schemas.microsoft.com/office/drawing/2014/main" id="{1756C124-4CB2-42F2-A996-B87002FC1E44}"/>
              </a:ext>
            </a:extLst>
          </p:cNvPr>
          <p:cNvSpPr/>
          <p:nvPr/>
        </p:nvSpPr>
        <p:spPr>
          <a:xfrm>
            <a:off x="7048500" y="5461001"/>
            <a:ext cx="2603500" cy="509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5" name="Picture 4">
            <a:extLst>
              <a:ext uri="{FF2B5EF4-FFF2-40B4-BE49-F238E27FC236}">
                <a16:creationId xmlns:a16="http://schemas.microsoft.com/office/drawing/2014/main" id="{4A9DAA0C-C1D0-4838-96CF-D0F2B7D584A9}"/>
              </a:ext>
            </a:extLst>
          </p:cNvPr>
          <p:cNvPicPr>
            <a:picLocks noChangeAspect="1"/>
          </p:cNvPicPr>
          <p:nvPr/>
        </p:nvPicPr>
        <p:blipFill>
          <a:blip r:embed="rId3"/>
          <a:stretch>
            <a:fillRect/>
          </a:stretch>
        </p:blipFill>
        <p:spPr>
          <a:xfrm>
            <a:off x="4155361" y="1488987"/>
            <a:ext cx="7574642" cy="4098311"/>
          </a:xfrm>
          <a:prstGeom prst="rect">
            <a:avLst/>
          </a:prstGeom>
        </p:spPr>
      </p:pic>
    </p:spTree>
    <p:extLst>
      <p:ext uri="{BB962C8B-B14F-4D97-AF65-F5344CB8AC3E}">
        <p14:creationId xmlns:p14="http://schemas.microsoft.com/office/powerpoint/2010/main" val="482778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D1C04-8975-4F36-8835-6E2A679BDA86}"/>
              </a:ext>
            </a:extLst>
          </p:cNvPr>
          <p:cNvSpPr>
            <a:spLocks noGrp="1"/>
          </p:cNvSpPr>
          <p:nvPr>
            <p:ph type="sldNum" sz="quarter" idx="12"/>
          </p:nvPr>
        </p:nvSpPr>
        <p:spPr/>
        <p:txBody>
          <a:bodyPr/>
          <a:lstStyle/>
          <a:p>
            <a:fld id="{67E52358-FED6-D246-9C6E-AEC4ABAAD0D9}" type="slidenum">
              <a:rPr lang="en-US" smtClean="0"/>
              <a:t>2</a:t>
            </a:fld>
            <a:endParaRPr lang="en-US"/>
          </a:p>
        </p:txBody>
      </p:sp>
      <p:sp>
        <p:nvSpPr>
          <p:cNvPr id="3" name="Content Placeholder 2">
            <a:extLst>
              <a:ext uri="{FF2B5EF4-FFF2-40B4-BE49-F238E27FC236}">
                <a16:creationId xmlns:a16="http://schemas.microsoft.com/office/drawing/2014/main" id="{A0E434B7-26E5-468A-B31C-30711D914235}"/>
              </a:ext>
            </a:extLst>
          </p:cNvPr>
          <p:cNvSpPr>
            <a:spLocks noGrp="1"/>
          </p:cNvSpPr>
          <p:nvPr>
            <p:ph idx="1"/>
          </p:nvPr>
        </p:nvSpPr>
        <p:spPr/>
        <p:txBody>
          <a:bodyPr>
            <a:normAutofit lnSpcReduction="10000"/>
          </a:bodyPr>
          <a:lstStyle/>
          <a:p>
            <a:r>
              <a:rPr lang="en-US" dirty="0"/>
              <a:t>ULTRIX </a:t>
            </a:r>
          </a:p>
        </p:txBody>
      </p:sp>
      <p:sp>
        <p:nvSpPr>
          <p:cNvPr id="4" name="Content Placeholder 3">
            <a:extLst>
              <a:ext uri="{FF2B5EF4-FFF2-40B4-BE49-F238E27FC236}">
                <a16:creationId xmlns:a16="http://schemas.microsoft.com/office/drawing/2014/main" id="{510CE68C-8B39-42CF-BD41-A8919AA4CF77}"/>
              </a:ext>
            </a:extLst>
          </p:cNvPr>
          <p:cNvSpPr>
            <a:spLocks noGrp="1"/>
          </p:cNvSpPr>
          <p:nvPr>
            <p:ph idx="10"/>
          </p:nvPr>
        </p:nvSpPr>
        <p:spPr/>
        <p:txBody>
          <a:bodyPr/>
          <a:lstStyle/>
          <a:p>
            <a:r>
              <a:rPr lang="en-US" dirty="0"/>
              <a:t>Ross Live	</a:t>
            </a:r>
          </a:p>
        </p:txBody>
      </p:sp>
      <p:sp>
        <p:nvSpPr>
          <p:cNvPr id="5" name="Content Placeholder 4">
            <a:extLst>
              <a:ext uri="{FF2B5EF4-FFF2-40B4-BE49-F238E27FC236}">
                <a16:creationId xmlns:a16="http://schemas.microsoft.com/office/drawing/2014/main" id="{F3E6623C-5A71-46DC-9121-EEDD38DB2749}"/>
              </a:ext>
            </a:extLst>
          </p:cNvPr>
          <p:cNvSpPr>
            <a:spLocks noGrp="1"/>
          </p:cNvSpPr>
          <p:nvPr>
            <p:ph idx="11"/>
          </p:nvPr>
        </p:nvSpPr>
        <p:spPr/>
        <p:txBody>
          <a:bodyPr/>
          <a:lstStyle/>
          <a:p>
            <a:r>
              <a:rPr lang="en-US" dirty="0"/>
              <a:t>April 2020</a:t>
            </a:r>
          </a:p>
        </p:txBody>
      </p:sp>
      <p:sp>
        <p:nvSpPr>
          <p:cNvPr id="6" name="Content Placeholder 5">
            <a:extLst>
              <a:ext uri="{FF2B5EF4-FFF2-40B4-BE49-F238E27FC236}">
                <a16:creationId xmlns:a16="http://schemas.microsoft.com/office/drawing/2014/main" id="{EA3AFF54-6292-448A-B905-2B7062D736D6}"/>
              </a:ext>
            </a:extLst>
          </p:cNvPr>
          <p:cNvSpPr>
            <a:spLocks noGrp="1"/>
          </p:cNvSpPr>
          <p:nvPr>
            <p:ph idx="13"/>
          </p:nvPr>
        </p:nvSpPr>
        <p:spPr/>
        <p:txBody>
          <a:bodyPr/>
          <a:lstStyle/>
          <a:p>
            <a:r>
              <a:rPr lang="en-US" dirty="0"/>
              <a:t>Todd Riggs</a:t>
            </a:r>
          </a:p>
        </p:txBody>
      </p:sp>
    </p:spTree>
    <p:extLst>
      <p:ext uri="{BB962C8B-B14F-4D97-AF65-F5344CB8AC3E}">
        <p14:creationId xmlns:p14="http://schemas.microsoft.com/office/powerpoint/2010/main" val="284293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EB52F4-AE5D-423C-BA7D-41039981A463}"/>
              </a:ext>
            </a:extLst>
          </p:cNvPr>
          <p:cNvSpPr/>
          <p:nvPr/>
        </p:nvSpPr>
        <p:spPr>
          <a:xfrm>
            <a:off x="444500" y="127000"/>
            <a:ext cx="2667000" cy="2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noFill/>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DISTRIBUTED SYSTEMS - RTR’s and Beyond</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0B6A6094-6281-4A3F-987C-4CF4C2017B63}"/>
              </a:ext>
            </a:extLst>
          </p:cNvPr>
          <p:cNvSpPr>
            <a:spLocks noGrp="1"/>
          </p:cNvSpPr>
          <p:nvPr>
            <p:ph idx="1"/>
          </p:nvPr>
        </p:nvSpPr>
        <p:spPr>
          <a:xfrm>
            <a:off x="430427" y="1488987"/>
            <a:ext cx="3437794" cy="4458318"/>
          </a:xfrm>
        </p:spPr>
        <p:txBody>
          <a:bodyPr>
            <a:normAutofit/>
          </a:bodyPr>
          <a:lstStyle/>
          <a:p>
            <a:pPr>
              <a:lnSpc>
                <a:spcPct val="110000"/>
              </a:lnSpc>
            </a:pPr>
            <a:r>
              <a:rPr lang="en-US" sz="2000" dirty="0"/>
              <a:t>IP as interconnect links</a:t>
            </a:r>
          </a:p>
          <a:p>
            <a:pPr>
              <a:lnSpc>
                <a:spcPct val="110000"/>
              </a:lnSpc>
            </a:pPr>
            <a:r>
              <a:rPr lang="en-US" sz="2000" dirty="0"/>
              <a:t>BAFR router + completely integrated switcher </a:t>
            </a:r>
            <a:r>
              <a:rPr lang="en-US" sz="1800" dirty="0"/>
              <a:t>(another Pete Ross Acronym)</a:t>
            </a:r>
          </a:p>
          <a:p>
            <a:r>
              <a:rPr lang="en-US" sz="2000" dirty="0"/>
              <a:t>Highlights complimentary advantages of ULTRICORE-IP and ULTRICORE-TLX</a:t>
            </a:r>
          </a:p>
        </p:txBody>
      </p:sp>
      <p:sp>
        <p:nvSpPr>
          <p:cNvPr id="10" name="Rectangle 9">
            <a:extLst>
              <a:ext uri="{FF2B5EF4-FFF2-40B4-BE49-F238E27FC236}">
                <a16:creationId xmlns:a16="http://schemas.microsoft.com/office/drawing/2014/main" id="{1756C124-4CB2-42F2-A996-B87002FC1E44}"/>
              </a:ext>
            </a:extLst>
          </p:cNvPr>
          <p:cNvSpPr/>
          <p:nvPr/>
        </p:nvSpPr>
        <p:spPr>
          <a:xfrm>
            <a:off x="7048500" y="5461001"/>
            <a:ext cx="2603500" cy="509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5" name="Picture 4">
            <a:extLst>
              <a:ext uri="{FF2B5EF4-FFF2-40B4-BE49-F238E27FC236}">
                <a16:creationId xmlns:a16="http://schemas.microsoft.com/office/drawing/2014/main" id="{F928D042-0F67-49AA-BBC1-2AC6BDEB392B}"/>
              </a:ext>
            </a:extLst>
          </p:cNvPr>
          <p:cNvPicPr>
            <a:picLocks noChangeAspect="1"/>
          </p:cNvPicPr>
          <p:nvPr/>
        </p:nvPicPr>
        <p:blipFill>
          <a:blip r:embed="rId3"/>
          <a:stretch>
            <a:fillRect/>
          </a:stretch>
        </p:blipFill>
        <p:spPr>
          <a:xfrm>
            <a:off x="4240766" y="1615735"/>
            <a:ext cx="7520807" cy="4069183"/>
          </a:xfrm>
          <a:prstGeom prst="rect">
            <a:avLst/>
          </a:prstGeom>
        </p:spPr>
      </p:pic>
    </p:spTree>
    <p:extLst>
      <p:ext uri="{BB962C8B-B14F-4D97-AF65-F5344CB8AC3E}">
        <p14:creationId xmlns:p14="http://schemas.microsoft.com/office/powerpoint/2010/main" val="3575534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ython Interactive Network Visualization Using NetworkX, Plotly ...">
            <a:extLst>
              <a:ext uri="{FF2B5EF4-FFF2-40B4-BE49-F238E27FC236}">
                <a16:creationId xmlns:a16="http://schemas.microsoft.com/office/drawing/2014/main" id="{854FE54A-2CFA-CA42-9E4A-9C9CE1211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965334" flipH="1">
            <a:off x="5438339" y="3505368"/>
            <a:ext cx="5714365" cy="270539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5E83DCA-2E8A-498A-A877-02D4E19BB2D1}"/>
              </a:ext>
            </a:extLst>
          </p:cNvPr>
          <p:cNvSpPr>
            <a:spLocks noGrp="1"/>
          </p:cNvSpPr>
          <p:nvPr>
            <p:ph type="sldNum" sz="quarter" idx="12"/>
          </p:nvPr>
        </p:nvSpPr>
        <p:spPr/>
        <p:txBody>
          <a:bodyPr/>
          <a:lstStyle/>
          <a:p>
            <a:fld id="{67E52358-FED6-D246-9C6E-AEC4ABAAD0D9}" type="slidenum">
              <a:rPr lang="en-US" smtClean="0"/>
              <a:t>21</a:t>
            </a:fld>
            <a:endParaRPr lang="en-US"/>
          </a:p>
        </p:txBody>
      </p:sp>
      <p:sp>
        <p:nvSpPr>
          <p:cNvPr id="3" name="Title 2">
            <a:extLst>
              <a:ext uri="{FF2B5EF4-FFF2-40B4-BE49-F238E27FC236}">
                <a16:creationId xmlns:a16="http://schemas.microsoft.com/office/drawing/2014/main" id="{1C3BB888-B47E-4CB1-95BE-DD7343510D37}"/>
              </a:ext>
            </a:extLst>
          </p:cNvPr>
          <p:cNvSpPr>
            <a:spLocks noGrp="1"/>
          </p:cNvSpPr>
          <p:nvPr>
            <p:ph type="title"/>
          </p:nvPr>
        </p:nvSpPr>
        <p:spPr/>
        <p:txBody>
          <a:bodyPr/>
          <a:lstStyle/>
          <a:p>
            <a:r>
              <a:rPr lang="en-US" dirty="0"/>
              <a:t>GUIDANCE/Summary ON SELLING ULTRICORE-TLX</a:t>
            </a:r>
          </a:p>
        </p:txBody>
      </p:sp>
      <p:sp>
        <p:nvSpPr>
          <p:cNvPr id="4" name="Content Placeholder 3">
            <a:extLst>
              <a:ext uri="{FF2B5EF4-FFF2-40B4-BE49-F238E27FC236}">
                <a16:creationId xmlns:a16="http://schemas.microsoft.com/office/drawing/2014/main" id="{2C56D4B1-C03D-4B8A-BF8E-14420A45AC01}"/>
              </a:ext>
            </a:extLst>
          </p:cNvPr>
          <p:cNvSpPr>
            <a:spLocks noGrp="1"/>
          </p:cNvSpPr>
          <p:nvPr>
            <p:ph idx="1"/>
          </p:nvPr>
        </p:nvSpPr>
        <p:spPr>
          <a:xfrm>
            <a:off x="430426" y="1262484"/>
            <a:ext cx="11312801" cy="4458318"/>
          </a:xfrm>
        </p:spPr>
        <p:txBody>
          <a:bodyPr/>
          <a:lstStyle/>
          <a:p>
            <a:pPr lvl="1"/>
            <a:r>
              <a:rPr lang="en-US" sz="2000" dirty="0"/>
              <a:t>Enhancement for most systems with multi-frame / distributed connectivity</a:t>
            </a:r>
          </a:p>
          <a:p>
            <a:pPr lvl="1"/>
            <a:r>
              <a:rPr lang="en-US" sz="2000" dirty="0"/>
              <a:t>Supports tie-lines between Ross and 3</a:t>
            </a:r>
            <a:r>
              <a:rPr lang="en-US" sz="2000" baseline="30000" dirty="0"/>
              <a:t>rd</a:t>
            </a:r>
            <a:r>
              <a:rPr lang="en-US" sz="2000" dirty="0"/>
              <a:t> Party routing systems</a:t>
            </a:r>
          </a:p>
          <a:p>
            <a:pPr lvl="1"/>
            <a:r>
              <a:rPr lang="en-US" sz="2000" dirty="0"/>
              <a:t>Does not require IP </a:t>
            </a:r>
            <a:r>
              <a:rPr lang="en-US" sz="2000" dirty="0">
                <a:sym typeface="Wingdings" pitchFamily="2" charset="2"/>
              </a:rPr>
              <a:t></a:t>
            </a:r>
            <a:r>
              <a:rPr lang="en-US" sz="2000" dirty="0"/>
              <a:t> Can be used for baseband, fiber, hybrid, or IP systems</a:t>
            </a:r>
          </a:p>
          <a:p>
            <a:pPr marL="457200" lvl="1" indent="0">
              <a:buNone/>
            </a:pPr>
            <a:r>
              <a:rPr lang="en-US" sz="2000" dirty="0"/>
              <a:t>	</a:t>
            </a:r>
            <a:r>
              <a:rPr lang="en-US" sz="1800" dirty="0"/>
              <a:t>(however, this is where IP really shines)</a:t>
            </a:r>
          </a:p>
          <a:p>
            <a:pPr lvl="1"/>
            <a:r>
              <a:rPr lang="en-US" sz="2000" dirty="0"/>
              <a:t>Build virtual router systems </a:t>
            </a:r>
            <a:r>
              <a:rPr lang="en-US" sz="2800" b="1" dirty="0"/>
              <a:t>BIGGER</a:t>
            </a:r>
            <a:r>
              <a:rPr lang="en-US" sz="2000" dirty="0"/>
              <a:t> than 160x160</a:t>
            </a:r>
          </a:p>
          <a:p>
            <a:pPr marL="457200" lvl="1" indent="0">
              <a:buNone/>
            </a:pPr>
            <a:r>
              <a:rPr lang="en-US" sz="2000" dirty="0"/>
              <a:t>	</a:t>
            </a:r>
            <a:r>
              <a:rPr lang="en-US" sz="1800" dirty="0"/>
              <a:t>(Please engage Connectivity Product team to help vet these opportunities)</a:t>
            </a:r>
            <a:endParaRPr lang="en-US" sz="2000" dirty="0"/>
          </a:p>
        </p:txBody>
      </p:sp>
    </p:spTree>
    <p:extLst>
      <p:ext uri="{BB962C8B-B14F-4D97-AF65-F5344CB8AC3E}">
        <p14:creationId xmlns:p14="http://schemas.microsoft.com/office/powerpoint/2010/main" val="3490125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1C9045-8D15-4553-846C-BF8B5A31F725}"/>
              </a:ext>
            </a:extLst>
          </p:cNvPr>
          <p:cNvSpPr>
            <a:spLocks noGrp="1"/>
          </p:cNvSpPr>
          <p:nvPr>
            <p:ph type="sldNum" sz="quarter" idx="12"/>
          </p:nvPr>
        </p:nvSpPr>
        <p:spPr/>
        <p:txBody>
          <a:bodyPr/>
          <a:lstStyle/>
          <a:p>
            <a:fld id="{67E52358-FED6-D246-9C6E-AEC4ABAAD0D9}" type="slidenum">
              <a:rPr lang="en-US" smtClean="0"/>
              <a:t>22</a:t>
            </a:fld>
            <a:endParaRPr lang="en-US"/>
          </a:p>
        </p:txBody>
      </p:sp>
      <p:sp>
        <p:nvSpPr>
          <p:cNvPr id="3" name="TextBox 2">
            <a:extLst>
              <a:ext uri="{FF2B5EF4-FFF2-40B4-BE49-F238E27FC236}">
                <a16:creationId xmlns:a16="http://schemas.microsoft.com/office/drawing/2014/main" id="{789E7DC5-84E5-4D63-AFE9-BF395ECE47F6}"/>
              </a:ext>
            </a:extLst>
          </p:cNvPr>
          <p:cNvSpPr txBox="1"/>
          <p:nvPr/>
        </p:nvSpPr>
        <p:spPr>
          <a:xfrm>
            <a:off x="2334745" y="3075057"/>
            <a:ext cx="7522509" cy="707886"/>
          </a:xfrm>
          <a:prstGeom prst="rect">
            <a:avLst/>
          </a:prstGeom>
          <a:noFill/>
        </p:spPr>
        <p:txBody>
          <a:bodyPr wrap="none" rtlCol="0">
            <a:spAutoFit/>
          </a:bodyPr>
          <a:lstStyle/>
          <a:p>
            <a:r>
              <a:rPr lang="en-US" sz="4000" dirty="0">
                <a:solidFill>
                  <a:schemeClr val="bg1"/>
                </a:solidFill>
              </a:rPr>
              <a:t>THANK YOU AND QUESTIONS</a:t>
            </a:r>
          </a:p>
        </p:txBody>
      </p:sp>
    </p:spTree>
    <p:extLst>
      <p:ext uri="{BB962C8B-B14F-4D97-AF65-F5344CB8AC3E}">
        <p14:creationId xmlns:p14="http://schemas.microsoft.com/office/powerpoint/2010/main" val="3133433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00ED6AB-5EB0-4448-A126-3FA86DF7BCF6}"/>
              </a:ext>
            </a:extLst>
          </p:cNvPr>
          <p:cNvSpPr>
            <a:spLocks noGrp="1"/>
          </p:cNvSpPr>
          <p:nvPr>
            <p:ph type="sldNum" sz="quarter" idx="12"/>
          </p:nvPr>
        </p:nvSpPr>
        <p:spPr/>
        <p:txBody>
          <a:bodyPr/>
          <a:lstStyle/>
          <a:p>
            <a:fld id="{7D7E32AA-9B9C-F340-8B8D-F75AB783B140}" type="slidenum">
              <a:rPr lang="en-US" smtClean="0"/>
              <a:pPr/>
              <a:t>3</a:t>
            </a:fld>
            <a:endParaRPr lang="en-US"/>
          </a:p>
        </p:txBody>
      </p:sp>
      <p:sp>
        <p:nvSpPr>
          <p:cNvPr id="3" name="object 3"/>
          <p:cNvSpPr txBox="1">
            <a:spLocks noGrp="1"/>
          </p:cNvSpPr>
          <p:nvPr>
            <p:ph type="title"/>
          </p:nvPr>
        </p:nvSpPr>
        <p:spPr/>
        <p:txBody>
          <a:bodyPr>
            <a:normAutofit/>
          </a:bodyPr>
          <a:lstStyle/>
          <a:p>
            <a:r>
              <a:rPr lang="en-CA" dirty="0"/>
              <a:t>WHY WAS ULTRIX BUILT?</a:t>
            </a:r>
          </a:p>
        </p:txBody>
      </p:sp>
      <p:sp>
        <p:nvSpPr>
          <p:cNvPr id="6" name="Content Placeholder 5">
            <a:extLst>
              <a:ext uri="{FF2B5EF4-FFF2-40B4-BE49-F238E27FC236}">
                <a16:creationId xmlns:a16="http://schemas.microsoft.com/office/drawing/2014/main" id="{E23A7F22-6DE8-E44E-ADEB-5532E6DF3825}"/>
              </a:ext>
            </a:extLst>
          </p:cNvPr>
          <p:cNvSpPr>
            <a:spLocks noGrp="1"/>
          </p:cNvSpPr>
          <p:nvPr>
            <p:ph idx="1"/>
          </p:nvPr>
        </p:nvSpPr>
        <p:spPr>
          <a:xfrm>
            <a:off x="430427" y="1488987"/>
            <a:ext cx="6071041" cy="4458318"/>
          </a:xfrm>
        </p:spPr>
        <p:txBody>
          <a:bodyPr vert="horz" lIns="76200" tIns="38100" rIns="76200" bIns="38100" rtlCol="0" anchor="t">
            <a:normAutofit/>
          </a:bodyPr>
          <a:lstStyle/>
          <a:p>
            <a:pPr marL="0" indent="0">
              <a:buNone/>
            </a:pPr>
            <a:r>
              <a:rPr lang="en-CA" sz="2667" b="1" dirty="0">
                <a:latin typeface="Montserrat"/>
              </a:rPr>
              <a:t>Benefits to our Customers:</a:t>
            </a:r>
          </a:p>
          <a:p>
            <a:pPr marL="0" indent="0">
              <a:buNone/>
            </a:pPr>
            <a:endParaRPr lang="en-CA" sz="400" b="1" dirty="0">
              <a:latin typeface="Montserrat"/>
            </a:endParaRPr>
          </a:p>
          <a:p>
            <a:pPr marL="742939" lvl="1" indent="-285739">
              <a:buFont typeface="Arial" panose="020B0604020202020204" pitchFamily="34" charset="0"/>
              <a:buChar char="•"/>
            </a:pPr>
            <a:r>
              <a:rPr lang="en-CA" sz="2000" dirty="0">
                <a:latin typeface="Montserrat"/>
              </a:rPr>
              <a:t>Reduction in Capital Expense</a:t>
            </a:r>
            <a:endParaRPr lang="en-CA" sz="2000" dirty="0">
              <a:solidFill>
                <a:srgbClr val="000000"/>
              </a:solidFill>
              <a:latin typeface="Montserrat"/>
            </a:endParaRPr>
          </a:p>
          <a:p>
            <a:pPr marL="742939" lvl="1" indent="-285739">
              <a:buFont typeface="Arial" panose="020B0604020202020204" pitchFamily="34" charset="0"/>
              <a:buChar char="•"/>
            </a:pPr>
            <a:r>
              <a:rPr lang="en-CA" sz="2000" dirty="0">
                <a:latin typeface="Montserrat"/>
              </a:rPr>
              <a:t>Reduction in Operational Costs</a:t>
            </a:r>
          </a:p>
          <a:p>
            <a:pPr marL="742939" lvl="1" indent="-285739">
              <a:buFont typeface="Arial" panose="020B0604020202020204" pitchFamily="34" charset="0"/>
              <a:buChar char="•"/>
            </a:pPr>
            <a:r>
              <a:rPr lang="en-CA" sz="2000" dirty="0">
                <a:latin typeface="Montserrat"/>
              </a:rPr>
              <a:t>Simplified and more tightly integrated user experience to increase productivity</a:t>
            </a:r>
          </a:p>
          <a:p>
            <a:pPr marL="742939" lvl="1" indent="-285739">
              <a:buFont typeface="Arial" panose="020B0604020202020204" pitchFamily="34" charset="0"/>
              <a:buChar char="•"/>
            </a:pPr>
            <a:r>
              <a:rPr lang="en-CA" sz="2000" dirty="0">
                <a:latin typeface="Montserrat"/>
              </a:rPr>
              <a:t>Better flexibility for more creative productions</a:t>
            </a:r>
          </a:p>
          <a:p>
            <a:pPr marL="742939" lvl="1" indent="-285739">
              <a:buFont typeface="Arial" panose="020B0604020202020204" pitchFamily="34" charset="0"/>
              <a:buChar char="•"/>
            </a:pPr>
            <a:r>
              <a:rPr lang="en-CA" sz="2000" dirty="0">
                <a:latin typeface="Montserrat"/>
              </a:rPr>
              <a:t>Simplified troubleshooting and maintenance for technical staffs</a:t>
            </a:r>
          </a:p>
          <a:p>
            <a:endParaRPr lang="en-US" dirty="0"/>
          </a:p>
        </p:txBody>
      </p:sp>
      <p:pic>
        <p:nvPicPr>
          <p:cNvPr id="4" name="Picture 3" descr="A screenshot of a computer&#10;&#10;Description generated with high confidence">
            <a:extLst>
              <a:ext uri="{FF2B5EF4-FFF2-40B4-BE49-F238E27FC236}">
                <a16:creationId xmlns:a16="http://schemas.microsoft.com/office/drawing/2014/main" id="{D9C73C28-5120-4A51-B0A2-8EECD36B2519}"/>
              </a:ext>
            </a:extLst>
          </p:cNvPr>
          <p:cNvPicPr>
            <a:picLocks noChangeAspect="1"/>
          </p:cNvPicPr>
          <p:nvPr/>
        </p:nvPicPr>
        <p:blipFill rotWithShape="1">
          <a:blip r:embed="rId2"/>
          <a:srcRect l="4425" t="24112" r="4035" b="27794"/>
          <a:stretch/>
        </p:blipFill>
        <p:spPr>
          <a:xfrm>
            <a:off x="6609584" y="2683800"/>
            <a:ext cx="5042286" cy="1490400"/>
          </a:xfrm>
          <a:prstGeom prst="rect">
            <a:avLst/>
          </a:prstGeom>
        </p:spPr>
      </p:pic>
      <p:sp>
        <p:nvSpPr>
          <p:cNvPr id="5" name="Rectangle 4">
            <a:extLst>
              <a:ext uri="{FF2B5EF4-FFF2-40B4-BE49-F238E27FC236}">
                <a16:creationId xmlns:a16="http://schemas.microsoft.com/office/drawing/2014/main" id="{391E29AA-3ACE-4F38-B92C-BCB146ECD113}"/>
              </a:ext>
            </a:extLst>
          </p:cNvPr>
          <p:cNvSpPr/>
          <p:nvPr/>
        </p:nvSpPr>
        <p:spPr>
          <a:xfrm>
            <a:off x="6501468" y="1280495"/>
            <a:ext cx="5273238" cy="1231106"/>
          </a:xfrm>
          <a:prstGeom prst="rect">
            <a:avLst/>
          </a:prstGeom>
          <a:noFill/>
        </p:spPr>
        <p:txBody>
          <a:bodyPr wrap="none" lIns="121920" tIns="60960" rIns="121920" bIns="60960">
            <a:spAutoFit/>
          </a:bodyPr>
          <a:lstStyle/>
          <a:p>
            <a:pPr algn="ctr"/>
            <a:r>
              <a:rPr lang="en-US" sz="7200" dirty="0" err="1">
                <a:ln w="0"/>
                <a:gradFill>
                  <a:gsLst>
                    <a:gs pos="21000">
                      <a:srgbClr val="53575C"/>
                    </a:gs>
                    <a:gs pos="88000">
                      <a:srgbClr val="C5C7CA"/>
                    </a:gs>
                  </a:gsLst>
                  <a:lin ang="5400000"/>
                </a:gradFill>
              </a:rPr>
              <a:t>SmartFabric</a:t>
            </a:r>
            <a:endParaRPr lang="en-US" sz="7200" dirty="0">
              <a:ln w="0"/>
              <a:gradFill>
                <a:gsLst>
                  <a:gs pos="21000">
                    <a:srgbClr val="53575C"/>
                  </a:gs>
                  <a:gs pos="88000">
                    <a:srgbClr val="C5C7CA"/>
                  </a:gs>
                </a:gsLst>
                <a:lin ang="5400000"/>
              </a:gra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117FE0-4C2D-459A-9A57-FF23B89D753C}"/>
              </a:ext>
            </a:extLst>
          </p:cNvPr>
          <p:cNvSpPr>
            <a:spLocks noGrp="1"/>
          </p:cNvSpPr>
          <p:nvPr>
            <p:ph type="sldNum" sz="quarter" idx="12"/>
          </p:nvPr>
        </p:nvSpPr>
        <p:spPr/>
        <p:txBody>
          <a:bodyPr/>
          <a:lstStyle/>
          <a:p>
            <a:fld id="{67E52358-FED6-D246-9C6E-AEC4ABAAD0D9}" type="slidenum">
              <a:rPr lang="en-US" smtClean="0"/>
              <a:t>4</a:t>
            </a:fld>
            <a:endParaRPr lang="en-US"/>
          </a:p>
        </p:txBody>
      </p:sp>
      <p:sp>
        <p:nvSpPr>
          <p:cNvPr id="4" name="Content Placeholder 3">
            <a:extLst>
              <a:ext uri="{FF2B5EF4-FFF2-40B4-BE49-F238E27FC236}">
                <a16:creationId xmlns:a16="http://schemas.microsoft.com/office/drawing/2014/main" id="{2D8465DE-9765-4960-A316-14B33F0407F7}"/>
              </a:ext>
            </a:extLst>
          </p:cNvPr>
          <p:cNvSpPr>
            <a:spLocks noGrp="1"/>
          </p:cNvSpPr>
          <p:nvPr>
            <p:ph idx="1"/>
          </p:nvPr>
        </p:nvSpPr>
        <p:spPr>
          <a:xfrm>
            <a:off x="439599" y="2407855"/>
            <a:ext cx="11312801" cy="1803418"/>
          </a:xfrm>
        </p:spPr>
        <p:txBody>
          <a:bodyPr>
            <a:normAutofit/>
          </a:bodyPr>
          <a:lstStyle/>
          <a:p>
            <a:pPr marL="0" indent="0" algn="ctr">
              <a:buNone/>
            </a:pPr>
            <a:r>
              <a:rPr lang="en-US" sz="8800" b="1" dirty="0"/>
              <a:t>ULTRIX 4.2.0</a:t>
            </a:r>
          </a:p>
        </p:txBody>
      </p:sp>
    </p:spTree>
    <p:extLst>
      <p:ext uri="{BB962C8B-B14F-4D97-AF65-F5344CB8AC3E}">
        <p14:creationId xmlns:p14="http://schemas.microsoft.com/office/powerpoint/2010/main" val="2562234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92D6-20B0-4361-896E-8B6F62A6DDE0}"/>
              </a:ext>
            </a:extLst>
          </p:cNvPr>
          <p:cNvSpPr>
            <a:spLocks noGrp="1"/>
          </p:cNvSpPr>
          <p:nvPr>
            <p:ph type="title"/>
          </p:nvPr>
        </p:nvSpPr>
        <p:spPr/>
        <p:txBody>
          <a:bodyPr/>
          <a:lstStyle/>
          <a:p>
            <a:r>
              <a:rPr lang="en-US" dirty="0"/>
              <a:t>ULTRIX 4.2.0</a:t>
            </a:r>
          </a:p>
        </p:txBody>
      </p:sp>
      <p:sp>
        <p:nvSpPr>
          <p:cNvPr id="3" name="Content Placeholder 2">
            <a:extLst>
              <a:ext uri="{FF2B5EF4-FFF2-40B4-BE49-F238E27FC236}">
                <a16:creationId xmlns:a16="http://schemas.microsoft.com/office/drawing/2014/main" id="{71B04501-9C20-489A-AD77-DD413A313946}"/>
              </a:ext>
            </a:extLst>
          </p:cNvPr>
          <p:cNvSpPr>
            <a:spLocks noGrp="1"/>
          </p:cNvSpPr>
          <p:nvPr>
            <p:ph idx="1"/>
          </p:nvPr>
        </p:nvSpPr>
        <p:spPr/>
        <p:txBody>
          <a:bodyPr>
            <a:normAutofit/>
          </a:bodyPr>
          <a:lstStyle/>
          <a:p>
            <a:pPr marL="0" indent="0">
              <a:buNone/>
            </a:pPr>
            <a:r>
              <a:rPr lang="en-US" b="1" dirty="0"/>
              <a:t>New Firmware Highlights:</a:t>
            </a:r>
          </a:p>
          <a:p>
            <a:pPr marL="0" indent="0">
              <a:buNone/>
            </a:pPr>
            <a:endParaRPr lang="en-US" sz="400" dirty="0"/>
          </a:p>
          <a:p>
            <a:pPr lvl="1"/>
            <a:r>
              <a:rPr lang="en-US" sz="2000" dirty="0"/>
              <a:t>ULTRIX-SFP-IO</a:t>
            </a:r>
          </a:p>
          <a:p>
            <a:pPr lvl="1"/>
            <a:r>
              <a:rPr lang="en-US" sz="2000" dirty="0"/>
              <a:t>ULTRISYNC-UHD</a:t>
            </a:r>
          </a:p>
          <a:p>
            <a:pPr lvl="1"/>
            <a:r>
              <a:rPr lang="en-US" sz="2000" dirty="0"/>
              <a:t>ULTRICORE-TLX</a:t>
            </a:r>
          </a:p>
          <a:p>
            <a:pPr marL="0" indent="0">
              <a:buNone/>
            </a:pPr>
            <a:endParaRPr lang="en-US" dirty="0"/>
          </a:p>
        </p:txBody>
      </p:sp>
      <p:pic>
        <p:nvPicPr>
          <p:cNvPr id="5" name="Picture 4">
            <a:extLst>
              <a:ext uri="{FF2B5EF4-FFF2-40B4-BE49-F238E27FC236}">
                <a16:creationId xmlns:a16="http://schemas.microsoft.com/office/drawing/2014/main" id="{1CEAB7E7-4F24-427C-901E-49B3DADE00D8}"/>
              </a:ext>
            </a:extLst>
          </p:cNvPr>
          <p:cNvPicPr>
            <a:picLocks noChangeAspect="1"/>
          </p:cNvPicPr>
          <p:nvPr/>
        </p:nvPicPr>
        <p:blipFill rotWithShape="1">
          <a:blip r:embed="rId2"/>
          <a:srcRect l="5012" t="30464" b="20257"/>
          <a:stretch/>
        </p:blipFill>
        <p:spPr>
          <a:xfrm>
            <a:off x="4840547" y="3020295"/>
            <a:ext cx="7499966" cy="2189327"/>
          </a:xfrm>
          <a:prstGeom prst="rect">
            <a:avLst/>
          </a:prstGeom>
        </p:spPr>
      </p:pic>
      <p:pic>
        <p:nvPicPr>
          <p:cNvPr id="9" name="Picture 8">
            <a:extLst>
              <a:ext uri="{FF2B5EF4-FFF2-40B4-BE49-F238E27FC236}">
                <a16:creationId xmlns:a16="http://schemas.microsoft.com/office/drawing/2014/main" id="{BD636DD7-12C9-445E-8356-95DEFDC3B405}"/>
              </a:ext>
            </a:extLst>
          </p:cNvPr>
          <p:cNvPicPr>
            <a:picLocks noChangeAspect="1"/>
          </p:cNvPicPr>
          <p:nvPr/>
        </p:nvPicPr>
        <p:blipFill rotWithShape="1">
          <a:blip r:embed="rId3"/>
          <a:srcRect l="3240" t="37266" b="18516"/>
          <a:stretch/>
        </p:blipFill>
        <p:spPr>
          <a:xfrm>
            <a:off x="4989060" y="1327587"/>
            <a:ext cx="7202940" cy="1852099"/>
          </a:xfrm>
          <a:prstGeom prst="rect">
            <a:avLst/>
          </a:prstGeom>
        </p:spPr>
      </p:pic>
      <p:sp>
        <p:nvSpPr>
          <p:cNvPr id="6" name="Rectangle 5">
            <a:extLst>
              <a:ext uri="{FF2B5EF4-FFF2-40B4-BE49-F238E27FC236}">
                <a16:creationId xmlns:a16="http://schemas.microsoft.com/office/drawing/2014/main" id="{14C3EB67-8A6A-994A-9300-7EE5C686FD7E}"/>
              </a:ext>
            </a:extLst>
          </p:cNvPr>
          <p:cNvSpPr/>
          <p:nvPr/>
        </p:nvSpPr>
        <p:spPr>
          <a:xfrm>
            <a:off x="444500" y="127000"/>
            <a:ext cx="2286000" cy="2644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NEW VERSIONS</a:t>
            </a:r>
          </a:p>
        </p:txBody>
      </p:sp>
    </p:spTree>
    <p:extLst>
      <p:ext uri="{BB962C8B-B14F-4D97-AF65-F5344CB8AC3E}">
        <p14:creationId xmlns:p14="http://schemas.microsoft.com/office/powerpoint/2010/main" val="402116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92D6-20B0-4361-896E-8B6F62A6DDE0}"/>
              </a:ext>
            </a:extLst>
          </p:cNvPr>
          <p:cNvSpPr>
            <a:spLocks noGrp="1"/>
          </p:cNvSpPr>
          <p:nvPr>
            <p:ph type="title"/>
          </p:nvPr>
        </p:nvSpPr>
        <p:spPr/>
        <p:txBody>
          <a:bodyPr/>
          <a:lstStyle/>
          <a:p>
            <a:r>
              <a:rPr lang="en-US" dirty="0"/>
              <a:t>New 1RU &amp; 2RU Frames</a:t>
            </a:r>
          </a:p>
        </p:txBody>
      </p:sp>
      <p:sp>
        <p:nvSpPr>
          <p:cNvPr id="3" name="Content Placeholder 2">
            <a:extLst>
              <a:ext uri="{FF2B5EF4-FFF2-40B4-BE49-F238E27FC236}">
                <a16:creationId xmlns:a16="http://schemas.microsoft.com/office/drawing/2014/main" id="{71B04501-9C20-489A-AD77-DD413A313946}"/>
              </a:ext>
            </a:extLst>
          </p:cNvPr>
          <p:cNvSpPr>
            <a:spLocks noGrp="1"/>
          </p:cNvSpPr>
          <p:nvPr>
            <p:ph idx="1"/>
          </p:nvPr>
        </p:nvSpPr>
        <p:spPr/>
        <p:txBody>
          <a:bodyPr>
            <a:normAutofit/>
          </a:bodyPr>
          <a:lstStyle/>
          <a:p>
            <a:pPr marL="0" indent="0">
              <a:buNone/>
            </a:pPr>
            <a:r>
              <a:rPr lang="en-US" b="1" dirty="0"/>
              <a:t>New Style Frames:</a:t>
            </a:r>
          </a:p>
          <a:p>
            <a:pPr marL="457200" lvl="1" indent="0">
              <a:buNone/>
            </a:pPr>
            <a:endParaRPr lang="en-US" sz="400" dirty="0"/>
          </a:p>
          <a:p>
            <a:pPr lvl="1"/>
            <a:r>
              <a:rPr lang="en-US" sz="2000" dirty="0"/>
              <a:t>Uses current I/O boards</a:t>
            </a:r>
          </a:p>
          <a:p>
            <a:pPr lvl="1"/>
            <a:r>
              <a:rPr lang="en-US" sz="2000" dirty="0"/>
              <a:t>Same price as existing frames</a:t>
            </a:r>
          </a:p>
          <a:p>
            <a:pPr lvl="1"/>
            <a:r>
              <a:rPr lang="en-US" sz="2000" dirty="0"/>
              <a:t>Now supports </a:t>
            </a:r>
            <a:r>
              <a:rPr lang="en-US" sz="2000" dirty="0" err="1"/>
              <a:t>Omnicooling</a:t>
            </a:r>
            <a:endParaRPr lang="en-US" sz="2000" dirty="0"/>
          </a:p>
          <a:p>
            <a:pPr lvl="1"/>
            <a:r>
              <a:rPr lang="en-US" sz="2000" dirty="0"/>
              <a:t>Support for Ultrix-IP-IO boards</a:t>
            </a:r>
          </a:p>
          <a:p>
            <a:endParaRPr lang="en-US" dirty="0"/>
          </a:p>
        </p:txBody>
      </p:sp>
      <p:sp>
        <p:nvSpPr>
          <p:cNvPr id="6" name="Rectangle 5">
            <a:extLst>
              <a:ext uri="{FF2B5EF4-FFF2-40B4-BE49-F238E27FC236}">
                <a16:creationId xmlns:a16="http://schemas.microsoft.com/office/drawing/2014/main" id="{7C6BDB0F-A053-4A94-9C2C-FCC2F7075952}"/>
              </a:ext>
            </a:extLst>
          </p:cNvPr>
          <p:cNvSpPr/>
          <p:nvPr/>
        </p:nvSpPr>
        <p:spPr>
          <a:xfrm>
            <a:off x="444500" y="127000"/>
            <a:ext cx="2286000" cy="2644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ULTRIX NEW STYLE</a:t>
            </a:r>
          </a:p>
        </p:txBody>
      </p:sp>
      <p:pic>
        <p:nvPicPr>
          <p:cNvPr id="7" name="Picture 6">
            <a:extLst>
              <a:ext uri="{FF2B5EF4-FFF2-40B4-BE49-F238E27FC236}">
                <a16:creationId xmlns:a16="http://schemas.microsoft.com/office/drawing/2014/main" id="{8D7EE94C-D8CF-0048-9F4B-DAD31105B234}"/>
              </a:ext>
            </a:extLst>
          </p:cNvPr>
          <p:cNvPicPr>
            <a:picLocks noChangeAspect="1"/>
          </p:cNvPicPr>
          <p:nvPr/>
        </p:nvPicPr>
        <p:blipFill rotWithShape="1">
          <a:blip r:embed="rId2"/>
          <a:srcRect l="5012" t="30464" b="20257"/>
          <a:stretch/>
        </p:blipFill>
        <p:spPr>
          <a:xfrm>
            <a:off x="4840547" y="2902849"/>
            <a:ext cx="7499966" cy="2189327"/>
          </a:xfrm>
          <a:prstGeom prst="rect">
            <a:avLst/>
          </a:prstGeom>
        </p:spPr>
      </p:pic>
      <p:pic>
        <p:nvPicPr>
          <p:cNvPr id="8" name="Picture 7">
            <a:extLst>
              <a:ext uri="{FF2B5EF4-FFF2-40B4-BE49-F238E27FC236}">
                <a16:creationId xmlns:a16="http://schemas.microsoft.com/office/drawing/2014/main" id="{8F4E6CF4-D090-874D-9885-DD679C4922CB}"/>
              </a:ext>
            </a:extLst>
          </p:cNvPr>
          <p:cNvPicPr>
            <a:picLocks noChangeAspect="1"/>
          </p:cNvPicPr>
          <p:nvPr/>
        </p:nvPicPr>
        <p:blipFill rotWithShape="1">
          <a:blip r:embed="rId3"/>
          <a:srcRect l="3240" t="37266" b="18516"/>
          <a:stretch/>
        </p:blipFill>
        <p:spPr>
          <a:xfrm>
            <a:off x="4989060" y="1327587"/>
            <a:ext cx="7202940" cy="1852099"/>
          </a:xfrm>
          <a:prstGeom prst="rect">
            <a:avLst/>
          </a:prstGeom>
        </p:spPr>
      </p:pic>
    </p:spTree>
    <p:extLst>
      <p:ext uri="{BB962C8B-B14F-4D97-AF65-F5344CB8AC3E}">
        <p14:creationId xmlns:p14="http://schemas.microsoft.com/office/powerpoint/2010/main" val="1482539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ALL SFP I/O MODULE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normAutofit/>
          </a:bodyPr>
          <a:lstStyle/>
          <a:p>
            <a:pPr marL="0" indent="0">
              <a:buNone/>
            </a:pPr>
            <a:r>
              <a:rPr lang="en-US" b="1" dirty="0"/>
              <a:t>Key Features:</a:t>
            </a:r>
          </a:p>
          <a:p>
            <a:pPr marL="457200" lvl="1" indent="0">
              <a:buNone/>
            </a:pPr>
            <a:endParaRPr lang="en-US" sz="400" dirty="0"/>
          </a:p>
          <a:p>
            <a:pPr lvl="1"/>
            <a:r>
              <a:rPr lang="en-US" sz="2000" dirty="0"/>
              <a:t>ALL the same cool, powerful features as HDIOB </a:t>
            </a:r>
          </a:p>
          <a:p>
            <a:pPr lvl="1"/>
            <a:r>
              <a:rPr lang="en-US" sz="2000" dirty="0"/>
              <a:t>16 SFP Cages for standard video SFP’s</a:t>
            </a:r>
          </a:p>
          <a:p>
            <a:pPr lvl="1"/>
            <a:r>
              <a:rPr lang="en-US" sz="2000" dirty="0"/>
              <a:t>2 SFP Aux Port cages for Video/MADI connections</a:t>
            </a:r>
          </a:p>
          <a:p>
            <a:pPr lvl="1"/>
            <a:r>
              <a:rPr lang="en-US" sz="2000" dirty="0"/>
              <a:t>Works in:</a:t>
            </a:r>
          </a:p>
          <a:p>
            <a:pPr lvl="2"/>
            <a:r>
              <a:rPr lang="en-US" dirty="0"/>
              <a:t>ULTRIX FR5 </a:t>
            </a:r>
          </a:p>
          <a:p>
            <a:pPr lvl="2"/>
            <a:r>
              <a:rPr lang="en-US" dirty="0"/>
              <a:t>ULTRIX NS</a:t>
            </a:r>
          </a:p>
          <a:p>
            <a:pPr marL="914400" lvl="2" indent="0">
              <a:buNone/>
            </a:pPr>
            <a:endParaRPr lang="en-US" sz="1600" dirty="0"/>
          </a:p>
          <a:p>
            <a:pPr lvl="1"/>
            <a:r>
              <a:rPr lang="en-US" sz="2000" dirty="0"/>
              <a:t>LIST PRICE: $10,000 USD</a:t>
            </a:r>
          </a:p>
        </p:txBody>
      </p:sp>
      <p:sp>
        <p:nvSpPr>
          <p:cNvPr id="6" name="Rectangle 5">
            <a:extLst>
              <a:ext uri="{FF2B5EF4-FFF2-40B4-BE49-F238E27FC236}">
                <a16:creationId xmlns:a16="http://schemas.microsoft.com/office/drawing/2014/main" id="{23DEBDC1-E5A9-4A8E-BD37-1C316D21CBE8}"/>
              </a:ext>
            </a:extLst>
          </p:cNvPr>
          <p:cNvSpPr/>
          <p:nvPr/>
        </p:nvSpPr>
        <p:spPr>
          <a:xfrm>
            <a:off x="444500" y="127000"/>
            <a:ext cx="2286000" cy="2644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ULTRIX-SFP-IO</a:t>
            </a:r>
          </a:p>
        </p:txBody>
      </p:sp>
      <p:pic>
        <p:nvPicPr>
          <p:cNvPr id="8" name="Picture 7" descr="A screen shot of a computer&#10;&#10;Description automatically generated">
            <a:extLst>
              <a:ext uri="{FF2B5EF4-FFF2-40B4-BE49-F238E27FC236}">
                <a16:creationId xmlns:a16="http://schemas.microsoft.com/office/drawing/2014/main" id="{38E9AE2D-78BD-4B84-8DFE-13CEA352D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9267" y="2756860"/>
            <a:ext cx="6282307" cy="3534844"/>
          </a:xfrm>
          <a:prstGeom prst="rect">
            <a:avLst/>
          </a:prstGeom>
        </p:spPr>
      </p:pic>
    </p:spTree>
    <p:extLst>
      <p:ext uri="{BB962C8B-B14F-4D97-AF65-F5344CB8AC3E}">
        <p14:creationId xmlns:p14="http://schemas.microsoft.com/office/powerpoint/2010/main" val="1569481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err="1">
                <a:latin typeface="Open Sans" panose="020B0606030504020204" pitchFamily="34" charset="0"/>
                <a:ea typeface="Open Sans" panose="020B0606030504020204" pitchFamily="34" charset="0"/>
                <a:cs typeface="Open Sans" panose="020B0606030504020204" pitchFamily="34" charset="0"/>
              </a:rPr>
              <a:t>sfp-io</a:t>
            </a:r>
            <a:r>
              <a:rPr lang="en-US" dirty="0">
                <a:latin typeface="Open Sans" panose="020B0606030504020204" pitchFamily="34" charset="0"/>
                <a:ea typeface="Open Sans" panose="020B0606030504020204" pitchFamily="34" charset="0"/>
                <a:cs typeface="Open Sans" panose="020B0606030504020204" pitchFamily="34" charset="0"/>
              </a:rPr>
              <a:t> Applications</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430427" y="1488987"/>
            <a:ext cx="9574707" cy="4458318"/>
          </a:xfrm>
        </p:spPr>
        <p:txBody>
          <a:bodyPr>
            <a:normAutofit/>
          </a:bodyPr>
          <a:lstStyle/>
          <a:p>
            <a:pPr marL="0" indent="0">
              <a:spcBef>
                <a:spcPts val="500"/>
              </a:spcBef>
              <a:buNone/>
            </a:pPr>
            <a:r>
              <a:rPr lang="en-US" sz="2000" b="1" dirty="0"/>
              <a:t>Focus Areas:</a:t>
            </a:r>
          </a:p>
          <a:p>
            <a:pPr marL="476231" indent="-476231">
              <a:spcBef>
                <a:spcPts val="500"/>
              </a:spcBef>
              <a:buFont typeface="Wingdings" pitchFamily="2" charset="2"/>
              <a:buChar char="•"/>
            </a:pPr>
            <a:endParaRPr lang="en-US" sz="400" dirty="0"/>
          </a:p>
          <a:p>
            <a:pPr marL="476231" indent="-476231">
              <a:spcBef>
                <a:spcPts val="500"/>
              </a:spcBef>
              <a:buFont typeface="Wingdings" pitchFamily="2" charset="2"/>
              <a:buChar char="•"/>
            </a:pPr>
            <a:r>
              <a:rPr lang="en-US" sz="2000" dirty="0"/>
              <a:t>Customers who need flexibility</a:t>
            </a:r>
          </a:p>
          <a:p>
            <a:pPr marL="476231" indent="-476231">
              <a:spcBef>
                <a:spcPts val="500"/>
              </a:spcBef>
              <a:buFont typeface="Wingdings" pitchFamily="2" charset="2"/>
              <a:buChar char="•"/>
            </a:pPr>
            <a:r>
              <a:rPr lang="en-US" sz="2000" dirty="0"/>
              <a:t>Large fiber deployments</a:t>
            </a:r>
          </a:p>
          <a:p>
            <a:pPr marL="476231" indent="-476231">
              <a:spcBef>
                <a:spcPts val="500"/>
              </a:spcBef>
              <a:buFont typeface="Wingdings" pitchFamily="2" charset="2"/>
              <a:buChar char="•"/>
            </a:pPr>
            <a:r>
              <a:rPr lang="en-US" sz="2000" dirty="0"/>
              <a:t>UHD systems (especially where cable distance is important)</a:t>
            </a:r>
          </a:p>
          <a:p>
            <a:pPr marL="476231" indent="-476231">
              <a:spcBef>
                <a:spcPts val="500"/>
              </a:spcBef>
              <a:buFont typeface="Wingdings" pitchFamily="2" charset="2"/>
              <a:buChar char="•"/>
            </a:pPr>
            <a:r>
              <a:rPr lang="en-US" sz="2000" dirty="0"/>
              <a:t>Great compliment to tie-lines for remotely connected / distributed solutions</a:t>
            </a:r>
          </a:p>
          <a:p>
            <a:pPr marL="476231" indent="-476231">
              <a:spcBef>
                <a:spcPts val="500"/>
              </a:spcBef>
              <a:buFont typeface="Wingdings" pitchFamily="2" charset="2"/>
              <a:buChar char="•"/>
            </a:pPr>
            <a:r>
              <a:rPr lang="en-US" sz="2000" dirty="0"/>
              <a:t>More HDMI In/Out</a:t>
            </a:r>
          </a:p>
          <a:p>
            <a:pPr marL="476231" indent="-476231">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3DEBDC1-E5A9-4A8E-BD37-1C316D21CBE8}"/>
              </a:ext>
            </a:extLst>
          </p:cNvPr>
          <p:cNvSpPr/>
          <p:nvPr/>
        </p:nvSpPr>
        <p:spPr>
          <a:xfrm>
            <a:off x="444500" y="127000"/>
            <a:ext cx="2286000" cy="2644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ULTRIX-SFP-IO</a:t>
            </a:r>
          </a:p>
        </p:txBody>
      </p:sp>
      <p:pic>
        <p:nvPicPr>
          <p:cNvPr id="9" name="Picture 8" descr="A screen shot of a computer&#10;&#10;Description automatically generated">
            <a:extLst>
              <a:ext uri="{FF2B5EF4-FFF2-40B4-BE49-F238E27FC236}">
                <a16:creationId xmlns:a16="http://schemas.microsoft.com/office/drawing/2014/main" id="{2B843B72-7A84-7941-B599-789225C99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9267" y="2756860"/>
            <a:ext cx="6282307" cy="3534844"/>
          </a:xfrm>
          <a:prstGeom prst="rect">
            <a:avLst/>
          </a:prstGeom>
        </p:spPr>
      </p:pic>
    </p:spTree>
    <p:extLst>
      <p:ext uri="{BB962C8B-B14F-4D97-AF65-F5344CB8AC3E}">
        <p14:creationId xmlns:p14="http://schemas.microsoft.com/office/powerpoint/2010/main" val="50029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78539" y="3923658"/>
            <a:ext cx="8234922" cy="666786"/>
          </a:xfrm>
          <a:prstGeom prst="rect">
            <a:avLst/>
          </a:prstGeom>
          <a:noFill/>
        </p:spPr>
        <p:txBody>
          <a:bodyPr wrap="square" rtlCol="0">
            <a:spAutoFit/>
          </a:bodyPr>
          <a:lstStyle/>
          <a:p>
            <a:pPr algn="ctr"/>
            <a:r>
              <a:rPr lang="en-US" sz="3733" dirty="0">
                <a:latin typeface="Arial" panose="020B0604020202020204" pitchFamily="34" charset="0"/>
                <a:cs typeface="Arial" panose="020B0604020202020204" pitchFamily="34" charset="0"/>
              </a:rPr>
              <a:t>Software Enabled UHD Frame Syncs</a:t>
            </a:r>
          </a:p>
        </p:txBody>
      </p:sp>
      <p:pic>
        <p:nvPicPr>
          <p:cNvPr id="6" name="Picture 5" descr="A picture containing drawing&#10;&#10;Description automatically generated">
            <a:extLst>
              <a:ext uri="{FF2B5EF4-FFF2-40B4-BE49-F238E27FC236}">
                <a16:creationId xmlns:a16="http://schemas.microsoft.com/office/drawing/2014/main" id="{5F6C5E16-598E-4181-AF24-26336ECFE30A}"/>
              </a:ext>
            </a:extLst>
          </p:cNvPr>
          <p:cNvPicPr>
            <a:picLocks noChangeAspect="1"/>
          </p:cNvPicPr>
          <p:nvPr/>
        </p:nvPicPr>
        <p:blipFill>
          <a:blip r:embed="rId2"/>
          <a:stretch>
            <a:fillRect/>
          </a:stretch>
        </p:blipFill>
        <p:spPr>
          <a:xfrm>
            <a:off x="493490" y="2042917"/>
            <a:ext cx="11355643" cy="1726058"/>
          </a:xfrm>
          <a:prstGeom prst="rect">
            <a:avLst/>
          </a:prstGeom>
        </p:spPr>
      </p:pic>
    </p:spTree>
    <p:extLst>
      <p:ext uri="{BB962C8B-B14F-4D97-AF65-F5344CB8AC3E}">
        <p14:creationId xmlns:p14="http://schemas.microsoft.com/office/powerpoint/2010/main" val="1800898672"/>
      </p:ext>
    </p:extLst>
  </p:cSld>
  <p:clrMapOvr>
    <a:masterClrMapping/>
  </p:clrMapOvr>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ssLive_ NAB2020v1" id="{0FA26AC3-8E76-43DF-BD05-AC528E029F7A}" vid="{31475E4E-F30F-4889-95A5-07E2D8DBC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42ea0ee53ec7693528ea710a87d7b150">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7b398b8f6bdd4ab2a246f7cfdc89164f"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Ben Gatien</DisplayName>
        <AccountId>597</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https://documentation.rossvideo.com/files/Webinars/Documents/Connectivity/RossLive_Connectivity.pptx</Url>
      <Description>https://documentation.rossvideo.com/files/Webinars/Documents/Connectivity/RossLive_Connectivity.pptx</Description>
    </ExternalURL>
    <CleanTitle xmlns="162995b1-9e75-4ed5-a7e8-c87fea76cf4b">RossLive Connectivity</CleanTitle>
    <LastProcessedDate xmlns="162995b1-9e75-4ed5-a7e8-c87fea76cf4b">2025-07-28T20:36:25+00:00</LastProcessedDate>
    <Version_x0023_ xmlns="162995b1-9e75-4ed5-a7e8-c87fea76cf4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EA59DE-B44B-4FF3-8194-EB3976E4BC0F}"/>
</file>

<file path=customXml/itemProps2.xml><?xml version="1.0" encoding="utf-8"?>
<ds:datastoreItem xmlns:ds="http://schemas.openxmlformats.org/officeDocument/2006/customXml" ds:itemID="{D017C8A7-4B4B-4260-8F07-90D2AB76283A}">
  <ds:schemaRefs>
    <ds:schemaRef ds:uri="http://purl.org/dc/terms/"/>
    <ds:schemaRef ds:uri="http://schemas.openxmlformats.org/package/2006/metadata/core-properties"/>
    <ds:schemaRef ds:uri="http://purl.org/dc/elements/1.1/"/>
    <ds:schemaRef ds:uri="http://purl.org/dc/dcmitype/"/>
    <ds:schemaRef ds:uri="http://schemas.microsoft.com/office/2006/documentManagement/types"/>
    <ds:schemaRef ds:uri="37b4511a-0cfd-4933-844b-b1662b6861a7"/>
    <ds:schemaRef ds:uri="http://schemas.microsoft.com/office/infopath/2007/PartnerControls"/>
    <ds:schemaRef ds:uri="4a20a6f5-ac91-45c3-8f2a-8a3e7de991c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928659C-2310-417D-BD44-CABAC0954E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 Glow</Template>
  <TotalTime>186</TotalTime>
  <Words>733</Words>
  <Application>Microsoft Office PowerPoint</Application>
  <PresentationFormat>Widescreen</PresentationFormat>
  <Paragraphs>144</Paragraphs>
  <Slides>22</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Montserrat</vt:lpstr>
      <vt:lpstr>Open Sans</vt:lpstr>
      <vt:lpstr>Open Sans Light</vt:lpstr>
      <vt:lpstr>Wingdings</vt:lpstr>
      <vt:lpstr>Corporate Glow</vt:lpstr>
      <vt:lpstr>PowerPoint Presentation</vt:lpstr>
      <vt:lpstr>PowerPoint Presentation</vt:lpstr>
      <vt:lpstr>WHY WAS ULTRIX BUILT?</vt:lpstr>
      <vt:lpstr>PowerPoint Presentation</vt:lpstr>
      <vt:lpstr>ULTRIX 4.2.0</vt:lpstr>
      <vt:lpstr>New 1RU &amp; 2RU Frames</vt:lpstr>
      <vt:lpstr>ALL SFP I/O MODULE</vt:lpstr>
      <vt:lpstr>sfp-io Applications</vt:lpstr>
      <vt:lpstr>PowerPoint Presentation</vt:lpstr>
      <vt:lpstr>Ultrisync-UHD</vt:lpstr>
      <vt:lpstr>PowerPoint Presentation</vt:lpstr>
      <vt:lpstr>Tie Lines, a Refresher</vt:lpstr>
      <vt:lpstr>System with no Tie Line Management</vt:lpstr>
      <vt:lpstr>TIE LINE CONTROL MANAGER LICENSE</vt:lpstr>
      <vt:lpstr>DISTRIBUTED SYSTEMS – real world EXAMPLE 1</vt:lpstr>
      <vt:lpstr>DISTRIBUTED SYSTEMS – real world EXAMPLE 2</vt:lpstr>
      <vt:lpstr>DISTRIBUTED SYSTEMS – IP Interconnect EXAMPLE</vt:lpstr>
      <vt:lpstr>DISTRIBUTED SYSTEMS – Expansion example</vt:lpstr>
      <vt:lpstr>DISTRIBUTED SYSTEMS - Remote MV EXample</vt:lpstr>
      <vt:lpstr>DISTRIBUTED SYSTEMS - RTR’s and Beyond</vt:lpstr>
      <vt:lpstr>GUIDANCE/Summary ON SELLING ULTRICORE-TLX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Sizemore</dc:creator>
  <cp:lastModifiedBy>Paul Seymour</cp:lastModifiedBy>
  <cp:revision>21</cp:revision>
  <dcterms:created xsi:type="dcterms:W3CDTF">2020-04-16T00:18:33Z</dcterms:created>
  <dcterms:modified xsi:type="dcterms:W3CDTF">2020-04-16T20:31:03Z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