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5" r:id="rId5"/>
  </p:sldMasterIdLst>
  <p:notesMasterIdLst>
    <p:notesMasterId r:id="rId55"/>
  </p:notesMasterIdLst>
  <p:sldIdLst>
    <p:sldId id="2183" r:id="rId6"/>
    <p:sldId id="2103" r:id="rId7"/>
    <p:sldId id="2110" r:id="rId8"/>
    <p:sldId id="2190" r:id="rId9"/>
    <p:sldId id="265" r:id="rId10"/>
    <p:sldId id="2107" r:id="rId11"/>
    <p:sldId id="2102" r:id="rId12"/>
    <p:sldId id="2117" r:id="rId13"/>
    <p:sldId id="2115" r:id="rId14"/>
    <p:sldId id="2099" r:id="rId15"/>
    <p:sldId id="2100" r:id="rId16"/>
    <p:sldId id="2098" r:id="rId17"/>
    <p:sldId id="2126" r:id="rId18"/>
    <p:sldId id="259" r:id="rId19"/>
    <p:sldId id="2109" r:id="rId20"/>
    <p:sldId id="2127" r:id="rId21"/>
    <p:sldId id="2177" r:id="rId22"/>
    <p:sldId id="2106" r:id="rId23"/>
    <p:sldId id="2105" r:id="rId24"/>
    <p:sldId id="2120" r:id="rId25"/>
    <p:sldId id="764" r:id="rId26"/>
    <p:sldId id="735" r:id="rId27"/>
    <p:sldId id="2108" r:id="rId28"/>
    <p:sldId id="2116" r:id="rId29"/>
    <p:sldId id="308" r:id="rId30"/>
    <p:sldId id="2129" r:id="rId31"/>
    <p:sldId id="294" r:id="rId32"/>
    <p:sldId id="2095" r:id="rId33"/>
    <p:sldId id="2130" r:id="rId34"/>
    <p:sldId id="2179" r:id="rId35"/>
    <p:sldId id="2131" r:id="rId36"/>
    <p:sldId id="2176" r:id="rId37"/>
    <p:sldId id="2180" r:id="rId38"/>
    <p:sldId id="2178" r:id="rId39"/>
    <p:sldId id="2128" r:id="rId40"/>
    <p:sldId id="2182" r:id="rId41"/>
    <p:sldId id="2181" r:id="rId42"/>
    <p:sldId id="2187" r:id="rId43"/>
    <p:sldId id="2188" r:id="rId44"/>
    <p:sldId id="2185" r:id="rId45"/>
    <p:sldId id="2186" r:id="rId46"/>
    <p:sldId id="2184" r:id="rId47"/>
    <p:sldId id="2122" r:id="rId48"/>
    <p:sldId id="2119" r:id="rId49"/>
    <p:sldId id="2121" r:id="rId50"/>
    <p:sldId id="2123" r:id="rId51"/>
    <p:sldId id="2189" r:id="rId52"/>
    <p:sldId id="1375" r:id="rId53"/>
    <p:sldId id="163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 id="2" name="Steve" initials="SBG" lastIdx="4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EE5EF"/>
    <a:srgbClr val="E8F0F6"/>
    <a:srgbClr val="E4F4F6"/>
    <a:srgbClr val="E8F2F6"/>
    <a:srgbClr val="F1F7FE"/>
    <a:srgbClr val="A0AEC1"/>
    <a:srgbClr val="EF3828"/>
    <a:srgbClr val="EBEBEB"/>
    <a:srgbClr val="1771B1"/>
    <a:srgbClr val="F2D1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91"/>
    <p:restoredTop sz="91885"/>
  </p:normalViewPr>
  <p:slideViewPr>
    <p:cSldViewPr snapToGrid="0">
      <p:cViewPr varScale="1">
        <p:scale>
          <a:sx n="130" d="100"/>
          <a:sy n="130" d="100"/>
        </p:scale>
        <p:origin x="232" y="192"/>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8DE47A-20EB-CC4E-81F3-E9228A39E093}"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5B46EFFD-619F-D94F-84B0-F36C488E2234}">
      <dgm:prSet phldrT="[Text]"/>
      <dgm:spPr>
        <a:solidFill>
          <a:srgbClr val="A8C596"/>
        </a:solidFill>
      </dgm:spPr>
      <dgm:t>
        <a:bodyPr/>
        <a:lstStyle/>
        <a:p>
          <a:r>
            <a:rPr lang="en-US"/>
            <a:t>forming	</a:t>
          </a:r>
        </a:p>
      </dgm:t>
    </dgm:pt>
    <dgm:pt modelId="{A0D07264-11C2-DB43-8DC9-DE3BA8D0C7D4}" type="parTrans" cxnId="{27137738-6106-E249-925B-6F37A2B4F7DD}">
      <dgm:prSet/>
      <dgm:spPr/>
      <dgm:t>
        <a:bodyPr/>
        <a:lstStyle/>
        <a:p>
          <a:endParaRPr lang="en-US"/>
        </a:p>
      </dgm:t>
    </dgm:pt>
    <dgm:pt modelId="{F38C0997-7997-D44B-A80E-74B8E7294DF5}" type="sibTrans" cxnId="{27137738-6106-E249-925B-6F37A2B4F7DD}">
      <dgm:prSet/>
      <dgm:spPr/>
      <dgm:t>
        <a:bodyPr/>
        <a:lstStyle/>
        <a:p>
          <a:endParaRPr lang="en-US"/>
        </a:p>
      </dgm:t>
    </dgm:pt>
    <dgm:pt modelId="{358C8C17-BD74-5F4C-A4A6-A28A6CB27C4B}">
      <dgm:prSet phldrT="[Text]"/>
      <dgm:spPr/>
      <dgm:t>
        <a:bodyPr/>
        <a:lstStyle/>
        <a:p>
          <a:r>
            <a:rPr lang="en-US"/>
            <a:t>storming</a:t>
          </a:r>
        </a:p>
      </dgm:t>
    </dgm:pt>
    <dgm:pt modelId="{0317566E-100A-DD45-88AE-70FEE4FE5D10}" type="parTrans" cxnId="{AA7A9E2B-ACEC-264A-A986-C60863B70F3F}">
      <dgm:prSet/>
      <dgm:spPr/>
      <dgm:t>
        <a:bodyPr/>
        <a:lstStyle/>
        <a:p>
          <a:endParaRPr lang="en-US"/>
        </a:p>
      </dgm:t>
    </dgm:pt>
    <dgm:pt modelId="{EF4A5DA4-2353-754E-9A91-EAD1288E4C8B}" type="sibTrans" cxnId="{AA7A9E2B-ACEC-264A-A986-C60863B70F3F}">
      <dgm:prSet/>
      <dgm:spPr/>
      <dgm:t>
        <a:bodyPr/>
        <a:lstStyle/>
        <a:p>
          <a:endParaRPr lang="en-US"/>
        </a:p>
      </dgm:t>
    </dgm:pt>
    <dgm:pt modelId="{C9E786E1-EDDE-504B-B65E-0E385181C54E}">
      <dgm:prSet phldrT="[Text]"/>
      <dgm:spPr>
        <a:solidFill>
          <a:srgbClr val="E8C001"/>
        </a:solidFill>
      </dgm:spPr>
      <dgm:t>
        <a:bodyPr/>
        <a:lstStyle/>
        <a:p>
          <a:r>
            <a:rPr lang="en-US">
              <a:solidFill>
                <a:schemeClr val="tx2"/>
              </a:solidFill>
            </a:rPr>
            <a:t>norming</a:t>
          </a:r>
        </a:p>
      </dgm:t>
    </dgm:pt>
    <dgm:pt modelId="{AF4240FB-E946-C74A-A5B6-6B561DF5BDEE}" type="parTrans" cxnId="{C3B774FF-AAE8-E54D-A48B-5A2037769DE9}">
      <dgm:prSet/>
      <dgm:spPr/>
      <dgm:t>
        <a:bodyPr/>
        <a:lstStyle/>
        <a:p>
          <a:endParaRPr lang="en-US"/>
        </a:p>
      </dgm:t>
    </dgm:pt>
    <dgm:pt modelId="{24C6CFC9-0C2E-D647-B0BB-4FC5B60BFDAD}" type="sibTrans" cxnId="{C3B774FF-AAE8-E54D-A48B-5A2037769DE9}">
      <dgm:prSet/>
      <dgm:spPr/>
      <dgm:t>
        <a:bodyPr/>
        <a:lstStyle/>
        <a:p>
          <a:endParaRPr lang="en-US"/>
        </a:p>
      </dgm:t>
    </dgm:pt>
    <dgm:pt modelId="{CFD591AD-59C0-844B-BF26-12A7165D2AB7}">
      <dgm:prSet phldrT="[Text]"/>
      <dgm:spPr>
        <a:solidFill>
          <a:srgbClr val="A8C596"/>
        </a:solidFill>
      </dgm:spPr>
      <dgm:t>
        <a:bodyPr/>
        <a:lstStyle/>
        <a:p>
          <a:r>
            <a:rPr lang="en-US"/>
            <a:t>performing</a:t>
          </a:r>
        </a:p>
      </dgm:t>
    </dgm:pt>
    <dgm:pt modelId="{ED686C7F-E018-F148-87B6-BA8405FFA8E4}" type="parTrans" cxnId="{A6A0F4D1-B345-CE46-A14A-DBB24BF745A0}">
      <dgm:prSet/>
      <dgm:spPr/>
      <dgm:t>
        <a:bodyPr/>
        <a:lstStyle/>
        <a:p>
          <a:endParaRPr lang="en-US"/>
        </a:p>
      </dgm:t>
    </dgm:pt>
    <dgm:pt modelId="{7C39BDE7-F981-BD43-87A5-33019C35D0E2}" type="sibTrans" cxnId="{A6A0F4D1-B345-CE46-A14A-DBB24BF745A0}">
      <dgm:prSet/>
      <dgm:spPr/>
      <dgm:t>
        <a:bodyPr/>
        <a:lstStyle/>
        <a:p>
          <a:endParaRPr lang="en-US"/>
        </a:p>
      </dgm:t>
    </dgm:pt>
    <dgm:pt modelId="{F801FCB7-8CD5-DA49-8F52-96B154E63FAB}">
      <dgm:prSet phldrT="[Text]"/>
      <dgm:spPr/>
      <dgm:t>
        <a:bodyPr/>
        <a:lstStyle/>
        <a:p>
          <a:r>
            <a:rPr lang="en-US"/>
            <a:t>adjourning</a:t>
          </a:r>
        </a:p>
      </dgm:t>
    </dgm:pt>
    <dgm:pt modelId="{27BDB4E3-F5B7-2240-8418-0D4F7B16559F}" type="parTrans" cxnId="{9D8B1A0D-38BA-3E45-B90D-B487F3938DA9}">
      <dgm:prSet/>
      <dgm:spPr/>
      <dgm:t>
        <a:bodyPr/>
        <a:lstStyle/>
        <a:p>
          <a:endParaRPr lang="en-US"/>
        </a:p>
      </dgm:t>
    </dgm:pt>
    <dgm:pt modelId="{B3D0F1E8-03C4-EC47-B6CF-217C20AA11DF}" type="sibTrans" cxnId="{9D8B1A0D-38BA-3E45-B90D-B487F3938DA9}">
      <dgm:prSet/>
      <dgm:spPr/>
      <dgm:t>
        <a:bodyPr/>
        <a:lstStyle/>
        <a:p>
          <a:endParaRPr lang="en-US"/>
        </a:p>
      </dgm:t>
    </dgm:pt>
    <dgm:pt modelId="{87F308A0-8A74-6C47-B576-8B344E76C918}" type="pres">
      <dgm:prSet presAssocID="{AD8DE47A-20EB-CC4E-81F3-E9228A39E093}" presName="Name0" presStyleCnt="0">
        <dgm:presLayoutVars>
          <dgm:dir/>
          <dgm:resizeHandles val="exact"/>
        </dgm:presLayoutVars>
      </dgm:prSet>
      <dgm:spPr/>
    </dgm:pt>
    <dgm:pt modelId="{2155CD08-58AF-0848-8EB0-6D7D06BFC18F}" type="pres">
      <dgm:prSet presAssocID="{AD8DE47A-20EB-CC4E-81F3-E9228A39E093}" presName="cycle" presStyleCnt="0"/>
      <dgm:spPr/>
    </dgm:pt>
    <dgm:pt modelId="{D254CD73-8080-DD49-8E4B-9E66D75DA5AF}" type="pres">
      <dgm:prSet presAssocID="{5B46EFFD-619F-D94F-84B0-F36C488E2234}" presName="nodeFirstNode" presStyleLbl="node1" presStyleIdx="0" presStyleCnt="5">
        <dgm:presLayoutVars>
          <dgm:bulletEnabled val="1"/>
        </dgm:presLayoutVars>
      </dgm:prSet>
      <dgm:spPr/>
    </dgm:pt>
    <dgm:pt modelId="{64D277C7-4CDD-464E-A247-C7D0016C04CC}" type="pres">
      <dgm:prSet presAssocID="{F38C0997-7997-D44B-A80E-74B8E7294DF5}" presName="sibTransFirstNode" presStyleLbl="bgShp" presStyleIdx="0" presStyleCnt="1"/>
      <dgm:spPr/>
    </dgm:pt>
    <dgm:pt modelId="{6CB27CB0-D4CE-1F4D-ADA5-502C91B41690}" type="pres">
      <dgm:prSet presAssocID="{358C8C17-BD74-5F4C-A4A6-A28A6CB27C4B}" presName="nodeFollowingNodes" presStyleLbl="node1" presStyleIdx="1" presStyleCnt="5">
        <dgm:presLayoutVars>
          <dgm:bulletEnabled val="1"/>
        </dgm:presLayoutVars>
      </dgm:prSet>
      <dgm:spPr/>
    </dgm:pt>
    <dgm:pt modelId="{DC420BE2-829D-8F46-9404-418D944F6E2A}" type="pres">
      <dgm:prSet presAssocID="{C9E786E1-EDDE-504B-B65E-0E385181C54E}" presName="nodeFollowingNodes" presStyleLbl="node1" presStyleIdx="2" presStyleCnt="5">
        <dgm:presLayoutVars>
          <dgm:bulletEnabled val="1"/>
        </dgm:presLayoutVars>
      </dgm:prSet>
      <dgm:spPr/>
    </dgm:pt>
    <dgm:pt modelId="{FBFA2D77-2030-0F46-92C9-A13F646A6037}" type="pres">
      <dgm:prSet presAssocID="{CFD591AD-59C0-844B-BF26-12A7165D2AB7}" presName="nodeFollowingNodes" presStyleLbl="node1" presStyleIdx="3" presStyleCnt="5">
        <dgm:presLayoutVars>
          <dgm:bulletEnabled val="1"/>
        </dgm:presLayoutVars>
      </dgm:prSet>
      <dgm:spPr/>
    </dgm:pt>
    <dgm:pt modelId="{2ED5F869-965D-0841-A8EC-38A88B73D81A}" type="pres">
      <dgm:prSet presAssocID="{F801FCB7-8CD5-DA49-8F52-96B154E63FAB}" presName="nodeFollowingNodes" presStyleLbl="node1" presStyleIdx="4" presStyleCnt="5">
        <dgm:presLayoutVars>
          <dgm:bulletEnabled val="1"/>
        </dgm:presLayoutVars>
      </dgm:prSet>
      <dgm:spPr/>
    </dgm:pt>
  </dgm:ptLst>
  <dgm:cxnLst>
    <dgm:cxn modelId="{9D8B1A0D-38BA-3E45-B90D-B487F3938DA9}" srcId="{AD8DE47A-20EB-CC4E-81F3-E9228A39E093}" destId="{F801FCB7-8CD5-DA49-8F52-96B154E63FAB}" srcOrd="4" destOrd="0" parTransId="{27BDB4E3-F5B7-2240-8418-0D4F7B16559F}" sibTransId="{B3D0F1E8-03C4-EC47-B6CF-217C20AA11DF}"/>
    <dgm:cxn modelId="{2F6F5827-DB54-9841-BB9F-C21987340A4C}" type="presOf" srcId="{C9E786E1-EDDE-504B-B65E-0E385181C54E}" destId="{DC420BE2-829D-8F46-9404-418D944F6E2A}" srcOrd="0" destOrd="0" presId="urn:microsoft.com/office/officeart/2005/8/layout/cycle3"/>
    <dgm:cxn modelId="{AA7A9E2B-ACEC-264A-A986-C60863B70F3F}" srcId="{AD8DE47A-20EB-CC4E-81F3-E9228A39E093}" destId="{358C8C17-BD74-5F4C-A4A6-A28A6CB27C4B}" srcOrd="1" destOrd="0" parTransId="{0317566E-100A-DD45-88AE-70FEE4FE5D10}" sibTransId="{EF4A5DA4-2353-754E-9A91-EAD1288E4C8B}"/>
    <dgm:cxn modelId="{27137738-6106-E249-925B-6F37A2B4F7DD}" srcId="{AD8DE47A-20EB-CC4E-81F3-E9228A39E093}" destId="{5B46EFFD-619F-D94F-84B0-F36C488E2234}" srcOrd="0" destOrd="0" parTransId="{A0D07264-11C2-DB43-8DC9-DE3BA8D0C7D4}" sibTransId="{F38C0997-7997-D44B-A80E-74B8E7294DF5}"/>
    <dgm:cxn modelId="{561EB339-8F8C-2342-ADB6-B9F26A924A33}" type="presOf" srcId="{F38C0997-7997-D44B-A80E-74B8E7294DF5}" destId="{64D277C7-4CDD-464E-A247-C7D0016C04CC}" srcOrd="0" destOrd="0" presId="urn:microsoft.com/office/officeart/2005/8/layout/cycle3"/>
    <dgm:cxn modelId="{EF7DFC3B-FE3B-B54A-9D8F-665D7EB07510}" type="presOf" srcId="{5B46EFFD-619F-D94F-84B0-F36C488E2234}" destId="{D254CD73-8080-DD49-8E4B-9E66D75DA5AF}" srcOrd="0" destOrd="0" presId="urn:microsoft.com/office/officeart/2005/8/layout/cycle3"/>
    <dgm:cxn modelId="{7FE4EB7D-5A26-FD4A-9A70-5D9C71F4BDDB}" type="presOf" srcId="{F801FCB7-8CD5-DA49-8F52-96B154E63FAB}" destId="{2ED5F869-965D-0841-A8EC-38A88B73D81A}" srcOrd="0" destOrd="0" presId="urn:microsoft.com/office/officeart/2005/8/layout/cycle3"/>
    <dgm:cxn modelId="{85B5F77D-51C9-C443-939F-7CA1E948EA0B}" type="presOf" srcId="{358C8C17-BD74-5F4C-A4A6-A28A6CB27C4B}" destId="{6CB27CB0-D4CE-1F4D-ADA5-502C91B41690}" srcOrd="0" destOrd="0" presId="urn:microsoft.com/office/officeart/2005/8/layout/cycle3"/>
    <dgm:cxn modelId="{36DBE89A-759E-4E4C-BCCD-78223A442BB9}" type="presOf" srcId="{CFD591AD-59C0-844B-BF26-12A7165D2AB7}" destId="{FBFA2D77-2030-0F46-92C9-A13F646A6037}" srcOrd="0" destOrd="0" presId="urn:microsoft.com/office/officeart/2005/8/layout/cycle3"/>
    <dgm:cxn modelId="{A6A0F4D1-B345-CE46-A14A-DBB24BF745A0}" srcId="{AD8DE47A-20EB-CC4E-81F3-E9228A39E093}" destId="{CFD591AD-59C0-844B-BF26-12A7165D2AB7}" srcOrd="3" destOrd="0" parTransId="{ED686C7F-E018-F148-87B6-BA8405FFA8E4}" sibTransId="{7C39BDE7-F981-BD43-87A5-33019C35D0E2}"/>
    <dgm:cxn modelId="{22CB85FB-EB95-BC4B-87BB-77B232015D3A}" type="presOf" srcId="{AD8DE47A-20EB-CC4E-81F3-E9228A39E093}" destId="{87F308A0-8A74-6C47-B576-8B344E76C918}" srcOrd="0" destOrd="0" presId="urn:microsoft.com/office/officeart/2005/8/layout/cycle3"/>
    <dgm:cxn modelId="{C3B774FF-AAE8-E54D-A48B-5A2037769DE9}" srcId="{AD8DE47A-20EB-CC4E-81F3-E9228A39E093}" destId="{C9E786E1-EDDE-504B-B65E-0E385181C54E}" srcOrd="2" destOrd="0" parTransId="{AF4240FB-E946-C74A-A5B6-6B561DF5BDEE}" sibTransId="{24C6CFC9-0C2E-D647-B0BB-4FC5B60BFDAD}"/>
    <dgm:cxn modelId="{B5887EEA-31A8-A848-AD41-3C22D8590D7E}" type="presParOf" srcId="{87F308A0-8A74-6C47-B576-8B344E76C918}" destId="{2155CD08-58AF-0848-8EB0-6D7D06BFC18F}" srcOrd="0" destOrd="0" presId="urn:microsoft.com/office/officeart/2005/8/layout/cycle3"/>
    <dgm:cxn modelId="{B1C8D6AB-6EC4-E54A-A87F-02E5524264D2}" type="presParOf" srcId="{2155CD08-58AF-0848-8EB0-6D7D06BFC18F}" destId="{D254CD73-8080-DD49-8E4B-9E66D75DA5AF}" srcOrd="0" destOrd="0" presId="urn:microsoft.com/office/officeart/2005/8/layout/cycle3"/>
    <dgm:cxn modelId="{B13AC437-6120-4142-AEF5-2D1639E62307}" type="presParOf" srcId="{2155CD08-58AF-0848-8EB0-6D7D06BFC18F}" destId="{64D277C7-4CDD-464E-A247-C7D0016C04CC}" srcOrd="1" destOrd="0" presId="urn:microsoft.com/office/officeart/2005/8/layout/cycle3"/>
    <dgm:cxn modelId="{1C5E704B-5DB2-3B4F-91DD-036E04452D58}" type="presParOf" srcId="{2155CD08-58AF-0848-8EB0-6D7D06BFC18F}" destId="{6CB27CB0-D4CE-1F4D-ADA5-502C91B41690}" srcOrd="2" destOrd="0" presId="urn:microsoft.com/office/officeart/2005/8/layout/cycle3"/>
    <dgm:cxn modelId="{DD849EAC-ACA1-AF40-B09B-61E81691D99C}" type="presParOf" srcId="{2155CD08-58AF-0848-8EB0-6D7D06BFC18F}" destId="{DC420BE2-829D-8F46-9404-418D944F6E2A}" srcOrd="3" destOrd="0" presId="urn:microsoft.com/office/officeart/2005/8/layout/cycle3"/>
    <dgm:cxn modelId="{B7B6FDD4-7A8F-C24C-B1F5-6921E9E29433}" type="presParOf" srcId="{2155CD08-58AF-0848-8EB0-6D7D06BFC18F}" destId="{FBFA2D77-2030-0F46-92C9-A13F646A6037}" srcOrd="4" destOrd="0" presId="urn:microsoft.com/office/officeart/2005/8/layout/cycle3"/>
    <dgm:cxn modelId="{0AEFF736-ACE9-904F-ABCB-CF717D0F1B9B}" type="presParOf" srcId="{2155CD08-58AF-0848-8EB0-6D7D06BFC18F}" destId="{2ED5F869-965D-0841-A8EC-38A88B73D81A}" srcOrd="5" destOrd="0" presId="urn:microsoft.com/office/officeart/2005/8/layout/cycle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F0ED32-5310-A742-810F-F616F61DE663}" type="doc">
      <dgm:prSet loTypeId="urn:microsoft.com/office/officeart/2005/8/layout/chart3" loCatId="" qsTypeId="urn:microsoft.com/office/officeart/2005/8/quickstyle/simple5" qsCatId="simple" csTypeId="urn:microsoft.com/office/officeart/2005/8/colors/accent2_3" csCatId="accent2" phldr="1"/>
      <dgm:spPr/>
    </dgm:pt>
    <dgm:pt modelId="{9D33BB4C-D45E-2145-AB0C-D72F7F63092D}">
      <dgm:prSet phldrT="[Text]" custT="1"/>
      <dgm:spPr/>
      <dgm:t>
        <a:bodyPr/>
        <a:lstStyle/>
        <a:p>
          <a:r>
            <a:rPr lang="en-US" sz="1600" b="1" dirty="0"/>
            <a:t>CUSTOMERS</a:t>
          </a:r>
        </a:p>
      </dgm:t>
    </dgm:pt>
    <dgm:pt modelId="{72B47037-3353-DF45-9EAE-7FB4A4A7A26E}" type="parTrans" cxnId="{D365DCEF-8CC6-B84E-A1B5-E6C83555B321}">
      <dgm:prSet/>
      <dgm:spPr/>
      <dgm:t>
        <a:bodyPr/>
        <a:lstStyle/>
        <a:p>
          <a:endParaRPr lang="en-US" sz="1800" b="1"/>
        </a:p>
      </dgm:t>
    </dgm:pt>
    <dgm:pt modelId="{E86B2CCE-5227-FE43-AA94-E97F644C701A}" type="sibTrans" cxnId="{D365DCEF-8CC6-B84E-A1B5-E6C83555B321}">
      <dgm:prSet/>
      <dgm:spPr/>
      <dgm:t>
        <a:bodyPr/>
        <a:lstStyle/>
        <a:p>
          <a:endParaRPr lang="en-US" sz="1800" b="1"/>
        </a:p>
      </dgm:t>
    </dgm:pt>
    <dgm:pt modelId="{D70FDDF1-3B98-DE4B-B580-FB81BA6DB7AE}">
      <dgm:prSet phldrT="[Text]" custT="1"/>
      <dgm:spPr/>
      <dgm:t>
        <a:bodyPr/>
        <a:lstStyle/>
        <a:p>
          <a:r>
            <a:rPr lang="en-US" sz="1600" b="1" dirty="0"/>
            <a:t>EVALUATORS</a:t>
          </a:r>
        </a:p>
      </dgm:t>
    </dgm:pt>
    <dgm:pt modelId="{C33E808B-E3F3-7349-BD2E-7096A53EC7E3}" type="parTrans" cxnId="{7AE5EAB6-C467-3146-B897-9A04EEABB0BB}">
      <dgm:prSet/>
      <dgm:spPr/>
      <dgm:t>
        <a:bodyPr/>
        <a:lstStyle/>
        <a:p>
          <a:endParaRPr lang="en-US" sz="1800" b="1"/>
        </a:p>
      </dgm:t>
    </dgm:pt>
    <dgm:pt modelId="{45F48207-6225-7A47-8C27-690A507D3773}" type="sibTrans" cxnId="{7AE5EAB6-C467-3146-B897-9A04EEABB0BB}">
      <dgm:prSet/>
      <dgm:spPr/>
      <dgm:t>
        <a:bodyPr/>
        <a:lstStyle/>
        <a:p>
          <a:endParaRPr lang="en-US" sz="1800" b="1"/>
        </a:p>
      </dgm:t>
    </dgm:pt>
    <dgm:pt modelId="{E97CB58C-2484-9348-B9D2-5339FD303245}">
      <dgm:prSet phldrT="[Text]" custT="1"/>
      <dgm:spPr/>
      <dgm:t>
        <a:bodyPr/>
        <a:lstStyle/>
        <a:p>
          <a:r>
            <a:rPr lang="en-US" sz="1600" b="1" dirty="0"/>
            <a:t>POTENTIALS</a:t>
          </a:r>
        </a:p>
      </dgm:t>
    </dgm:pt>
    <dgm:pt modelId="{A50E1B5C-ECFE-C24A-9446-AE5FAE2AEEC1}" type="parTrans" cxnId="{ED594FD9-B783-7347-AE02-7A5C3BCFE3BB}">
      <dgm:prSet/>
      <dgm:spPr/>
      <dgm:t>
        <a:bodyPr/>
        <a:lstStyle/>
        <a:p>
          <a:endParaRPr lang="en-US" sz="1800" b="1"/>
        </a:p>
      </dgm:t>
    </dgm:pt>
    <dgm:pt modelId="{2F212CD1-C681-014C-94A8-CA553EE4A306}" type="sibTrans" cxnId="{ED594FD9-B783-7347-AE02-7A5C3BCFE3BB}">
      <dgm:prSet/>
      <dgm:spPr/>
      <dgm:t>
        <a:bodyPr/>
        <a:lstStyle/>
        <a:p>
          <a:endParaRPr lang="en-US" sz="1800" b="1"/>
        </a:p>
      </dgm:t>
    </dgm:pt>
    <dgm:pt modelId="{BE0FD971-B285-D44D-BE79-A42D7A07697C}">
      <dgm:prSet phldrT="[Text]" custT="1"/>
      <dgm:spPr/>
      <dgm:t>
        <a:bodyPr/>
        <a:lstStyle/>
        <a:p>
          <a:r>
            <a:rPr lang="en-US" sz="1400" b="1" dirty="0"/>
            <a:t>PAST</a:t>
          </a:r>
        </a:p>
      </dgm:t>
    </dgm:pt>
    <dgm:pt modelId="{7384053E-30F5-D748-A988-5D5AFFDE1316}" type="parTrans" cxnId="{B468BF04-693B-4A44-AD6F-68D9C54BD152}">
      <dgm:prSet/>
      <dgm:spPr/>
      <dgm:t>
        <a:bodyPr/>
        <a:lstStyle/>
        <a:p>
          <a:endParaRPr lang="en-US"/>
        </a:p>
      </dgm:t>
    </dgm:pt>
    <dgm:pt modelId="{CA936065-9F2D-BF4F-9786-6355FDDC6FAC}" type="sibTrans" cxnId="{B468BF04-693B-4A44-AD6F-68D9C54BD152}">
      <dgm:prSet/>
      <dgm:spPr/>
      <dgm:t>
        <a:bodyPr/>
        <a:lstStyle/>
        <a:p>
          <a:endParaRPr lang="en-US"/>
        </a:p>
      </dgm:t>
    </dgm:pt>
    <dgm:pt modelId="{03041924-39A1-A14D-92E7-467EFFB2A4A4}">
      <dgm:prSet phldrT="[Text]" custT="1"/>
      <dgm:spPr/>
      <dgm:t>
        <a:bodyPr/>
        <a:lstStyle/>
        <a:p>
          <a:r>
            <a:rPr lang="en-US" sz="1600" b="1" dirty="0"/>
            <a:t>PRESENT</a:t>
          </a:r>
        </a:p>
      </dgm:t>
    </dgm:pt>
    <dgm:pt modelId="{84636F2E-D5D4-9543-9E91-7BA247A66239}" type="parTrans" cxnId="{914F7660-611B-7943-81A8-BC882740C181}">
      <dgm:prSet/>
      <dgm:spPr/>
      <dgm:t>
        <a:bodyPr/>
        <a:lstStyle/>
        <a:p>
          <a:endParaRPr lang="en-US"/>
        </a:p>
      </dgm:t>
    </dgm:pt>
    <dgm:pt modelId="{5A091F79-9F7E-E348-A6AF-054DACC21B3A}" type="sibTrans" cxnId="{914F7660-611B-7943-81A8-BC882740C181}">
      <dgm:prSet/>
      <dgm:spPr/>
      <dgm:t>
        <a:bodyPr/>
        <a:lstStyle/>
        <a:p>
          <a:endParaRPr lang="en-US"/>
        </a:p>
      </dgm:t>
    </dgm:pt>
    <dgm:pt modelId="{FF603132-B388-4140-89E7-F2798DAF0147}">
      <dgm:prSet phldrT="[Text]" custT="1"/>
      <dgm:spPr/>
      <dgm:t>
        <a:bodyPr/>
        <a:lstStyle/>
        <a:p>
          <a:r>
            <a:rPr lang="en-US" sz="1600" b="1" dirty="0"/>
            <a:t>FUTURE</a:t>
          </a:r>
        </a:p>
      </dgm:t>
    </dgm:pt>
    <dgm:pt modelId="{85590533-C106-A74A-9687-C9087B1FCF0C}" type="parTrans" cxnId="{625458B9-148C-C442-BE13-D5EB63F127FD}">
      <dgm:prSet/>
      <dgm:spPr/>
      <dgm:t>
        <a:bodyPr/>
        <a:lstStyle/>
        <a:p>
          <a:endParaRPr lang="en-US"/>
        </a:p>
      </dgm:t>
    </dgm:pt>
    <dgm:pt modelId="{9766F27C-9814-5E4D-855D-C81AF67035A7}" type="sibTrans" cxnId="{625458B9-148C-C442-BE13-D5EB63F127FD}">
      <dgm:prSet/>
      <dgm:spPr/>
      <dgm:t>
        <a:bodyPr/>
        <a:lstStyle/>
        <a:p>
          <a:endParaRPr lang="en-US"/>
        </a:p>
      </dgm:t>
    </dgm:pt>
    <dgm:pt modelId="{D2AB4F1D-7782-5E40-95C5-3F63A2806950}" type="pres">
      <dgm:prSet presAssocID="{79F0ED32-5310-A742-810F-F616F61DE663}" presName="compositeShape" presStyleCnt="0">
        <dgm:presLayoutVars>
          <dgm:chMax val="7"/>
          <dgm:dir/>
          <dgm:resizeHandles val="exact"/>
        </dgm:presLayoutVars>
      </dgm:prSet>
      <dgm:spPr/>
    </dgm:pt>
    <dgm:pt modelId="{2F9CDAD1-5E19-FB40-B7CA-8DFF95797FCE}" type="pres">
      <dgm:prSet presAssocID="{79F0ED32-5310-A742-810F-F616F61DE663}" presName="wedge1" presStyleLbl="node1" presStyleIdx="0" presStyleCnt="3" custLinFactNeighborX="-4852" custLinFactNeighborY="3082"/>
      <dgm:spPr/>
    </dgm:pt>
    <dgm:pt modelId="{E03E2CBB-9F8A-224C-81F2-61E3C15EBB18}" type="pres">
      <dgm:prSet presAssocID="{79F0ED32-5310-A742-810F-F616F61DE663}" presName="wedge1Tx" presStyleLbl="node1" presStyleIdx="0" presStyleCnt="3">
        <dgm:presLayoutVars>
          <dgm:chMax val="0"/>
          <dgm:chPref val="0"/>
          <dgm:bulletEnabled val="1"/>
        </dgm:presLayoutVars>
      </dgm:prSet>
      <dgm:spPr/>
    </dgm:pt>
    <dgm:pt modelId="{5DABB8AF-7334-0045-8CE5-87F377518E60}" type="pres">
      <dgm:prSet presAssocID="{79F0ED32-5310-A742-810F-F616F61DE663}" presName="wedge2" presStyleLbl="node1" presStyleIdx="1" presStyleCnt="3"/>
      <dgm:spPr/>
    </dgm:pt>
    <dgm:pt modelId="{C9CA34F1-EF09-8645-AB49-8F600913E389}" type="pres">
      <dgm:prSet presAssocID="{79F0ED32-5310-A742-810F-F616F61DE663}" presName="wedge2Tx" presStyleLbl="node1" presStyleIdx="1" presStyleCnt="3">
        <dgm:presLayoutVars>
          <dgm:chMax val="0"/>
          <dgm:chPref val="0"/>
          <dgm:bulletEnabled val="1"/>
        </dgm:presLayoutVars>
      </dgm:prSet>
      <dgm:spPr/>
    </dgm:pt>
    <dgm:pt modelId="{29FFCE98-1B75-2347-A7B4-09DA07B096E6}" type="pres">
      <dgm:prSet presAssocID="{79F0ED32-5310-A742-810F-F616F61DE663}" presName="wedge3" presStyleLbl="node1" presStyleIdx="2" presStyleCnt="3"/>
      <dgm:spPr/>
    </dgm:pt>
    <dgm:pt modelId="{F3C41093-716E-4F46-8A6F-591AF10883FD}" type="pres">
      <dgm:prSet presAssocID="{79F0ED32-5310-A742-810F-F616F61DE663}" presName="wedge3Tx" presStyleLbl="node1" presStyleIdx="2" presStyleCnt="3">
        <dgm:presLayoutVars>
          <dgm:chMax val="0"/>
          <dgm:chPref val="0"/>
          <dgm:bulletEnabled val="1"/>
        </dgm:presLayoutVars>
      </dgm:prSet>
      <dgm:spPr/>
    </dgm:pt>
  </dgm:ptLst>
  <dgm:cxnLst>
    <dgm:cxn modelId="{B468BF04-693B-4A44-AD6F-68D9C54BD152}" srcId="{9D33BB4C-D45E-2145-AB0C-D72F7F63092D}" destId="{BE0FD971-B285-D44D-BE79-A42D7A07697C}" srcOrd="0" destOrd="0" parTransId="{7384053E-30F5-D748-A988-5D5AFFDE1316}" sibTransId="{CA936065-9F2D-BF4F-9786-6355FDDC6FAC}"/>
    <dgm:cxn modelId="{60BFAB41-DA30-A443-A5DC-E2FA9F4250BA}" type="presOf" srcId="{03041924-39A1-A14D-92E7-467EFFB2A4A4}" destId="{C9CA34F1-EF09-8645-AB49-8F600913E389}" srcOrd="1" destOrd="1" presId="urn:microsoft.com/office/officeart/2005/8/layout/chart3"/>
    <dgm:cxn modelId="{914F7660-611B-7943-81A8-BC882740C181}" srcId="{D70FDDF1-3B98-DE4B-B580-FB81BA6DB7AE}" destId="{03041924-39A1-A14D-92E7-467EFFB2A4A4}" srcOrd="0" destOrd="0" parTransId="{84636F2E-D5D4-9543-9E91-7BA247A66239}" sibTransId="{5A091F79-9F7E-E348-A6AF-054DACC21B3A}"/>
    <dgm:cxn modelId="{D6D5C27A-7D43-184C-B062-D8184E61FB2C}" type="presOf" srcId="{03041924-39A1-A14D-92E7-467EFFB2A4A4}" destId="{5DABB8AF-7334-0045-8CE5-87F377518E60}" srcOrd="0" destOrd="1" presId="urn:microsoft.com/office/officeart/2005/8/layout/chart3"/>
    <dgm:cxn modelId="{5AC6C897-063A-754A-99EE-A2362E33CEE8}" type="presOf" srcId="{D70FDDF1-3B98-DE4B-B580-FB81BA6DB7AE}" destId="{5DABB8AF-7334-0045-8CE5-87F377518E60}" srcOrd="0" destOrd="0" presId="urn:microsoft.com/office/officeart/2005/8/layout/chart3"/>
    <dgm:cxn modelId="{2AFD789C-4248-6F49-A0CC-B2383ECE71F6}" type="presOf" srcId="{D70FDDF1-3B98-DE4B-B580-FB81BA6DB7AE}" destId="{C9CA34F1-EF09-8645-AB49-8F600913E389}" srcOrd="1" destOrd="0" presId="urn:microsoft.com/office/officeart/2005/8/layout/chart3"/>
    <dgm:cxn modelId="{8A613C9F-FBE8-8047-B0D7-FD6B6B61DBD2}" type="presOf" srcId="{E97CB58C-2484-9348-B9D2-5339FD303245}" destId="{29FFCE98-1B75-2347-A7B4-09DA07B096E6}" srcOrd="0" destOrd="0" presId="urn:microsoft.com/office/officeart/2005/8/layout/chart3"/>
    <dgm:cxn modelId="{425972AA-9F85-D54F-BFCE-282CFF0F8F2F}" type="presOf" srcId="{79F0ED32-5310-A742-810F-F616F61DE663}" destId="{D2AB4F1D-7782-5E40-95C5-3F63A2806950}" srcOrd="0" destOrd="0" presId="urn:microsoft.com/office/officeart/2005/8/layout/chart3"/>
    <dgm:cxn modelId="{FAE1FDB0-A229-6C44-A2D1-FA2C41163770}" type="presOf" srcId="{9D33BB4C-D45E-2145-AB0C-D72F7F63092D}" destId="{2F9CDAD1-5E19-FB40-B7CA-8DFF95797FCE}" srcOrd="0" destOrd="0" presId="urn:microsoft.com/office/officeart/2005/8/layout/chart3"/>
    <dgm:cxn modelId="{0ED669B5-9170-004C-9DC8-CF336E00D988}" type="presOf" srcId="{BE0FD971-B285-D44D-BE79-A42D7A07697C}" destId="{E03E2CBB-9F8A-224C-81F2-61E3C15EBB18}" srcOrd="1" destOrd="1" presId="urn:microsoft.com/office/officeart/2005/8/layout/chart3"/>
    <dgm:cxn modelId="{7AE5EAB6-C467-3146-B897-9A04EEABB0BB}" srcId="{79F0ED32-5310-A742-810F-F616F61DE663}" destId="{D70FDDF1-3B98-DE4B-B580-FB81BA6DB7AE}" srcOrd="1" destOrd="0" parTransId="{C33E808B-E3F3-7349-BD2E-7096A53EC7E3}" sibTransId="{45F48207-6225-7A47-8C27-690A507D3773}"/>
    <dgm:cxn modelId="{625458B9-148C-C442-BE13-D5EB63F127FD}" srcId="{E97CB58C-2484-9348-B9D2-5339FD303245}" destId="{FF603132-B388-4140-89E7-F2798DAF0147}" srcOrd="0" destOrd="0" parTransId="{85590533-C106-A74A-9687-C9087B1FCF0C}" sibTransId="{9766F27C-9814-5E4D-855D-C81AF67035A7}"/>
    <dgm:cxn modelId="{A03B4AD0-1854-CE40-9CD3-D67EBE8DC40B}" type="presOf" srcId="{FF603132-B388-4140-89E7-F2798DAF0147}" destId="{29FFCE98-1B75-2347-A7B4-09DA07B096E6}" srcOrd="0" destOrd="1" presId="urn:microsoft.com/office/officeart/2005/8/layout/chart3"/>
    <dgm:cxn modelId="{ED594FD9-B783-7347-AE02-7A5C3BCFE3BB}" srcId="{79F0ED32-5310-A742-810F-F616F61DE663}" destId="{E97CB58C-2484-9348-B9D2-5339FD303245}" srcOrd="2" destOrd="0" parTransId="{A50E1B5C-ECFE-C24A-9446-AE5FAE2AEEC1}" sibTransId="{2F212CD1-C681-014C-94A8-CA553EE4A306}"/>
    <dgm:cxn modelId="{D24337E3-28E4-6B41-BB98-6C81CEA6A295}" type="presOf" srcId="{FF603132-B388-4140-89E7-F2798DAF0147}" destId="{F3C41093-716E-4F46-8A6F-591AF10883FD}" srcOrd="1" destOrd="1" presId="urn:microsoft.com/office/officeart/2005/8/layout/chart3"/>
    <dgm:cxn modelId="{A620FFEA-4E40-4644-8D0E-B4D5C10CA58E}" type="presOf" srcId="{BE0FD971-B285-D44D-BE79-A42D7A07697C}" destId="{2F9CDAD1-5E19-FB40-B7CA-8DFF95797FCE}" srcOrd="0" destOrd="1" presId="urn:microsoft.com/office/officeart/2005/8/layout/chart3"/>
    <dgm:cxn modelId="{D365DCEF-8CC6-B84E-A1B5-E6C83555B321}" srcId="{79F0ED32-5310-A742-810F-F616F61DE663}" destId="{9D33BB4C-D45E-2145-AB0C-D72F7F63092D}" srcOrd="0" destOrd="0" parTransId="{72B47037-3353-DF45-9EAE-7FB4A4A7A26E}" sibTransId="{E86B2CCE-5227-FE43-AA94-E97F644C701A}"/>
    <dgm:cxn modelId="{0ABF13F7-CA74-E040-8D56-535BF72C8ECF}" type="presOf" srcId="{E97CB58C-2484-9348-B9D2-5339FD303245}" destId="{F3C41093-716E-4F46-8A6F-591AF10883FD}" srcOrd="1" destOrd="0" presId="urn:microsoft.com/office/officeart/2005/8/layout/chart3"/>
    <dgm:cxn modelId="{26C19FF7-FFC7-1046-8A4B-1F19595BD78B}" type="presOf" srcId="{9D33BB4C-D45E-2145-AB0C-D72F7F63092D}" destId="{E03E2CBB-9F8A-224C-81F2-61E3C15EBB18}" srcOrd="1" destOrd="0" presId="urn:microsoft.com/office/officeart/2005/8/layout/chart3"/>
    <dgm:cxn modelId="{C5A96DCD-967D-B343-9CE7-1D062DF54807}" type="presParOf" srcId="{D2AB4F1D-7782-5E40-95C5-3F63A2806950}" destId="{2F9CDAD1-5E19-FB40-B7CA-8DFF95797FCE}" srcOrd="0" destOrd="0" presId="urn:microsoft.com/office/officeart/2005/8/layout/chart3"/>
    <dgm:cxn modelId="{5B0B9651-10FA-5D4B-977F-D5EC8770F6C3}" type="presParOf" srcId="{D2AB4F1D-7782-5E40-95C5-3F63A2806950}" destId="{E03E2CBB-9F8A-224C-81F2-61E3C15EBB18}" srcOrd="1" destOrd="0" presId="urn:microsoft.com/office/officeart/2005/8/layout/chart3"/>
    <dgm:cxn modelId="{40CA412B-DF91-8C49-8396-A98672BC8524}" type="presParOf" srcId="{D2AB4F1D-7782-5E40-95C5-3F63A2806950}" destId="{5DABB8AF-7334-0045-8CE5-87F377518E60}" srcOrd="2" destOrd="0" presId="urn:microsoft.com/office/officeart/2005/8/layout/chart3"/>
    <dgm:cxn modelId="{CFECD754-19DD-6642-8336-AC3250682369}" type="presParOf" srcId="{D2AB4F1D-7782-5E40-95C5-3F63A2806950}" destId="{C9CA34F1-EF09-8645-AB49-8F600913E389}" srcOrd="3" destOrd="0" presId="urn:microsoft.com/office/officeart/2005/8/layout/chart3"/>
    <dgm:cxn modelId="{D966F1C5-1F93-5043-BC25-B9862B4C81A1}" type="presParOf" srcId="{D2AB4F1D-7782-5E40-95C5-3F63A2806950}" destId="{29FFCE98-1B75-2347-A7B4-09DA07B096E6}" srcOrd="4" destOrd="0" presId="urn:microsoft.com/office/officeart/2005/8/layout/chart3"/>
    <dgm:cxn modelId="{4A81E897-3CE0-A24C-AB78-54D9E607AE57}" type="presParOf" srcId="{D2AB4F1D-7782-5E40-95C5-3F63A2806950}" destId="{F3C41093-716E-4F46-8A6F-591AF10883FD}"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277C7-4CDD-464E-A247-C7D0016C04CC}">
      <dsp:nvSpPr>
        <dsp:cNvPr id="0" name=""/>
        <dsp:cNvSpPr/>
      </dsp:nvSpPr>
      <dsp:spPr>
        <a:xfrm>
          <a:off x="1060336" y="-23950"/>
          <a:ext cx="4210108" cy="4210108"/>
        </a:xfrm>
        <a:prstGeom prst="circularArrow">
          <a:avLst>
            <a:gd name="adj1" fmla="val 5544"/>
            <a:gd name="adj2" fmla="val 330680"/>
            <a:gd name="adj3" fmla="val 13811302"/>
            <a:gd name="adj4" fmla="val 17364471"/>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54CD73-8080-DD49-8E4B-9E66D75DA5AF}">
      <dsp:nvSpPr>
        <dsp:cNvPr id="0" name=""/>
        <dsp:cNvSpPr/>
      </dsp:nvSpPr>
      <dsp:spPr>
        <a:xfrm>
          <a:off x="2194753" y="734"/>
          <a:ext cx="1941274" cy="970637"/>
        </a:xfrm>
        <a:prstGeom prst="roundRect">
          <a:avLst/>
        </a:prstGeom>
        <a:solidFill>
          <a:srgbClr val="A8C5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forming	</a:t>
          </a:r>
        </a:p>
      </dsp:txBody>
      <dsp:txXfrm>
        <a:off x="2242136" y="48117"/>
        <a:ext cx="1846508" cy="875871"/>
      </dsp:txXfrm>
    </dsp:sp>
    <dsp:sp modelId="{6CB27CB0-D4CE-1F4D-ADA5-502C91B41690}">
      <dsp:nvSpPr>
        <dsp:cNvPr id="0" name=""/>
        <dsp:cNvSpPr/>
      </dsp:nvSpPr>
      <dsp:spPr>
        <a:xfrm>
          <a:off x="3902238" y="1241295"/>
          <a:ext cx="1941274" cy="9706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storming</a:t>
          </a:r>
        </a:p>
      </dsp:txBody>
      <dsp:txXfrm>
        <a:off x="3949621" y="1288678"/>
        <a:ext cx="1846508" cy="875871"/>
      </dsp:txXfrm>
    </dsp:sp>
    <dsp:sp modelId="{DC420BE2-829D-8F46-9404-418D944F6E2A}">
      <dsp:nvSpPr>
        <dsp:cNvPr id="0" name=""/>
        <dsp:cNvSpPr/>
      </dsp:nvSpPr>
      <dsp:spPr>
        <a:xfrm>
          <a:off x="3250036" y="3248563"/>
          <a:ext cx="1941274" cy="970637"/>
        </a:xfrm>
        <a:prstGeom prst="roundRect">
          <a:avLst/>
        </a:prstGeom>
        <a:solidFill>
          <a:srgbClr val="E8C0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tx2"/>
              </a:solidFill>
            </a:rPr>
            <a:t>norming</a:t>
          </a:r>
        </a:p>
      </dsp:txBody>
      <dsp:txXfrm>
        <a:off x="3297419" y="3295946"/>
        <a:ext cx="1846508" cy="875871"/>
      </dsp:txXfrm>
    </dsp:sp>
    <dsp:sp modelId="{FBFA2D77-2030-0F46-92C9-A13F646A6037}">
      <dsp:nvSpPr>
        <dsp:cNvPr id="0" name=""/>
        <dsp:cNvSpPr/>
      </dsp:nvSpPr>
      <dsp:spPr>
        <a:xfrm>
          <a:off x="1139470" y="3248563"/>
          <a:ext cx="1941274" cy="970637"/>
        </a:xfrm>
        <a:prstGeom prst="roundRect">
          <a:avLst/>
        </a:prstGeom>
        <a:solidFill>
          <a:srgbClr val="A8C5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performing</a:t>
          </a:r>
        </a:p>
      </dsp:txBody>
      <dsp:txXfrm>
        <a:off x="1186853" y="3295946"/>
        <a:ext cx="1846508" cy="875871"/>
      </dsp:txXfrm>
    </dsp:sp>
    <dsp:sp modelId="{2ED5F869-965D-0841-A8EC-38A88B73D81A}">
      <dsp:nvSpPr>
        <dsp:cNvPr id="0" name=""/>
        <dsp:cNvSpPr/>
      </dsp:nvSpPr>
      <dsp:spPr>
        <a:xfrm>
          <a:off x="487269" y="1241295"/>
          <a:ext cx="1941274" cy="9706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adjourning</a:t>
          </a:r>
        </a:p>
      </dsp:txBody>
      <dsp:txXfrm>
        <a:off x="534652" y="1288678"/>
        <a:ext cx="1846508" cy="875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CDAD1-5E19-FB40-B7CA-8DFF95797FCE}">
      <dsp:nvSpPr>
        <dsp:cNvPr id="0" name=""/>
        <dsp:cNvSpPr/>
      </dsp:nvSpPr>
      <dsp:spPr>
        <a:xfrm>
          <a:off x="3920931" y="460830"/>
          <a:ext cx="4145013" cy="4145013"/>
        </a:xfrm>
        <a:prstGeom prst="pie">
          <a:avLst>
            <a:gd name="adj1" fmla="val 16200000"/>
            <a:gd name="adj2" fmla="val 1800000"/>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t" anchorCtr="0">
          <a:noAutofit/>
        </a:bodyPr>
        <a:lstStyle/>
        <a:p>
          <a:pPr marL="0" lvl="0" indent="0" algn="l" defTabSz="711200">
            <a:lnSpc>
              <a:spcPct val="90000"/>
            </a:lnSpc>
            <a:spcBef>
              <a:spcPct val="0"/>
            </a:spcBef>
            <a:spcAft>
              <a:spcPct val="35000"/>
            </a:spcAft>
            <a:buNone/>
          </a:pPr>
          <a:r>
            <a:rPr lang="en-US" sz="1600" b="1" kern="1200" dirty="0"/>
            <a:t>CUSTOMERS</a:t>
          </a:r>
        </a:p>
        <a:p>
          <a:pPr marL="114300" lvl="1" indent="-114300" algn="l" defTabSz="622300">
            <a:lnSpc>
              <a:spcPct val="90000"/>
            </a:lnSpc>
            <a:spcBef>
              <a:spcPct val="0"/>
            </a:spcBef>
            <a:spcAft>
              <a:spcPct val="15000"/>
            </a:spcAft>
            <a:buChar char="•"/>
          </a:pPr>
          <a:r>
            <a:rPr lang="en-US" sz="1400" b="1" kern="1200" dirty="0"/>
            <a:t>PAST</a:t>
          </a:r>
        </a:p>
      </dsp:txBody>
      <dsp:txXfrm>
        <a:off x="6174536" y="1225684"/>
        <a:ext cx="1406343" cy="1381671"/>
      </dsp:txXfrm>
    </dsp:sp>
    <dsp:sp modelId="{5DABB8AF-7334-0045-8CE5-87F377518E60}">
      <dsp:nvSpPr>
        <dsp:cNvPr id="0" name=""/>
        <dsp:cNvSpPr/>
      </dsp:nvSpPr>
      <dsp:spPr>
        <a:xfrm>
          <a:off x="3908382" y="456444"/>
          <a:ext cx="4145013" cy="4145013"/>
        </a:xfrm>
        <a:prstGeom prst="pie">
          <a:avLst>
            <a:gd name="adj1" fmla="val 1800000"/>
            <a:gd name="adj2" fmla="val 9000000"/>
          </a:avLst>
        </a:prstGeom>
        <a:gradFill rotWithShape="0">
          <a:gsLst>
            <a:gs pos="0">
              <a:schemeClr val="accent2">
                <a:shade val="80000"/>
                <a:hueOff val="0"/>
                <a:satOff val="0"/>
                <a:lumOff val="29191"/>
                <a:alphaOff val="0"/>
                <a:satMod val="103000"/>
                <a:lumMod val="102000"/>
                <a:tint val="94000"/>
              </a:schemeClr>
            </a:gs>
            <a:gs pos="50000">
              <a:schemeClr val="accent2">
                <a:shade val="80000"/>
                <a:hueOff val="0"/>
                <a:satOff val="0"/>
                <a:lumOff val="29191"/>
                <a:alphaOff val="0"/>
                <a:satMod val="110000"/>
                <a:lumMod val="100000"/>
                <a:shade val="100000"/>
              </a:schemeClr>
            </a:gs>
            <a:gs pos="100000">
              <a:schemeClr val="accent2">
                <a:shade val="80000"/>
                <a:hueOff val="0"/>
                <a:satOff val="0"/>
                <a:lumOff val="2919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t" anchorCtr="0">
          <a:noAutofit/>
        </a:bodyPr>
        <a:lstStyle/>
        <a:p>
          <a:pPr marL="0" lvl="0" indent="0" algn="l" defTabSz="711200">
            <a:lnSpc>
              <a:spcPct val="90000"/>
            </a:lnSpc>
            <a:spcBef>
              <a:spcPct val="0"/>
            </a:spcBef>
            <a:spcAft>
              <a:spcPct val="35000"/>
            </a:spcAft>
            <a:buNone/>
          </a:pPr>
          <a:r>
            <a:rPr lang="en-US" sz="1600" b="1" kern="1200" dirty="0"/>
            <a:t>EVALUATORS</a:t>
          </a:r>
        </a:p>
        <a:p>
          <a:pPr marL="171450" lvl="1" indent="-171450" algn="l" defTabSz="711200">
            <a:lnSpc>
              <a:spcPct val="90000"/>
            </a:lnSpc>
            <a:spcBef>
              <a:spcPct val="0"/>
            </a:spcBef>
            <a:spcAft>
              <a:spcPct val="15000"/>
            </a:spcAft>
            <a:buChar char="•"/>
          </a:pPr>
          <a:r>
            <a:rPr lang="en-US" sz="1600" b="1" kern="1200" dirty="0"/>
            <a:t>PRESENT</a:t>
          </a:r>
        </a:p>
      </dsp:txBody>
      <dsp:txXfrm>
        <a:off x="5043326" y="3071751"/>
        <a:ext cx="1875125" cy="1282980"/>
      </dsp:txXfrm>
    </dsp:sp>
    <dsp:sp modelId="{29FFCE98-1B75-2347-A7B4-09DA07B096E6}">
      <dsp:nvSpPr>
        <dsp:cNvPr id="0" name=""/>
        <dsp:cNvSpPr/>
      </dsp:nvSpPr>
      <dsp:spPr>
        <a:xfrm>
          <a:off x="3908382" y="456444"/>
          <a:ext cx="4145013" cy="4145013"/>
        </a:xfrm>
        <a:prstGeom prst="pie">
          <a:avLst>
            <a:gd name="adj1" fmla="val 9000000"/>
            <a:gd name="adj2" fmla="val 16200000"/>
          </a:avLst>
        </a:prstGeom>
        <a:gradFill rotWithShape="0">
          <a:gsLst>
            <a:gs pos="0">
              <a:schemeClr val="accent2">
                <a:shade val="80000"/>
                <a:hueOff val="0"/>
                <a:satOff val="0"/>
                <a:lumOff val="58383"/>
                <a:alphaOff val="0"/>
                <a:satMod val="103000"/>
                <a:lumMod val="102000"/>
                <a:tint val="94000"/>
              </a:schemeClr>
            </a:gs>
            <a:gs pos="50000">
              <a:schemeClr val="accent2">
                <a:shade val="80000"/>
                <a:hueOff val="0"/>
                <a:satOff val="0"/>
                <a:lumOff val="58383"/>
                <a:alphaOff val="0"/>
                <a:satMod val="110000"/>
                <a:lumMod val="100000"/>
                <a:shade val="100000"/>
              </a:schemeClr>
            </a:gs>
            <a:gs pos="100000">
              <a:schemeClr val="accent2">
                <a:shade val="80000"/>
                <a:hueOff val="0"/>
                <a:satOff val="0"/>
                <a:lumOff val="583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t" anchorCtr="0">
          <a:noAutofit/>
        </a:bodyPr>
        <a:lstStyle/>
        <a:p>
          <a:pPr marL="0" lvl="0" indent="0" algn="l" defTabSz="711200">
            <a:lnSpc>
              <a:spcPct val="90000"/>
            </a:lnSpc>
            <a:spcBef>
              <a:spcPct val="0"/>
            </a:spcBef>
            <a:spcAft>
              <a:spcPct val="35000"/>
            </a:spcAft>
            <a:buNone/>
          </a:pPr>
          <a:r>
            <a:rPr lang="en-US" sz="1600" b="1" kern="1200" dirty="0"/>
            <a:t>POTENTIALS</a:t>
          </a:r>
        </a:p>
        <a:p>
          <a:pPr marL="171450" lvl="1" indent="-171450" algn="l" defTabSz="711200">
            <a:lnSpc>
              <a:spcPct val="90000"/>
            </a:lnSpc>
            <a:spcBef>
              <a:spcPct val="0"/>
            </a:spcBef>
            <a:spcAft>
              <a:spcPct val="15000"/>
            </a:spcAft>
            <a:buChar char="•"/>
          </a:pPr>
          <a:r>
            <a:rPr lang="en-US" sz="1600" b="1" kern="1200" dirty="0"/>
            <a:t>FUTURE</a:t>
          </a:r>
        </a:p>
      </dsp:txBody>
      <dsp:txXfrm>
        <a:off x="4352491" y="1270644"/>
        <a:ext cx="1406343" cy="1381671"/>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EF5A7-556E-ED43-9185-2CA4F9CFF101}" type="datetimeFigureOut">
              <a:rPr lang="en-US" smtClean="0"/>
              <a:t>6/11/19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7FFB1-8F45-194B-86DE-A5F9CDE83B25}" type="slidenum">
              <a:rPr lang="en-US" smtClean="0"/>
              <a:t>‹#›</a:t>
            </a:fld>
            <a:endParaRPr lang="en-US"/>
          </a:p>
        </p:txBody>
      </p:sp>
    </p:spTree>
    <p:extLst>
      <p:ext uri="{BB962C8B-B14F-4D97-AF65-F5344CB8AC3E}">
        <p14:creationId xmlns:p14="http://schemas.microsoft.com/office/powerpoint/2010/main" val="1191393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7FFB1-8F45-194B-86DE-A5F9CDE83B25}" type="slidenum">
              <a:rPr lang="en-US" smtClean="0"/>
              <a:t>4</a:t>
            </a:fld>
            <a:endParaRPr lang="en-US"/>
          </a:p>
        </p:txBody>
      </p:sp>
    </p:spTree>
    <p:extLst>
      <p:ext uri="{BB962C8B-B14F-4D97-AF65-F5344CB8AC3E}">
        <p14:creationId xmlns:p14="http://schemas.microsoft.com/office/powerpoint/2010/main" val="199394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CA"/>
              <a:t>EMP5109A: Session 1_Introduction</a:t>
            </a:r>
          </a:p>
        </p:txBody>
      </p:sp>
      <p:sp>
        <p:nvSpPr>
          <p:cNvPr id="5" name="Footer Placeholder 4"/>
          <p:cNvSpPr>
            <a:spLocks noGrp="1"/>
          </p:cNvSpPr>
          <p:nvPr>
            <p:ph type="ftr" sz="quarter" idx="11"/>
          </p:nvPr>
        </p:nvSpPr>
        <p:spPr/>
        <p:txBody>
          <a:bodyPr/>
          <a:lstStyle/>
          <a:p>
            <a:r>
              <a:rPr lang="en-CA"/>
              <a:t>2017: Faulkner</a:t>
            </a:r>
          </a:p>
        </p:txBody>
      </p:sp>
      <p:sp>
        <p:nvSpPr>
          <p:cNvPr id="6" name="Slide Number Placeholder 5"/>
          <p:cNvSpPr>
            <a:spLocks noGrp="1"/>
          </p:cNvSpPr>
          <p:nvPr>
            <p:ph type="sldNum" sz="quarter" idx="12"/>
          </p:nvPr>
        </p:nvSpPr>
        <p:spPr/>
        <p:txBody>
          <a:bodyPr/>
          <a:lstStyle/>
          <a:p>
            <a:fld id="{3443AA57-E0FB-423F-A9DA-BACFCD6A28AA}" type="slidenum">
              <a:rPr lang="en-CA" smtClean="0"/>
              <a:t>31</a:t>
            </a:fld>
            <a:endParaRPr lang="en-CA"/>
          </a:p>
        </p:txBody>
      </p:sp>
    </p:spTree>
    <p:extLst>
      <p:ext uri="{BB962C8B-B14F-4D97-AF65-F5344CB8AC3E}">
        <p14:creationId xmlns:p14="http://schemas.microsoft.com/office/powerpoint/2010/main" val="4054352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7FFB1-8F45-194B-86DE-A5F9CDE83B25}" type="slidenum">
              <a:rPr lang="en-US" smtClean="0"/>
              <a:t>33</a:t>
            </a:fld>
            <a:endParaRPr lang="en-US"/>
          </a:p>
        </p:txBody>
      </p:sp>
    </p:spTree>
    <p:extLst>
      <p:ext uri="{BB962C8B-B14F-4D97-AF65-F5344CB8AC3E}">
        <p14:creationId xmlns:p14="http://schemas.microsoft.com/office/powerpoint/2010/main" val="102938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7FFB1-8F45-194B-86DE-A5F9CDE83B25}" type="slidenum">
              <a:rPr lang="en-US" smtClean="0"/>
              <a:t>35</a:t>
            </a:fld>
            <a:endParaRPr lang="en-US"/>
          </a:p>
        </p:txBody>
      </p:sp>
    </p:spTree>
    <p:extLst>
      <p:ext uri="{BB962C8B-B14F-4D97-AF65-F5344CB8AC3E}">
        <p14:creationId xmlns:p14="http://schemas.microsoft.com/office/powerpoint/2010/main" val="2335342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7FFB1-8F45-194B-86DE-A5F9CDE83B25}" type="slidenum">
              <a:rPr lang="en-US" smtClean="0"/>
              <a:t>38</a:t>
            </a:fld>
            <a:endParaRPr lang="en-US"/>
          </a:p>
        </p:txBody>
      </p:sp>
    </p:spTree>
    <p:extLst>
      <p:ext uri="{BB962C8B-B14F-4D97-AF65-F5344CB8AC3E}">
        <p14:creationId xmlns:p14="http://schemas.microsoft.com/office/powerpoint/2010/main" val="2986501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7FFB1-8F45-194B-86DE-A5F9CDE83B25}" type="slidenum">
              <a:rPr lang="en-US" smtClean="0"/>
              <a:t>41</a:t>
            </a:fld>
            <a:endParaRPr lang="en-US"/>
          </a:p>
        </p:txBody>
      </p:sp>
    </p:spTree>
    <p:extLst>
      <p:ext uri="{BB962C8B-B14F-4D97-AF65-F5344CB8AC3E}">
        <p14:creationId xmlns:p14="http://schemas.microsoft.com/office/powerpoint/2010/main" val="1019079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a:prstGeom prst="rect">
            <a:avLst/>
          </a:prstGeom>
        </p:spPr>
      </p:sp>
      <p:sp>
        <p:nvSpPr>
          <p:cNvPr id="3" name="Notes Placeholder 2"/>
          <p:cNvSpPr>
            <a:spLocks noGrp="1"/>
          </p:cNvSpPr>
          <p:nvPr>
            <p:ph type="body" idx="1"/>
          </p:nvPr>
        </p:nvSpPr>
        <p:spPr/>
        <p:txBody>
          <a:bodyPr/>
          <a:lstStyle/>
          <a:p>
            <a:endParaRPr lang="en-CA"/>
          </a:p>
        </p:txBody>
      </p:sp>
      <p:sp>
        <p:nvSpPr>
          <p:cNvPr id="4" name="Footer Placeholder 3"/>
          <p:cNvSpPr>
            <a:spLocks noGrp="1"/>
          </p:cNvSpPr>
          <p:nvPr>
            <p:ph type="ftr" sz="quarter" idx="10"/>
          </p:nvPr>
        </p:nvSpPr>
        <p:spPr/>
        <p:txBody>
          <a:bodyPr/>
          <a:lstStyle/>
          <a:p>
            <a:r>
              <a:rPr lang="en-CA"/>
              <a:t>2017: Faulkner</a:t>
            </a:r>
          </a:p>
        </p:txBody>
      </p:sp>
      <p:sp>
        <p:nvSpPr>
          <p:cNvPr id="5" name="Header Placeholder 4"/>
          <p:cNvSpPr>
            <a:spLocks noGrp="1"/>
          </p:cNvSpPr>
          <p:nvPr>
            <p:ph type="hdr" sz="quarter" idx="11"/>
          </p:nvPr>
        </p:nvSpPr>
        <p:spPr/>
        <p:txBody>
          <a:bodyPr/>
          <a:lstStyle/>
          <a:p>
            <a:r>
              <a:rPr lang="en-CA"/>
              <a:t>EMP5109A: Session 8_Leadership</a:t>
            </a:r>
          </a:p>
        </p:txBody>
      </p:sp>
    </p:spTree>
    <p:extLst>
      <p:ext uri="{BB962C8B-B14F-4D97-AF65-F5344CB8AC3E}">
        <p14:creationId xmlns:p14="http://schemas.microsoft.com/office/powerpoint/2010/main" val="2619365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CA"/>
              <a:t>EMP5109A: Session 1_Introduction</a:t>
            </a:r>
          </a:p>
        </p:txBody>
      </p:sp>
      <p:sp>
        <p:nvSpPr>
          <p:cNvPr id="5" name="Footer Placeholder 4"/>
          <p:cNvSpPr>
            <a:spLocks noGrp="1"/>
          </p:cNvSpPr>
          <p:nvPr>
            <p:ph type="ftr" sz="quarter" idx="11"/>
          </p:nvPr>
        </p:nvSpPr>
        <p:spPr/>
        <p:txBody>
          <a:bodyPr/>
          <a:lstStyle/>
          <a:p>
            <a:r>
              <a:rPr lang="en-CA"/>
              <a:t>2017: Faulkner</a:t>
            </a:r>
          </a:p>
        </p:txBody>
      </p:sp>
      <p:sp>
        <p:nvSpPr>
          <p:cNvPr id="6" name="Slide Number Placeholder 5"/>
          <p:cNvSpPr>
            <a:spLocks noGrp="1"/>
          </p:cNvSpPr>
          <p:nvPr>
            <p:ph type="sldNum" sz="quarter" idx="12"/>
          </p:nvPr>
        </p:nvSpPr>
        <p:spPr/>
        <p:txBody>
          <a:bodyPr/>
          <a:lstStyle/>
          <a:p>
            <a:fld id="{3443AA57-E0FB-423F-A9DA-BACFCD6A28AA}" type="slidenum">
              <a:rPr lang="en-CA" smtClean="0"/>
              <a:t>49</a:t>
            </a:fld>
            <a:endParaRPr lang="en-CA"/>
          </a:p>
        </p:txBody>
      </p:sp>
    </p:spTree>
    <p:extLst>
      <p:ext uri="{BB962C8B-B14F-4D97-AF65-F5344CB8AC3E}">
        <p14:creationId xmlns:p14="http://schemas.microsoft.com/office/powerpoint/2010/main" val="159278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7FFB1-8F45-194B-86DE-A5F9CDE83B25}" type="slidenum">
              <a:rPr lang="en-US" smtClean="0"/>
              <a:t>9</a:t>
            </a:fld>
            <a:endParaRPr lang="en-US"/>
          </a:p>
        </p:txBody>
      </p:sp>
    </p:spTree>
    <p:extLst>
      <p:ext uri="{BB962C8B-B14F-4D97-AF65-F5344CB8AC3E}">
        <p14:creationId xmlns:p14="http://schemas.microsoft.com/office/powerpoint/2010/main" val="2208622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t>Team Stages</a:t>
            </a:r>
          </a:p>
          <a:p>
            <a:r>
              <a:rPr lang="en-CA"/>
              <a:t>Original Source: Developmental sequence in small groups.</a:t>
            </a:r>
          </a:p>
          <a:p>
            <a:r>
              <a:rPr lang="en-CA"/>
              <a:t>Tuckman, Bruce W.</a:t>
            </a:r>
          </a:p>
          <a:p>
            <a:r>
              <a:rPr lang="en-CA"/>
              <a:t>Psychological Bulletin, Vol 63(6), Jun 1965, 384-399.</a:t>
            </a:r>
          </a:p>
          <a:p>
            <a:endParaRPr lang="en-CA"/>
          </a:p>
          <a:p>
            <a:pPr fontAlgn="base"/>
            <a:r>
              <a:rPr lang="en-US" b="0"/>
              <a:t>Recent treatment:</a:t>
            </a:r>
          </a:p>
          <a:p>
            <a:pPr fontAlgn="base"/>
            <a:r>
              <a:rPr lang="en-US" b="0"/>
              <a:t>Mind Tools website: https://www.mindtools.com/pages/article/newLDR_86.htm</a:t>
            </a:r>
          </a:p>
          <a:p>
            <a:pPr fontAlgn="base"/>
            <a:endParaRPr lang="en-CA" b="1"/>
          </a:p>
          <a:p>
            <a:pPr fontAlgn="base"/>
            <a:r>
              <a:rPr lang="en-CA" b="1"/>
              <a:t>Forming</a:t>
            </a:r>
          </a:p>
          <a:p>
            <a:pPr fontAlgn="base"/>
            <a:r>
              <a:rPr lang="en-CA"/>
              <a:t>In this stage, most team members are positive and polite. Some are anxious, as they haven't fully understood what work the team will do. Others are simply excited about the task ahead.</a:t>
            </a:r>
          </a:p>
          <a:p>
            <a:pPr fontAlgn="base"/>
            <a:r>
              <a:rPr lang="en-CA"/>
              <a:t>As leader, you play a dominant role at this stage, because team members' roles and responsibilities aren't clear.</a:t>
            </a:r>
          </a:p>
          <a:p>
            <a:pPr fontAlgn="base"/>
            <a:r>
              <a:rPr lang="en-CA"/>
              <a:t>This stage can last for some time, as people start to work together, and as they make an effort to get to know their new colleagues.</a:t>
            </a:r>
          </a:p>
          <a:p>
            <a:endParaRPr lang="en-CA"/>
          </a:p>
          <a:p>
            <a:pPr fontAlgn="base"/>
            <a:r>
              <a:rPr lang="en-CA" b="1"/>
              <a:t>Storming</a:t>
            </a:r>
          </a:p>
          <a:p>
            <a:pPr fontAlgn="base"/>
            <a:r>
              <a:rPr lang="en-CA"/>
              <a:t>Next, the team moves into the storming phase, where people start to push against the boundaries established in the forming stage. This is the stage where many teams fail.</a:t>
            </a:r>
          </a:p>
          <a:p>
            <a:pPr fontAlgn="base"/>
            <a:r>
              <a:rPr lang="en-CA"/>
              <a:t>Storming often starts where there is a conflict between team members' natural working styles. People may work in different ways for all sorts of reasons but, if differing working styles cause unforeseen problems, they may become frustrated.</a:t>
            </a:r>
          </a:p>
          <a:p>
            <a:pPr fontAlgn="base"/>
            <a:r>
              <a:rPr lang="en-CA"/>
              <a:t>Storming can also happen in other situations. For example, team members may challenge your authority, or jockey for position as their roles are clarified. Or, if you haven't defined clearly how the team will work, people may feel overwhelmed by their workload, or they could be uncomfortable with the approach you're using.</a:t>
            </a:r>
          </a:p>
          <a:p>
            <a:pPr fontAlgn="base"/>
            <a:r>
              <a:rPr lang="en-CA"/>
              <a:t>Some may question the worth of the team's goal, and they may resist taking on tasks.</a:t>
            </a:r>
          </a:p>
          <a:p>
            <a:pPr fontAlgn="base"/>
            <a:r>
              <a:rPr lang="en-CA"/>
              <a:t>Team members who stick with the task at hand may experience stress, particularly as they don't have the support of established processes, or strong relationships with their colleagues.</a:t>
            </a:r>
          </a:p>
          <a:p>
            <a:endParaRPr lang="en-US"/>
          </a:p>
          <a:p>
            <a:endParaRPr lang="en-CA"/>
          </a:p>
        </p:txBody>
      </p:sp>
      <p:sp>
        <p:nvSpPr>
          <p:cNvPr id="4" name="Slide Number Placeholder 3"/>
          <p:cNvSpPr>
            <a:spLocks noGrp="1"/>
          </p:cNvSpPr>
          <p:nvPr>
            <p:ph type="sldNum" sz="quarter" idx="10"/>
          </p:nvPr>
        </p:nvSpPr>
        <p:spPr/>
        <p:txBody>
          <a:bodyPr/>
          <a:lstStyle/>
          <a:p>
            <a:fld id="{34011B8F-112D-4E1E-86AD-F1F8D491DE01}" type="slidenum">
              <a:rPr lang="en-US" altLang="en-US" smtClean="0"/>
              <a:pPr/>
              <a:t>10</a:t>
            </a:fld>
            <a:endParaRPr lang="en-US" altLang="en-US"/>
          </a:p>
        </p:txBody>
      </p:sp>
    </p:spTree>
    <p:extLst>
      <p:ext uri="{BB962C8B-B14F-4D97-AF65-F5344CB8AC3E}">
        <p14:creationId xmlns:p14="http://schemas.microsoft.com/office/powerpoint/2010/main" val="1525701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7FFB1-8F45-194B-86DE-A5F9CDE83B25}" type="slidenum">
              <a:rPr lang="en-US" smtClean="0"/>
              <a:t>16</a:t>
            </a:fld>
            <a:endParaRPr lang="en-US"/>
          </a:p>
        </p:txBody>
      </p:sp>
    </p:spTree>
    <p:extLst>
      <p:ext uri="{BB962C8B-B14F-4D97-AF65-F5344CB8AC3E}">
        <p14:creationId xmlns:p14="http://schemas.microsoft.com/office/powerpoint/2010/main" val="944896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r>
              <a:rPr lang="en-CA"/>
              <a:t>EMP5109A: Session 1_Introduction</a:t>
            </a:r>
          </a:p>
        </p:txBody>
      </p:sp>
      <p:sp>
        <p:nvSpPr>
          <p:cNvPr id="5" name="Footer Placeholder 4"/>
          <p:cNvSpPr>
            <a:spLocks noGrp="1"/>
          </p:cNvSpPr>
          <p:nvPr>
            <p:ph type="ftr" sz="quarter" idx="11"/>
          </p:nvPr>
        </p:nvSpPr>
        <p:spPr/>
        <p:txBody>
          <a:bodyPr/>
          <a:lstStyle/>
          <a:p>
            <a:r>
              <a:rPr lang="en-CA"/>
              <a:t>2017: Faulkner</a:t>
            </a:r>
          </a:p>
        </p:txBody>
      </p:sp>
      <p:sp>
        <p:nvSpPr>
          <p:cNvPr id="6" name="Slide Number Placeholder 5"/>
          <p:cNvSpPr>
            <a:spLocks noGrp="1"/>
          </p:cNvSpPr>
          <p:nvPr>
            <p:ph type="sldNum" sz="quarter" idx="12"/>
          </p:nvPr>
        </p:nvSpPr>
        <p:spPr/>
        <p:txBody>
          <a:bodyPr/>
          <a:lstStyle/>
          <a:p>
            <a:fld id="{3443AA57-E0FB-423F-A9DA-BACFCD6A28AA}" type="slidenum">
              <a:rPr lang="en-CA" smtClean="0"/>
              <a:t>17</a:t>
            </a:fld>
            <a:endParaRPr lang="en-CA"/>
          </a:p>
        </p:txBody>
      </p:sp>
    </p:spTree>
    <p:extLst>
      <p:ext uri="{BB962C8B-B14F-4D97-AF65-F5344CB8AC3E}">
        <p14:creationId xmlns:p14="http://schemas.microsoft.com/office/powerpoint/2010/main" val="3121592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E448AD94-CF5F-BD40-9F8D-0EB5A21E27EB}"/>
              </a:ext>
            </a:extLst>
          </p:cNvPr>
          <p:cNvSpPr>
            <a:spLocks noGrp="1" noRot="1" noChangeAspect="1" noTextEdit="1"/>
          </p:cNvSpPr>
          <p:nvPr>
            <p:ph type="sldImg"/>
          </p:nvPr>
        </p:nvSpPr>
        <p:spPr bwMode="auto">
          <a:xfrm>
            <a:off x="23622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3B231C4D-C6F0-2248-B72B-817E6C0DDA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1923" name="Slide Number Placeholder 3">
            <a:extLst>
              <a:ext uri="{FF2B5EF4-FFF2-40B4-BE49-F238E27FC236}">
                <a16:creationId xmlns:a16="http://schemas.microsoft.com/office/drawing/2014/main" id="{15D650A4-A7E7-2C4D-85B7-B8F6BD70AD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05A36C1-9236-FF43-8BD0-6DF82C51834B}" type="slidenum">
              <a:rPr lang="en-US" altLang="en-US" smtClean="0">
                <a:latin typeface="Calibri" panose="020F0502020204030204" pitchFamily="34" charset="0"/>
              </a:rPr>
              <a:pPr/>
              <a:t>25</a:t>
            </a:fld>
            <a:endParaRPr lang="en-US" altLang="en-US">
              <a:latin typeface="Calibri" panose="020F0502020204030204" pitchFamily="34" charset="0"/>
            </a:endParaRPr>
          </a:p>
        </p:txBody>
      </p:sp>
    </p:spTree>
    <p:extLst>
      <p:ext uri="{BB962C8B-B14F-4D97-AF65-F5344CB8AC3E}">
        <p14:creationId xmlns:p14="http://schemas.microsoft.com/office/powerpoint/2010/main" val="4199972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67">
            <a:extLst>
              <a:ext uri="{FF2B5EF4-FFF2-40B4-BE49-F238E27FC236}">
                <a16:creationId xmlns:a16="http://schemas.microsoft.com/office/drawing/2014/main" id="{4D468D6C-3BEA-7E41-9071-DB4976058FED}"/>
              </a:ext>
            </a:extLst>
          </p:cNvPr>
          <p:cNvSpPr>
            <a:spLocks noGrp="1" noChangeArrowheads="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1993-2010 Pragmatic Marketing, Inc.</a:t>
            </a:r>
          </a:p>
        </p:txBody>
      </p:sp>
      <p:sp>
        <p:nvSpPr>
          <p:cNvPr id="32770" name="Rectangle 68">
            <a:extLst>
              <a:ext uri="{FF2B5EF4-FFF2-40B4-BE49-F238E27FC236}">
                <a16:creationId xmlns:a16="http://schemas.microsoft.com/office/drawing/2014/main" id="{74C19FA6-E572-B548-B424-B8412D1051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Page </a:t>
            </a:r>
            <a:fld id="{9EADD271-0CB3-A24C-B4BF-ACE7623379C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771" name="Rectangle 7">
            <a:extLst>
              <a:ext uri="{FF2B5EF4-FFF2-40B4-BE49-F238E27FC236}">
                <a16:creationId xmlns:a16="http://schemas.microsoft.com/office/drawing/2014/main" id="{C41A88C4-E83E-2447-9A82-353A8549F2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sym typeface="Wingdings" pitchFamily="2" charset="2"/>
            </a:endParaRPr>
          </a:p>
        </p:txBody>
      </p:sp>
      <p:sp>
        <p:nvSpPr>
          <p:cNvPr id="32772" name="Slide Image Placeholder 8">
            <a:extLst>
              <a:ext uri="{FF2B5EF4-FFF2-40B4-BE49-F238E27FC236}">
                <a16:creationId xmlns:a16="http://schemas.microsoft.com/office/drawing/2014/main" id="{CC1EF9B8-E044-D543-973B-3B9CED60E952}"/>
              </a:ext>
            </a:extLst>
          </p:cNvPr>
          <p:cNvSpPr>
            <a:spLocks noGrp="1" noRot="1" noChangeAspect="1" noTextEdit="1"/>
          </p:cNvSpPr>
          <p:nvPr>
            <p:ph type="sldImg"/>
          </p:nvPr>
        </p:nvSpPr>
        <p:spPr bwMode="auto">
          <a:xfrm>
            <a:off x="873125" y="1438275"/>
            <a:ext cx="5568950" cy="3133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148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conduct audit, see whop does what?</a:t>
            </a:r>
          </a:p>
          <a:p>
            <a:r>
              <a:rPr lang="en-US" dirty="0"/>
              <a:t>What are the holes</a:t>
            </a:r>
          </a:p>
          <a:p>
            <a:r>
              <a:rPr lang="en-US" dirty="0"/>
              <a:t>RACI</a:t>
            </a:r>
          </a:p>
        </p:txBody>
      </p:sp>
      <p:sp>
        <p:nvSpPr>
          <p:cNvPr id="4" name="Slide Number Placeholder 3"/>
          <p:cNvSpPr>
            <a:spLocks noGrp="1"/>
          </p:cNvSpPr>
          <p:nvPr>
            <p:ph type="sldNum" sz="quarter" idx="5"/>
          </p:nvPr>
        </p:nvSpPr>
        <p:spPr/>
        <p:txBody>
          <a:bodyPr/>
          <a:lstStyle/>
          <a:p>
            <a:fld id="{7E97FFB1-8F45-194B-86DE-A5F9CDE83B25}" type="slidenum">
              <a:rPr lang="en-US" smtClean="0"/>
              <a:t>29</a:t>
            </a:fld>
            <a:endParaRPr lang="en-US"/>
          </a:p>
        </p:txBody>
      </p:sp>
    </p:spTree>
    <p:extLst>
      <p:ext uri="{BB962C8B-B14F-4D97-AF65-F5344CB8AC3E}">
        <p14:creationId xmlns:p14="http://schemas.microsoft.com/office/powerpoint/2010/main" val="3986783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conduct audit, see whop does what?</a:t>
            </a:r>
          </a:p>
          <a:p>
            <a:r>
              <a:rPr lang="en-US" dirty="0"/>
              <a:t>What are the holes</a:t>
            </a:r>
          </a:p>
          <a:p>
            <a:r>
              <a:rPr lang="en-US" dirty="0"/>
              <a:t>RACI</a:t>
            </a:r>
          </a:p>
        </p:txBody>
      </p:sp>
      <p:sp>
        <p:nvSpPr>
          <p:cNvPr id="4" name="Slide Number Placeholder 3"/>
          <p:cNvSpPr>
            <a:spLocks noGrp="1"/>
          </p:cNvSpPr>
          <p:nvPr>
            <p:ph type="sldNum" sz="quarter" idx="5"/>
          </p:nvPr>
        </p:nvSpPr>
        <p:spPr/>
        <p:txBody>
          <a:bodyPr/>
          <a:lstStyle/>
          <a:p>
            <a:fld id="{7E97FFB1-8F45-194B-86DE-A5F9CDE83B25}" type="slidenum">
              <a:rPr lang="en-US" smtClean="0"/>
              <a:t>30</a:t>
            </a:fld>
            <a:endParaRPr lang="en-US"/>
          </a:p>
        </p:txBody>
      </p:sp>
    </p:spTree>
    <p:extLst>
      <p:ext uri="{BB962C8B-B14F-4D97-AF65-F5344CB8AC3E}">
        <p14:creationId xmlns:p14="http://schemas.microsoft.com/office/powerpoint/2010/main" val="34215956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AFA93C-269F-6847-A0FA-5CAECB57909F}"/>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3" name="Content Placeholder 2">
            <a:extLst>
              <a:ext uri="{FF2B5EF4-FFF2-40B4-BE49-F238E27FC236}">
                <a16:creationId xmlns:a16="http://schemas.microsoft.com/office/drawing/2014/main" id="{D4AD9AA4-C0F8-544B-950C-51AFC80C48AF}"/>
              </a:ext>
            </a:extLst>
          </p:cNvPr>
          <p:cNvSpPr>
            <a:spLocks noGrp="1"/>
          </p:cNvSpPr>
          <p:nvPr>
            <p:ph idx="1"/>
          </p:nvPr>
        </p:nvSpPr>
        <p:spPr>
          <a:xfrm>
            <a:off x="430427" y="1692874"/>
            <a:ext cx="11209638" cy="4077729"/>
          </a:xfrm>
        </p:spPr>
        <p:txBody>
          <a:bodyPr>
            <a:normAutofit/>
          </a:bodyPr>
          <a:lstStyle>
            <a:lvl1pPr>
              <a:defRPr sz="2400"/>
            </a:lvl1pPr>
            <a:lvl2pPr marL="685800" indent="-228600">
              <a:defRPr lang="en-US" sz="2400" kern="1200" dirty="0">
                <a:solidFill>
                  <a:schemeClr val="bg2">
                    <a:lumMod val="50000"/>
                  </a:schemeClr>
                </a:solidFill>
                <a:latin typeface="+mn-lt"/>
                <a:ea typeface="+mn-ea"/>
                <a:cs typeface="+mn-cs"/>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Edit Master text styles</a:t>
            </a:r>
          </a:p>
          <a:p>
            <a:pPr marL="685800" lvl="1" indent="-228600" algn="l" defTabSz="914400" rtl="0" eaLnBrk="1" latinLnBrk="0" hangingPunct="1">
              <a:lnSpc>
                <a:spcPct val="90000"/>
              </a:lnSpc>
              <a:spcBef>
                <a:spcPts val="500"/>
              </a:spcBef>
              <a:buClr>
                <a:schemeClr val="accent3"/>
              </a:buClr>
              <a:buFont typeface="Arial" panose="020B0604020202020204" pitchFamily="34" charset="0"/>
              <a:buChar char="•"/>
            </a:pPr>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2285C302-9000-5B43-AD43-0B6C825D61BE}"/>
              </a:ext>
            </a:extLst>
          </p:cNvPr>
          <p:cNvSpPr>
            <a:spLocks noGrp="1"/>
          </p:cNvSpPr>
          <p:nvPr>
            <p:ph type="title" hasCustomPrompt="1"/>
          </p:nvPr>
        </p:nvSpPr>
        <p:spPr>
          <a:xfrm>
            <a:off x="430427" y="411516"/>
            <a:ext cx="5738879" cy="894557"/>
          </a:xfrm>
        </p:spPr>
        <p:txBody>
          <a:bodyPr>
            <a:noAutofit/>
          </a:bodyPr>
          <a:lstStyle>
            <a:lvl1pPr algn="l">
              <a:defRPr sz="3200" b="0">
                <a:solidFill>
                  <a:schemeClr val="tx1"/>
                </a:solidFill>
              </a:defRPr>
            </a:lvl1pPr>
          </a:lstStyle>
          <a:p>
            <a:r>
              <a:rPr lang="en-US"/>
              <a:t>I am a header</a:t>
            </a:r>
          </a:p>
        </p:txBody>
      </p:sp>
    </p:spTree>
    <p:extLst>
      <p:ext uri="{BB962C8B-B14F-4D97-AF65-F5344CB8AC3E}">
        <p14:creationId xmlns:p14="http://schemas.microsoft.com/office/powerpoint/2010/main" val="265756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51B7800-D414-9149-8596-224C9FD4E582}"/>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Title 1">
            <a:extLst>
              <a:ext uri="{FF2B5EF4-FFF2-40B4-BE49-F238E27FC236}">
                <a16:creationId xmlns:a16="http://schemas.microsoft.com/office/drawing/2014/main" id="{6BEE160B-B6A0-2E45-8C5E-001AFFDAF127}"/>
              </a:ext>
            </a:extLst>
          </p:cNvPr>
          <p:cNvSpPr>
            <a:spLocks noGrp="1"/>
          </p:cNvSpPr>
          <p:nvPr>
            <p:ph type="title" hasCustomPrompt="1"/>
          </p:nvPr>
        </p:nvSpPr>
        <p:spPr>
          <a:xfrm>
            <a:off x="430427" y="250031"/>
            <a:ext cx="4499919" cy="894557"/>
          </a:xfrm>
        </p:spPr>
        <p:txBody>
          <a:bodyPr>
            <a:noAutofit/>
          </a:bodyPr>
          <a:lstStyle>
            <a:lvl1pPr algn="l">
              <a:defRPr sz="3200" b="0">
                <a:solidFill>
                  <a:schemeClr val="bg1"/>
                </a:solidFill>
              </a:defRPr>
            </a:lvl1pPr>
          </a:lstStyle>
          <a:p>
            <a:r>
              <a:rPr lang="en-US"/>
              <a:t>I am a header</a:t>
            </a:r>
          </a:p>
        </p:txBody>
      </p:sp>
      <p:sp>
        <p:nvSpPr>
          <p:cNvPr id="10" name="Content Placeholder 2">
            <a:extLst>
              <a:ext uri="{FF2B5EF4-FFF2-40B4-BE49-F238E27FC236}">
                <a16:creationId xmlns:a16="http://schemas.microsoft.com/office/drawing/2014/main" id="{486EBAEA-4F0F-9848-91CC-C3DDEDEB4D54}"/>
              </a:ext>
            </a:extLst>
          </p:cNvPr>
          <p:cNvSpPr>
            <a:spLocks noGrp="1"/>
          </p:cNvSpPr>
          <p:nvPr>
            <p:ph idx="1"/>
          </p:nvPr>
        </p:nvSpPr>
        <p:spPr>
          <a:xfrm>
            <a:off x="430427" y="1692874"/>
            <a:ext cx="11209638" cy="4077729"/>
          </a:xfrm>
        </p:spPr>
        <p:txBody>
          <a:bodyPr>
            <a:normAutofit/>
          </a:bodyPr>
          <a:lstStyle>
            <a:lvl1pPr>
              <a:defRPr sz="2400"/>
            </a:lvl1pPr>
            <a:lvl2pPr marL="685800" indent="-228600">
              <a:defRPr lang="en-US" sz="2400" kern="1200" dirty="0">
                <a:solidFill>
                  <a:schemeClr val="bg2">
                    <a:lumMod val="50000"/>
                  </a:schemeClr>
                </a:solidFill>
                <a:latin typeface="+mn-lt"/>
                <a:ea typeface="+mn-ea"/>
                <a:cs typeface="+mn-cs"/>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Edit Master text styles</a:t>
            </a:r>
          </a:p>
          <a:p>
            <a:pPr marL="685800" lvl="1" indent="-228600" algn="l" defTabSz="914400" rtl="0" eaLnBrk="1" latinLnBrk="0" hangingPunct="1">
              <a:lnSpc>
                <a:spcPct val="90000"/>
              </a:lnSpc>
              <a:spcBef>
                <a:spcPts val="500"/>
              </a:spcBef>
              <a:buClr>
                <a:schemeClr val="accent3"/>
              </a:buClr>
              <a:buFont typeface="Arial" panose="020B0604020202020204" pitchFamily="34" charset="0"/>
              <a:buChar char="•"/>
            </a:pPr>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0808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2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51B7800-D414-9149-8596-224C9FD4E582}"/>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F1BEF19C-650F-594D-A3DB-F6588DE1F69E}"/>
              </a:ext>
            </a:extLst>
          </p:cNvPr>
          <p:cNvSpPr>
            <a:spLocks noGrp="1"/>
          </p:cNvSpPr>
          <p:nvPr>
            <p:ph type="title" hasCustomPrompt="1"/>
          </p:nvPr>
        </p:nvSpPr>
        <p:spPr>
          <a:xfrm>
            <a:off x="430427" y="250031"/>
            <a:ext cx="4499919" cy="894557"/>
          </a:xfrm>
        </p:spPr>
        <p:txBody>
          <a:bodyPr>
            <a:noAutofit/>
          </a:bodyPr>
          <a:lstStyle>
            <a:lvl1pPr algn="l">
              <a:defRPr sz="3200" b="0">
                <a:solidFill>
                  <a:schemeClr val="bg1"/>
                </a:solidFill>
              </a:defRPr>
            </a:lvl1pPr>
          </a:lstStyle>
          <a:p>
            <a:r>
              <a:rPr lang="en-US"/>
              <a:t>I am a header</a:t>
            </a:r>
          </a:p>
        </p:txBody>
      </p:sp>
      <p:sp>
        <p:nvSpPr>
          <p:cNvPr id="7" name="Content Placeholder 2">
            <a:extLst>
              <a:ext uri="{FF2B5EF4-FFF2-40B4-BE49-F238E27FC236}">
                <a16:creationId xmlns:a16="http://schemas.microsoft.com/office/drawing/2014/main" id="{9F38AD87-2982-8F47-BA35-E0D2EC307C52}"/>
              </a:ext>
            </a:extLst>
          </p:cNvPr>
          <p:cNvSpPr>
            <a:spLocks noGrp="1"/>
          </p:cNvSpPr>
          <p:nvPr>
            <p:ph idx="1"/>
          </p:nvPr>
        </p:nvSpPr>
        <p:spPr>
          <a:xfrm>
            <a:off x="496154" y="2129743"/>
            <a:ext cx="5360636" cy="3796496"/>
          </a:xfrm>
        </p:spPr>
        <p:txBody>
          <a:bodyPr>
            <a:normAutofit/>
          </a:bodyPr>
          <a:lstStyle>
            <a:lvl1pPr>
              <a:defRPr sz="2400" b="0">
                <a:solidFill>
                  <a:schemeClr val="tx1">
                    <a:lumMod val="95000"/>
                    <a:lumOff val="5000"/>
                  </a:schemeClr>
                </a:solidFill>
              </a:defRPr>
            </a:lvl1pPr>
            <a:lvl2pPr>
              <a:buClr>
                <a:schemeClr val="accent3"/>
              </a:buCl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D209E792-DFCC-3A4B-88AE-5E2C25CDBD74}"/>
              </a:ext>
            </a:extLst>
          </p:cNvPr>
          <p:cNvSpPr>
            <a:spLocks noGrp="1"/>
          </p:cNvSpPr>
          <p:nvPr>
            <p:ph idx="13"/>
          </p:nvPr>
        </p:nvSpPr>
        <p:spPr>
          <a:xfrm>
            <a:off x="6169306" y="2129743"/>
            <a:ext cx="5483822" cy="3796496"/>
          </a:xfrm>
        </p:spPr>
        <p:txBody>
          <a:bodyPr>
            <a:normAutofit/>
          </a:bodyPr>
          <a:lstStyle>
            <a:lvl1pPr>
              <a:defRPr sz="2400" b="0">
                <a:solidFill>
                  <a:schemeClr val="tx1">
                    <a:lumMod val="95000"/>
                    <a:lumOff val="5000"/>
                  </a:schemeClr>
                </a:solidFill>
              </a:defRPr>
            </a:lvl1pPr>
            <a:lvl2pPr marL="685800" indent="-228600">
              <a:defRPr lang="en-US" sz="2400" kern="1200" dirty="0">
                <a:solidFill>
                  <a:schemeClr val="bg2">
                    <a:lumMod val="50000"/>
                  </a:schemeClr>
                </a:solidFill>
                <a:latin typeface="+mn-lt"/>
                <a:ea typeface="+mn-ea"/>
                <a:cs typeface="+mn-cs"/>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Edit Master text styles</a:t>
            </a:r>
          </a:p>
          <a:p>
            <a:pPr marL="685800" lvl="1" indent="-228600" algn="l" defTabSz="914400" rtl="0" eaLnBrk="1" latinLnBrk="0" hangingPunct="1">
              <a:lnSpc>
                <a:spcPct val="90000"/>
              </a:lnSpc>
              <a:spcBef>
                <a:spcPts val="500"/>
              </a:spcBef>
              <a:buClr>
                <a:schemeClr val="accent3"/>
              </a:buClr>
              <a:buFont typeface="Arial" panose="020B0604020202020204" pitchFamily="34" charset="0"/>
              <a:buChar char="•"/>
            </a:pPr>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65658E55-4F0F-924F-83C4-962E6FC95035}"/>
              </a:ext>
            </a:extLst>
          </p:cNvPr>
          <p:cNvSpPr>
            <a:spLocks noGrp="1"/>
          </p:cNvSpPr>
          <p:nvPr>
            <p:ph idx="14"/>
          </p:nvPr>
        </p:nvSpPr>
        <p:spPr>
          <a:xfrm>
            <a:off x="496154" y="1595165"/>
            <a:ext cx="5406935" cy="407255"/>
          </a:xfrm>
        </p:spPr>
        <p:txBody>
          <a:bodyPr>
            <a:normAutofit/>
          </a:bodyPr>
          <a:lstStyle>
            <a:lvl1pPr marL="0" indent="0" algn="l">
              <a:buNone/>
              <a:defRPr lang="en-US" sz="2800" i="1" kern="1200" dirty="0">
                <a:solidFill>
                  <a:srgbClr val="C00000"/>
                </a:solidFill>
                <a:latin typeface="+mn-lt"/>
                <a:ea typeface="+mn-ea"/>
                <a:cs typeface="+mn-cs"/>
              </a:defRPr>
            </a:lvl1pPr>
            <a:lvl2pPr>
              <a:defRPr sz="2400">
                <a:solidFill>
                  <a:schemeClr val="tx1">
                    <a:lumMod val="95000"/>
                    <a:lumOff val="5000"/>
                  </a:schemeClr>
                </a:solidFill>
              </a:defRPr>
            </a:lvl2pPr>
            <a:lvl3pPr>
              <a:defRPr sz="2400">
                <a:solidFill>
                  <a:schemeClr val="tx1">
                    <a:lumMod val="95000"/>
                    <a:lumOff val="5000"/>
                  </a:schemeClr>
                </a:solidFill>
              </a:defRPr>
            </a:lvl3pPr>
            <a:lvl4pPr>
              <a:defRPr sz="2400">
                <a:solidFill>
                  <a:schemeClr val="tx1">
                    <a:lumMod val="95000"/>
                    <a:lumOff val="5000"/>
                  </a:schemeClr>
                </a:solidFill>
              </a:defRPr>
            </a:lvl4pPr>
            <a:lvl5pPr>
              <a:defRPr sz="2400">
                <a:solidFill>
                  <a:schemeClr val="tx1">
                    <a:lumMod val="95000"/>
                    <a:lumOff val="5000"/>
                  </a:schemeClr>
                </a:solidFill>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Edit Master text styles</a:t>
            </a:r>
          </a:p>
        </p:txBody>
      </p:sp>
      <p:sp>
        <p:nvSpPr>
          <p:cNvPr id="10" name="Content Placeholder 2">
            <a:extLst>
              <a:ext uri="{FF2B5EF4-FFF2-40B4-BE49-F238E27FC236}">
                <a16:creationId xmlns:a16="http://schemas.microsoft.com/office/drawing/2014/main" id="{D4053F06-F874-7F44-B41E-5E30E620A406}"/>
              </a:ext>
            </a:extLst>
          </p:cNvPr>
          <p:cNvSpPr>
            <a:spLocks noGrp="1"/>
          </p:cNvSpPr>
          <p:nvPr>
            <p:ph idx="15"/>
          </p:nvPr>
        </p:nvSpPr>
        <p:spPr>
          <a:xfrm>
            <a:off x="6169306" y="1595165"/>
            <a:ext cx="5483822" cy="407255"/>
          </a:xfrm>
        </p:spPr>
        <p:txBody>
          <a:bodyPr>
            <a:normAutofit/>
          </a:bodyPr>
          <a:lstStyle>
            <a:lvl1pPr marL="0" indent="0">
              <a:buNone/>
              <a:defRPr sz="2800" i="1">
                <a:solidFill>
                  <a:srgbClr val="C00000"/>
                </a:solidFill>
              </a:defRPr>
            </a:lvl1pPr>
            <a:lvl2pPr>
              <a:defRPr sz="2400">
                <a:solidFill>
                  <a:schemeClr val="tx1">
                    <a:lumMod val="95000"/>
                    <a:lumOff val="5000"/>
                  </a:schemeClr>
                </a:solidFill>
              </a:defRPr>
            </a:lvl2pPr>
            <a:lvl3pPr>
              <a:defRPr sz="2400">
                <a:solidFill>
                  <a:schemeClr val="tx1">
                    <a:lumMod val="95000"/>
                    <a:lumOff val="5000"/>
                  </a:schemeClr>
                </a:solidFill>
              </a:defRPr>
            </a:lvl3pPr>
            <a:lvl4pPr>
              <a:defRPr sz="2400">
                <a:solidFill>
                  <a:schemeClr val="tx1">
                    <a:lumMod val="95000"/>
                    <a:lumOff val="5000"/>
                  </a:schemeClr>
                </a:solidFill>
              </a:defRPr>
            </a:lvl4pPr>
            <a:lvl5pPr>
              <a:defRPr sz="2400">
                <a:solidFill>
                  <a:schemeClr val="tx1">
                    <a:lumMod val="95000"/>
                    <a:lumOff val="5000"/>
                  </a:schemeClr>
                </a:solidFill>
              </a:defRPr>
            </a:lvl5pPr>
          </a:lstStyle>
          <a:p>
            <a:pPr lvl="0"/>
            <a:r>
              <a:rPr lang="en-US" dirty="0"/>
              <a:t>Edit Master text styles</a:t>
            </a:r>
          </a:p>
        </p:txBody>
      </p:sp>
    </p:spTree>
    <p:extLst>
      <p:ext uri="{BB962C8B-B14F-4D97-AF65-F5344CB8AC3E}">
        <p14:creationId xmlns:p14="http://schemas.microsoft.com/office/powerpoint/2010/main" val="270072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mp; 2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51B7800-D414-9149-8596-224C9FD4E582}"/>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F1BEF19C-650F-594D-A3DB-F6588DE1F69E}"/>
              </a:ext>
            </a:extLst>
          </p:cNvPr>
          <p:cNvSpPr>
            <a:spLocks noGrp="1"/>
          </p:cNvSpPr>
          <p:nvPr>
            <p:ph type="title" hasCustomPrompt="1"/>
          </p:nvPr>
        </p:nvSpPr>
        <p:spPr>
          <a:xfrm>
            <a:off x="430427" y="250031"/>
            <a:ext cx="4499919" cy="894557"/>
          </a:xfrm>
        </p:spPr>
        <p:txBody>
          <a:bodyPr>
            <a:noAutofit/>
          </a:bodyPr>
          <a:lstStyle>
            <a:lvl1pPr algn="l">
              <a:defRPr sz="3200" b="0">
                <a:solidFill>
                  <a:schemeClr val="bg1"/>
                </a:solidFill>
              </a:defRPr>
            </a:lvl1pPr>
          </a:lstStyle>
          <a:p>
            <a:r>
              <a:rPr lang="en-US"/>
              <a:t>I am a header</a:t>
            </a:r>
          </a:p>
        </p:txBody>
      </p:sp>
      <p:sp>
        <p:nvSpPr>
          <p:cNvPr id="9" name="Content Placeholder 2">
            <a:extLst>
              <a:ext uri="{FF2B5EF4-FFF2-40B4-BE49-F238E27FC236}">
                <a16:creationId xmlns:a16="http://schemas.microsoft.com/office/drawing/2014/main" id="{27DB2262-F571-6F40-A44E-0106FB8CA223}"/>
              </a:ext>
            </a:extLst>
          </p:cNvPr>
          <p:cNvSpPr>
            <a:spLocks noGrp="1"/>
          </p:cNvSpPr>
          <p:nvPr>
            <p:ph idx="1"/>
          </p:nvPr>
        </p:nvSpPr>
        <p:spPr>
          <a:xfrm>
            <a:off x="496154" y="1625600"/>
            <a:ext cx="5360636" cy="4300639"/>
          </a:xfrm>
        </p:spPr>
        <p:txBody>
          <a:bodyPr>
            <a:normAutofit/>
          </a:bodyPr>
          <a:lstStyle>
            <a:lvl1pPr>
              <a:defRPr sz="2400" b="0">
                <a:solidFill>
                  <a:schemeClr val="tx1">
                    <a:lumMod val="95000"/>
                    <a:lumOff val="5000"/>
                  </a:schemeClr>
                </a:solidFill>
              </a:defRPr>
            </a:lvl1pPr>
            <a:lvl2pPr>
              <a:buClr>
                <a:schemeClr val="accent3"/>
              </a:buCl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7ED1D60-AFC4-394D-978F-229E5768F706}"/>
              </a:ext>
            </a:extLst>
          </p:cNvPr>
          <p:cNvSpPr>
            <a:spLocks noGrp="1"/>
          </p:cNvSpPr>
          <p:nvPr>
            <p:ph idx="13"/>
          </p:nvPr>
        </p:nvSpPr>
        <p:spPr>
          <a:xfrm>
            <a:off x="6169306" y="1625600"/>
            <a:ext cx="5483822" cy="4300639"/>
          </a:xfrm>
        </p:spPr>
        <p:txBody>
          <a:bodyPr>
            <a:normAutofit/>
          </a:bodyPr>
          <a:lstStyle>
            <a:lvl1pPr>
              <a:defRPr sz="2400" b="0">
                <a:solidFill>
                  <a:schemeClr val="tx1">
                    <a:lumMod val="95000"/>
                    <a:lumOff val="5000"/>
                  </a:schemeClr>
                </a:solidFill>
              </a:defRPr>
            </a:lvl1pPr>
            <a:lvl2pPr marL="685800" indent="-228600">
              <a:defRPr lang="en-US" sz="2400" kern="1200" dirty="0">
                <a:solidFill>
                  <a:schemeClr val="bg2">
                    <a:lumMod val="50000"/>
                  </a:schemeClr>
                </a:solidFill>
                <a:latin typeface="+mn-lt"/>
                <a:ea typeface="+mn-ea"/>
                <a:cs typeface="+mn-cs"/>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Edit Master text styles</a:t>
            </a:r>
          </a:p>
          <a:p>
            <a:pPr marL="685800" lvl="1" indent="-228600" algn="l" defTabSz="914400" rtl="0" eaLnBrk="1" latinLnBrk="0" hangingPunct="1">
              <a:lnSpc>
                <a:spcPct val="90000"/>
              </a:lnSpc>
              <a:spcBef>
                <a:spcPts val="500"/>
              </a:spcBef>
              <a:buClr>
                <a:schemeClr val="accent3"/>
              </a:buClr>
              <a:buFont typeface="Arial" panose="020B0604020202020204" pitchFamily="34" charset="0"/>
              <a:buChar char="•"/>
            </a:pPr>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0940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perimposed Blank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59343C-C0EB-574B-8B8E-8D66E6103F5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077043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 Blank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AF3F86B-DA83-2E4B-BAB9-F7C4A9FC68D1}"/>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880133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591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lash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F7963CF-3691-7144-8A42-41D807ECCB25}"/>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495526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38A0668D-7D08-1D42-8BB1-FBF3A99D24FE}"/>
              </a:ext>
            </a:extLst>
          </p:cNvPr>
          <p:cNvSpPr>
            <a:spLocks noGrp="1"/>
          </p:cNvSpPr>
          <p:nvPr>
            <p:ph idx="1" hasCustomPrompt="1"/>
          </p:nvPr>
        </p:nvSpPr>
        <p:spPr>
          <a:xfrm>
            <a:off x="464293" y="3910814"/>
            <a:ext cx="7350440" cy="691314"/>
          </a:xfrm>
        </p:spPr>
        <p:txBody>
          <a:bodyPr>
            <a:normAutofit/>
          </a:bodyPr>
          <a:lstStyle>
            <a:lvl1pPr marL="0" indent="0" algn="l">
              <a:buNone/>
              <a:defRPr sz="4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Topic</a:t>
            </a:r>
          </a:p>
        </p:txBody>
      </p:sp>
      <p:sp>
        <p:nvSpPr>
          <p:cNvPr id="7" name="Content Placeholder 2">
            <a:extLst>
              <a:ext uri="{FF2B5EF4-FFF2-40B4-BE49-F238E27FC236}">
                <a16:creationId xmlns:a16="http://schemas.microsoft.com/office/drawing/2014/main" id="{74313770-553C-2E44-8C45-83E25C699B82}"/>
              </a:ext>
            </a:extLst>
          </p:cNvPr>
          <p:cNvSpPr>
            <a:spLocks noGrp="1"/>
          </p:cNvSpPr>
          <p:nvPr>
            <p:ph idx="10" hasCustomPrompt="1"/>
          </p:nvPr>
        </p:nvSpPr>
        <p:spPr>
          <a:xfrm>
            <a:off x="464293" y="4602128"/>
            <a:ext cx="7350440" cy="453274"/>
          </a:xfrm>
        </p:spPr>
        <p:txBody>
          <a:bodyPr>
            <a:normAutofit/>
          </a:bodyPr>
          <a:lstStyle>
            <a:lvl1pPr marL="0" indent="0" algn="l">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Name - Date</a:t>
            </a:r>
          </a:p>
        </p:txBody>
      </p:sp>
      <p:sp>
        <p:nvSpPr>
          <p:cNvPr id="8" name="Content Placeholder 2">
            <a:extLst>
              <a:ext uri="{FF2B5EF4-FFF2-40B4-BE49-F238E27FC236}">
                <a16:creationId xmlns:a16="http://schemas.microsoft.com/office/drawing/2014/main" id="{AA54B907-5480-7440-BEB2-3EBBC968D85A}"/>
              </a:ext>
            </a:extLst>
          </p:cNvPr>
          <p:cNvSpPr>
            <a:spLocks noGrp="1"/>
          </p:cNvSpPr>
          <p:nvPr>
            <p:ph idx="11" hasCustomPrompt="1"/>
          </p:nvPr>
        </p:nvSpPr>
        <p:spPr>
          <a:xfrm>
            <a:off x="464293" y="5066805"/>
            <a:ext cx="7350440" cy="453274"/>
          </a:xfrm>
        </p:spPr>
        <p:txBody>
          <a:bodyPr>
            <a:normAutofit/>
          </a:bodyPr>
          <a:lstStyle>
            <a:lvl1pPr marL="0" indent="0" algn="l">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pic>
        <p:nvPicPr>
          <p:cNvPr id="9" name="Content Placeholder 12">
            <a:extLst>
              <a:ext uri="{FF2B5EF4-FFF2-40B4-BE49-F238E27FC236}">
                <a16:creationId xmlns:a16="http://schemas.microsoft.com/office/drawing/2014/main" id="{57B6958B-01BA-804B-B485-BC572213C898}"/>
              </a:ext>
            </a:extLst>
          </p:cNvPr>
          <p:cNvPicPr>
            <a:picLocks noChangeAspect="1"/>
          </p:cNvPicPr>
          <p:nvPr userDrawn="1"/>
        </p:nvPicPr>
        <p:blipFill>
          <a:blip r:embed="rId3"/>
          <a:stretch>
            <a:fillRect/>
          </a:stretch>
        </p:blipFill>
        <p:spPr>
          <a:xfrm>
            <a:off x="464293" y="2301121"/>
            <a:ext cx="4494351" cy="842691"/>
          </a:xfrm>
          <a:prstGeom prst="rect">
            <a:avLst/>
          </a:prstGeom>
        </p:spPr>
      </p:pic>
    </p:spTree>
    <p:extLst>
      <p:ext uri="{BB962C8B-B14F-4D97-AF65-F5344CB8AC3E}">
        <p14:creationId xmlns:p14="http://schemas.microsoft.com/office/powerpoint/2010/main" val="3679377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rporate, Title &amp; Content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3245F16-FA4C-4941-8AEC-983DC3944E18}"/>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8" name="Content Placeholder 2">
            <a:extLst>
              <a:ext uri="{FF2B5EF4-FFF2-40B4-BE49-F238E27FC236}">
                <a16:creationId xmlns:a16="http://schemas.microsoft.com/office/drawing/2014/main" id="{F0D0E379-68BD-D34D-9513-62F8F63D27EA}"/>
              </a:ext>
            </a:extLst>
          </p:cNvPr>
          <p:cNvSpPr>
            <a:spLocks noGrp="1"/>
          </p:cNvSpPr>
          <p:nvPr>
            <p:ph idx="1"/>
          </p:nvPr>
        </p:nvSpPr>
        <p:spPr>
          <a:xfrm>
            <a:off x="430427" y="1692874"/>
            <a:ext cx="11209638" cy="4077729"/>
          </a:xfrm>
        </p:spPr>
        <p:txBody>
          <a:bodyPr>
            <a:norm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289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Content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Title 1">
            <a:extLst>
              <a:ext uri="{FF2B5EF4-FFF2-40B4-BE49-F238E27FC236}">
                <a16:creationId xmlns:a16="http://schemas.microsoft.com/office/drawing/2014/main" id="{CC49B2FB-19D5-054A-A065-B3CA5B89813F}"/>
              </a:ext>
            </a:extLst>
          </p:cNvPr>
          <p:cNvSpPr>
            <a:spLocks noGrp="1"/>
          </p:cNvSpPr>
          <p:nvPr>
            <p:ph type="title" hasCustomPrompt="1"/>
          </p:nvPr>
        </p:nvSpPr>
        <p:spPr>
          <a:xfrm>
            <a:off x="430427" y="250031"/>
            <a:ext cx="4499919" cy="894557"/>
          </a:xfrm>
        </p:spPr>
        <p:txBody>
          <a:bodyPr>
            <a:noAutofit/>
          </a:bodyPr>
          <a:lstStyle>
            <a:lvl1pPr algn="l">
              <a:defRPr sz="3200" b="0">
                <a:solidFill>
                  <a:schemeClr val="bg1"/>
                </a:solidFill>
              </a:defRPr>
            </a:lvl1pPr>
          </a:lstStyle>
          <a:p>
            <a:r>
              <a:rPr lang="en-US"/>
              <a:t>I am a header</a:t>
            </a:r>
          </a:p>
        </p:txBody>
      </p:sp>
      <p:sp>
        <p:nvSpPr>
          <p:cNvPr id="10" name="Content Placeholder 2">
            <a:extLst>
              <a:ext uri="{FF2B5EF4-FFF2-40B4-BE49-F238E27FC236}">
                <a16:creationId xmlns:a16="http://schemas.microsoft.com/office/drawing/2014/main" id="{9346EC3E-8AEF-674B-9706-479AE8B1B3F2}"/>
              </a:ext>
            </a:extLst>
          </p:cNvPr>
          <p:cNvSpPr>
            <a:spLocks noGrp="1"/>
          </p:cNvSpPr>
          <p:nvPr>
            <p:ph idx="1"/>
          </p:nvPr>
        </p:nvSpPr>
        <p:spPr>
          <a:xfrm>
            <a:off x="430427" y="1692874"/>
            <a:ext cx="11209638" cy="4077729"/>
          </a:xfrm>
        </p:spPr>
        <p:txBody>
          <a:bodyPr>
            <a:norm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2174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Headroom Title &amp;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7981BD3-4C2A-DD44-894C-9FEED170A2DA}"/>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0D093588-D7ED-5141-8E44-D25986DEBC15}"/>
              </a:ext>
            </a:extLst>
          </p:cNvPr>
          <p:cNvSpPr>
            <a:spLocks noGrp="1"/>
          </p:cNvSpPr>
          <p:nvPr>
            <p:ph type="title" hasCustomPrompt="1"/>
          </p:nvPr>
        </p:nvSpPr>
        <p:spPr>
          <a:xfrm>
            <a:off x="430427" y="411516"/>
            <a:ext cx="5738879" cy="894557"/>
          </a:xfrm>
        </p:spPr>
        <p:txBody>
          <a:bodyPr>
            <a:noAutofit/>
          </a:bodyPr>
          <a:lstStyle>
            <a:lvl1pPr algn="l">
              <a:defRPr sz="3200" b="0">
                <a:solidFill>
                  <a:schemeClr val="tx1"/>
                </a:solidFill>
              </a:defRPr>
            </a:lvl1pPr>
          </a:lstStyle>
          <a:p>
            <a:r>
              <a:rPr lang="en-US"/>
              <a:t>I am a header</a:t>
            </a:r>
          </a:p>
        </p:txBody>
      </p:sp>
      <p:sp>
        <p:nvSpPr>
          <p:cNvPr id="8" name="Content Placeholder 2">
            <a:extLst>
              <a:ext uri="{FF2B5EF4-FFF2-40B4-BE49-F238E27FC236}">
                <a16:creationId xmlns:a16="http://schemas.microsoft.com/office/drawing/2014/main" id="{CF0CB09A-3E5B-BC4D-BBB0-19C30983E481}"/>
              </a:ext>
            </a:extLst>
          </p:cNvPr>
          <p:cNvSpPr>
            <a:spLocks noGrp="1"/>
          </p:cNvSpPr>
          <p:nvPr>
            <p:ph idx="1"/>
          </p:nvPr>
        </p:nvSpPr>
        <p:spPr>
          <a:xfrm>
            <a:off x="496154" y="1625600"/>
            <a:ext cx="5360636" cy="4300639"/>
          </a:xfrm>
        </p:spPr>
        <p:txBody>
          <a:bodyPr>
            <a:normAutofit/>
          </a:bodyPr>
          <a:lstStyle>
            <a:lvl1pPr>
              <a:defRPr sz="2400" b="0">
                <a:solidFill>
                  <a:schemeClr val="tx1">
                    <a:lumMod val="95000"/>
                    <a:lumOff val="5000"/>
                  </a:schemeClr>
                </a:solidFill>
              </a:defRPr>
            </a:lvl1pPr>
            <a:lvl2pPr>
              <a:buClr>
                <a:schemeClr val="accent3"/>
              </a:buCl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A3F99A06-59B4-1C42-ACF3-3504767ABCBC}"/>
              </a:ext>
            </a:extLst>
          </p:cNvPr>
          <p:cNvSpPr>
            <a:spLocks noGrp="1"/>
          </p:cNvSpPr>
          <p:nvPr>
            <p:ph idx="13"/>
          </p:nvPr>
        </p:nvSpPr>
        <p:spPr>
          <a:xfrm>
            <a:off x="6169306" y="1625600"/>
            <a:ext cx="5483822" cy="4300639"/>
          </a:xfrm>
        </p:spPr>
        <p:txBody>
          <a:bodyPr>
            <a:normAutofit/>
          </a:bodyPr>
          <a:lstStyle>
            <a:lvl1pPr>
              <a:defRPr sz="2400" b="0">
                <a:solidFill>
                  <a:schemeClr val="tx1">
                    <a:lumMod val="95000"/>
                    <a:lumOff val="5000"/>
                  </a:schemeClr>
                </a:solidFill>
              </a:defRPr>
            </a:lvl1pPr>
            <a:lvl2pPr marL="685800" indent="-228600">
              <a:defRPr lang="en-US" sz="2400" kern="1200" dirty="0">
                <a:solidFill>
                  <a:schemeClr val="bg2">
                    <a:lumMod val="50000"/>
                  </a:schemeClr>
                </a:solidFill>
                <a:latin typeface="+mn-lt"/>
                <a:ea typeface="+mn-ea"/>
                <a:cs typeface="+mn-cs"/>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Edit Master text styles</a:t>
            </a:r>
          </a:p>
          <a:p>
            <a:pPr marL="685800" lvl="1" indent="-228600" algn="l" defTabSz="914400" rtl="0" eaLnBrk="1" latinLnBrk="0" hangingPunct="1">
              <a:lnSpc>
                <a:spcPct val="90000"/>
              </a:lnSpc>
              <a:spcBef>
                <a:spcPts val="500"/>
              </a:spcBef>
              <a:buClr>
                <a:schemeClr val="accent3"/>
              </a:buClr>
              <a:buFont typeface="Arial" panose="020B0604020202020204" pitchFamily="34" charset="0"/>
              <a:buChar char="•"/>
            </a:pPr>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9053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2 Content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8B4EA968-C9FE-6B49-A46D-31AA7D92B0F0}"/>
              </a:ext>
            </a:extLst>
          </p:cNvPr>
          <p:cNvSpPr>
            <a:spLocks noGrp="1"/>
          </p:cNvSpPr>
          <p:nvPr>
            <p:ph type="title" hasCustomPrompt="1"/>
          </p:nvPr>
        </p:nvSpPr>
        <p:spPr>
          <a:xfrm>
            <a:off x="430427" y="250031"/>
            <a:ext cx="4499919" cy="894557"/>
          </a:xfrm>
        </p:spPr>
        <p:txBody>
          <a:bodyPr>
            <a:noAutofit/>
          </a:bodyPr>
          <a:lstStyle>
            <a:lvl1pPr algn="l">
              <a:defRPr sz="3200" b="0">
                <a:solidFill>
                  <a:schemeClr val="bg1"/>
                </a:solidFill>
              </a:defRPr>
            </a:lvl1pPr>
          </a:lstStyle>
          <a:p>
            <a:r>
              <a:rPr lang="en-US"/>
              <a:t>I am a header</a:t>
            </a:r>
          </a:p>
        </p:txBody>
      </p:sp>
      <p:sp>
        <p:nvSpPr>
          <p:cNvPr id="7" name="Content Placeholder 2">
            <a:extLst>
              <a:ext uri="{FF2B5EF4-FFF2-40B4-BE49-F238E27FC236}">
                <a16:creationId xmlns:a16="http://schemas.microsoft.com/office/drawing/2014/main" id="{34711962-7681-E748-B474-77BDA330B217}"/>
              </a:ext>
            </a:extLst>
          </p:cNvPr>
          <p:cNvSpPr>
            <a:spLocks noGrp="1"/>
          </p:cNvSpPr>
          <p:nvPr>
            <p:ph idx="1"/>
          </p:nvPr>
        </p:nvSpPr>
        <p:spPr>
          <a:xfrm>
            <a:off x="496154" y="1730652"/>
            <a:ext cx="5565424" cy="4053016"/>
          </a:xfrm>
        </p:spPr>
        <p:txBody>
          <a:bodyPr>
            <a:norm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CA2EF15-4909-174E-B1AC-9C5D52ACC763}"/>
              </a:ext>
            </a:extLst>
          </p:cNvPr>
          <p:cNvSpPr>
            <a:spLocks noGrp="1"/>
          </p:cNvSpPr>
          <p:nvPr>
            <p:ph idx="13"/>
          </p:nvPr>
        </p:nvSpPr>
        <p:spPr>
          <a:xfrm>
            <a:off x="6087704" y="1737007"/>
            <a:ext cx="5565424" cy="4053016"/>
          </a:xfrm>
        </p:spPr>
        <p:txBody>
          <a:bodyPr>
            <a:norm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1581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Table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5F50279F-0614-0443-8320-5DA21DB7222F}"/>
              </a:ext>
            </a:extLst>
          </p:cNvPr>
          <p:cNvSpPr>
            <a:spLocks noGrp="1"/>
          </p:cNvSpPr>
          <p:nvPr>
            <p:ph type="title"/>
          </p:nvPr>
        </p:nvSpPr>
        <p:spPr>
          <a:xfrm>
            <a:off x="578450" y="597256"/>
            <a:ext cx="5486400" cy="685800"/>
          </a:xfrm>
        </p:spPr>
        <p:txBody>
          <a:bodyPr>
            <a:normAutofit/>
          </a:bodyPr>
          <a:lstStyle>
            <a:lvl1pPr>
              <a:defRPr sz="2800">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5D0AD598-9F39-3643-AE47-8419CB8FB115}"/>
              </a:ext>
            </a:extLst>
          </p:cNvPr>
          <p:cNvSpPr>
            <a:spLocks noGrp="1"/>
          </p:cNvSpPr>
          <p:nvPr>
            <p:ph idx="1"/>
          </p:nvPr>
        </p:nvSpPr>
        <p:spPr>
          <a:xfrm>
            <a:off x="578450" y="1306072"/>
            <a:ext cx="5486400" cy="4572000"/>
          </a:xfrm>
        </p:spPr>
        <p:txBody>
          <a:bodyPr/>
          <a:lstStyle>
            <a:lvl1pPr>
              <a:defRPr>
                <a:solidFill>
                  <a:schemeClr val="bg1"/>
                </a:solidFill>
              </a:defRPr>
            </a:lvl1pPr>
          </a:lstStyle>
          <a:p>
            <a:pPr lvl="0"/>
            <a:r>
              <a:rPr lang="en-US"/>
              <a:t>Edit Master text styles</a:t>
            </a:r>
          </a:p>
        </p:txBody>
      </p:sp>
      <p:sp>
        <p:nvSpPr>
          <p:cNvPr id="8" name="Content Placeholder 3">
            <a:extLst>
              <a:ext uri="{FF2B5EF4-FFF2-40B4-BE49-F238E27FC236}">
                <a16:creationId xmlns:a16="http://schemas.microsoft.com/office/drawing/2014/main" id="{60D5E408-791A-8D48-8D74-A2DF729D39F7}"/>
              </a:ext>
            </a:extLst>
          </p:cNvPr>
          <p:cNvSpPr>
            <a:spLocks noGrp="1"/>
          </p:cNvSpPr>
          <p:nvPr>
            <p:ph idx="13"/>
          </p:nvPr>
        </p:nvSpPr>
        <p:spPr>
          <a:xfrm>
            <a:off x="6101426" y="1306072"/>
            <a:ext cx="5486400" cy="4572000"/>
          </a:xfrm>
        </p:spPr>
        <p:txBody>
          <a:bodyPr/>
          <a:lstStyle>
            <a:lvl1pPr>
              <a:defRPr>
                <a:solidFill>
                  <a:schemeClr val="bg1"/>
                </a:solidFill>
              </a:defRPr>
            </a:lvl1pPr>
          </a:lstStyle>
          <a:p>
            <a:pPr lvl="0"/>
            <a:r>
              <a:rPr lang="en-US"/>
              <a:t>Edit Master text styles</a:t>
            </a:r>
          </a:p>
        </p:txBody>
      </p:sp>
      <p:sp>
        <p:nvSpPr>
          <p:cNvPr id="9" name="Text Placeholder 5">
            <a:extLst>
              <a:ext uri="{FF2B5EF4-FFF2-40B4-BE49-F238E27FC236}">
                <a16:creationId xmlns:a16="http://schemas.microsoft.com/office/drawing/2014/main" id="{D082A7CD-9CA0-EF43-A334-8FA4F0EE5322}"/>
              </a:ext>
            </a:extLst>
          </p:cNvPr>
          <p:cNvSpPr>
            <a:spLocks noGrp="1"/>
          </p:cNvSpPr>
          <p:nvPr>
            <p:ph type="body" sz="quarter" idx="15"/>
          </p:nvPr>
        </p:nvSpPr>
        <p:spPr>
          <a:xfrm>
            <a:off x="6101426" y="597256"/>
            <a:ext cx="5486400" cy="685800"/>
          </a:xfrm>
        </p:spPr>
        <p:txBody>
          <a:bodyPr/>
          <a:lstStyle>
            <a:lvl1pPr>
              <a:defRPr>
                <a:solidFill>
                  <a:schemeClr val="bg1"/>
                </a:solidFill>
              </a:defRPr>
            </a:lvl1pPr>
          </a:lstStyle>
          <a:p>
            <a:pPr lvl="0"/>
            <a:r>
              <a:rPr lang="en-US"/>
              <a:t>Edit Master text styles</a:t>
            </a:r>
          </a:p>
        </p:txBody>
      </p:sp>
    </p:spTree>
    <p:extLst>
      <p:ext uri="{BB962C8B-B14F-4D97-AF65-F5344CB8AC3E}">
        <p14:creationId xmlns:p14="http://schemas.microsoft.com/office/powerpoint/2010/main" val="245549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room Title &amp; Content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A1B91F9F-FC59-8742-AA69-7D52F6920D99}"/>
              </a:ext>
            </a:extLst>
          </p:cNvPr>
          <p:cNvSpPr>
            <a:spLocks noGrp="1"/>
          </p:cNvSpPr>
          <p:nvPr>
            <p:ph type="title" hasCustomPrompt="1"/>
          </p:nvPr>
        </p:nvSpPr>
        <p:spPr>
          <a:xfrm>
            <a:off x="430427" y="411516"/>
            <a:ext cx="11209638" cy="894557"/>
          </a:xfrm>
        </p:spPr>
        <p:txBody>
          <a:bodyPr>
            <a:noAutofit/>
          </a:bodyPr>
          <a:lstStyle>
            <a:lvl1pPr algn="l">
              <a:defRPr sz="3200" b="0">
                <a:solidFill>
                  <a:schemeClr val="bg1"/>
                </a:solidFill>
              </a:defRPr>
            </a:lvl1pPr>
          </a:lstStyle>
          <a:p>
            <a:r>
              <a:rPr lang="en-US"/>
              <a:t>I am a header</a:t>
            </a:r>
          </a:p>
        </p:txBody>
      </p:sp>
      <p:sp>
        <p:nvSpPr>
          <p:cNvPr id="7" name="Content Placeholder 2">
            <a:extLst>
              <a:ext uri="{FF2B5EF4-FFF2-40B4-BE49-F238E27FC236}">
                <a16:creationId xmlns:a16="http://schemas.microsoft.com/office/drawing/2014/main" id="{04CF834F-71BC-0D4A-8E07-C58CC229369A}"/>
              </a:ext>
            </a:extLst>
          </p:cNvPr>
          <p:cNvSpPr>
            <a:spLocks noGrp="1"/>
          </p:cNvSpPr>
          <p:nvPr>
            <p:ph idx="1"/>
          </p:nvPr>
        </p:nvSpPr>
        <p:spPr>
          <a:xfrm>
            <a:off x="430427" y="1717589"/>
            <a:ext cx="11209638" cy="4053016"/>
          </a:xfrm>
        </p:spPr>
        <p:txBody>
          <a:bodyPr>
            <a:norm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0216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perimposed Blank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AD3932-C567-BF47-8A05-31DCEA5BBB95}"/>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220758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p Blank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139963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296674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E09D98-9B2B-644E-9740-9BE556471F9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1512E3-B2E2-2349-ADB1-93EFBC9C030D}"/>
              </a:ext>
            </a:extLst>
          </p:cNvPr>
          <p:cNvSpPr>
            <a:spLocks noGrp="1"/>
          </p:cNvSpPr>
          <p:nvPr>
            <p:ph type="title" hasCustomPrompt="1"/>
          </p:nvPr>
        </p:nvSpPr>
        <p:spPr>
          <a:xfrm>
            <a:off x="430427" y="250031"/>
            <a:ext cx="4499919" cy="894557"/>
          </a:xfrm>
        </p:spPr>
        <p:txBody>
          <a:bodyPr>
            <a:noAutofit/>
          </a:bodyPr>
          <a:lstStyle>
            <a:lvl1pPr algn="l">
              <a:defRPr sz="3200" b="0">
                <a:solidFill>
                  <a:schemeClr val="bg1"/>
                </a:solidFill>
              </a:defRPr>
            </a:lvl1pPr>
          </a:lstStyle>
          <a:p>
            <a:r>
              <a:rPr lang="en-US" dirty="0"/>
              <a:t>I am a header</a:t>
            </a:r>
          </a:p>
        </p:txBody>
      </p:sp>
      <p:sp>
        <p:nvSpPr>
          <p:cNvPr id="3" name="Content Placeholder 2">
            <a:extLst>
              <a:ext uri="{FF2B5EF4-FFF2-40B4-BE49-F238E27FC236}">
                <a16:creationId xmlns:a16="http://schemas.microsoft.com/office/drawing/2014/main" id="{D89CF3E2-80C7-8D4F-8F74-A0741EE928AA}"/>
              </a:ext>
            </a:extLst>
          </p:cNvPr>
          <p:cNvSpPr>
            <a:spLocks noGrp="1"/>
          </p:cNvSpPr>
          <p:nvPr>
            <p:ph idx="1"/>
          </p:nvPr>
        </p:nvSpPr>
        <p:spPr>
          <a:xfrm>
            <a:off x="430427" y="1717589"/>
            <a:ext cx="11209638" cy="4053016"/>
          </a:xfrm>
        </p:spPr>
        <p:txBody>
          <a:bodyPr>
            <a:normAutofit/>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4349C9FA-2EC9-6C43-92EA-74DEFAC49641}"/>
              </a:ext>
            </a:extLst>
          </p:cNvPr>
          <p:cNvSpPr>
            <a:spLocks noGrp="1"/>
          </p:cNvSpPr>
          <p:nvPr>
            <p:ph idx="12" hasCustomPrompt="1"/>
          </p:nvPr>
        </p:nvSpPr>
        <p:spPr>
          <a:xfrm>
            <a:off x="11238271" y="6343606"/>
            <a:ext cx="401794" cy="261259"/>
          </a:xfrm>
        </p:spPr>
        <p:txBody>
          <a:bodyPr>
            <a:normAutofit/>
          </a:bodyPr>
          <a:lstStyle>
            <a:lvl1pPr marL="0" indent="0" algn="ctr">
              <a:buNone/>
              <a:defRPr sz="1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01</a:t>
            </a:r>
          </a:p>
        </p:txBody>
      </p:sp>
    </p:spTree>
    <p:extLst>
      <p:ext uri="{BB962C8B-B14F-4D97-AF65-F5344CB8AC3E}">
        <p14:creationId xmlns:p14="http://schemas.microsoft.com/office/powerpoint/2010/main" val="2689976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Intro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38A0668D-7D08-1D42-8BB1-FBF3A99D24FE}"/>
              </a:ext>
            </a:extLst>
          </p:cNvPr>
          <p:cNvSpPr>
            <a:spLocks noGrp="1"/>
          </p:cNvSpPr>
          <p:nvPr>
            <p:ph idx="1" hasCustomPrompt="1"/>
          </p:nvPr>
        </p:nvSpPr>
        <p:spPr>
          <a:xfrm>
            <a:off x="464293" y="3910814"/>
            <a:ext cx="7350440" cy="691314"/>
          </a:xfrm>
        </p:spPr>
        <p:txBody>
          <a:bodyPr>
            <a:normAutofit/>
          </a:bodyPr>
          <a:lstStyle>
            <a:lvl1pPr marL="0" indent="0" algn="l">
              <a:buNone/>
              <a:defRPr sz="4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Topic</a:t>
            </a:r>
          </a:p>
        </p:txBody>
      </p:sp>
      <p:sp>
        <p:nvSpPr>
          <p:cNvPr id="7" name="Content Placeholder 2">
            <a:extLst>
              <a:ext uri="{FF2B5EF4-FFF2-40B4-BE49-F238E27FC236}">
                <a16:creationId xmlns:a16="http://schemas.microsoft.com/office/drawing/2014/main" id="{74313770-553C-2E44-8C45-83E25C699B82}"/>
              </a:ext>
            </a:extLst>
          </p:cNvPr>
          <p:cNvSpPr>
            <a:spLocks noGrp="1"/>
          </p:cNvSpPr>
          <p:nvPr>
            <p:ph idx="10" hasCustomPrompt="1"/>
          </p:nvPr>
        </p:nvSpPr>
        <p:spPr>
          <a:xfrm>
            <a:off x="464293" y="4602128"/>
            <a:ext cx="7350440" cy="453274"/>
          </a:xfrm>
        </p:spPr>
        <p:txBody>
          <a:bodyPr>
            <a:normAutofit/>
          </a:bodyPr>
          <a:lstStyle>
            <a:lvl1pPr marL="0" indent="0" algn="l">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Name - Date</a:t>
            </a:r>
          </a:p>
        </p:txBody>
      </p:sp>
      <p:sp>
        <p:nvSpPr>
          <p:cNvPr id="8" name="Content Placeholder 2">
            <a:extLst>
              <a:ext uri="{FF2B5EF4-FFF2-40B4-BE49-F238E27FC236}">
                <a16:creationId xmlns:a16="http://schemas.microsoft.com/office/drawing/2014/main" id="{AA54B907-5480-7440-BEB2-3EBBC968D85A}"/>
              </a:ext>
            </a:extLst>
          </p:cNvPr>
          <p:cNvSpPr>
            <a:spLocks noGrp="1"/>
          </p:cNvSpPr>
          <p:nvPr>
            <p:ph idx="11" hasCustomPrompt="1"/>
          </p:nvPr>
        </p:nvSpPr>
        <p:spPr>
          <a:xfrm>
            <a:off x="464293" y="5066805"/>
            <a:ext cx="7350440" cy="453274"/>
          </a:xfrm>
        </p:spPr>
        <p:txBody>
          <a:bodyPr>
            <a:normAutofit/>
          </a:bodyPr>
          <a:lstStyle>
            <a:lvl1pPr marL="0" indent="0" algn="l">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pic>
        <p:nvPicPr>
          <p:cNvPr id="9" name="Content Placeholder 12">
            <a:extLst>
              <a:ext uri="{FF2B5EF4-FFF2-40B4-BE49-F238E27FC236}">
                <a16:creationId xmlns:a16="http://schemas.microsoft.com/office/drawing/2014/main" id="{57B6958B-01BA-804B-B485-BC572213C898}"/>
              </a:ext>
            </a:extLst>
          </p:cNvPr>
          <p:cNvPicPr>
            <a:picLocks noChangeAspect="1"/>
          </p:cNvPicPr>
          <p:nvPr userDrawn="1"/>
        </p:nvPicPr>
        <p:blipFill>
          <a:blip r:embed="rId3"/>
          <a:stretch>
            <a:fillRect/>
          </a:stretch>
        </p:blipFill>
        <p:spPr>
          <a:xfrm>
            <a:off x="464293" y="2301121"/>
            <a:ext cx="4494351" cy="842691"/>
          </a:xfrm>
          <a:prstGeom prst="rect">
            <a:avLst/>
          </a:prstGeom>
        </p:spPr>
      </p:pic>
    </p:spTree>
    <p:extLst>
      <p:ext uri="{BB962C8B-B14F-4D97-AF65-F5344CB8AC3E}">
        <p14:creationId xmlns:p14="http://schemas.microsoft.com/office/powerpoint/2010/main" val="813295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44A569-390D-FB4E-AAD3-2D73D50A6513}" type="datetimeFigureOut">
              <a:rPr lang="en-US" smtClean="0"/>
              <a:t>6/11/19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70844-3F37-704B-8A0D-D868C2900B60}" type="slidenum">
              <a:rPr lang="en-US" smtClean="0"/>
              <a:t>‹#›</a:t>
            </a:fld>
            <a:endParaRPr lang="en-US"/>
          </a:p>
        </p:txBody>
      </p:sp>
    </p:spTree>
    <p:extLst>
      <p:ext uri="{BB962C8B-B14F-4D97-AF65-F5344CB8AC3E}">
        <p14:creationId xmlns:p14="http://schemas.microsoft.com/office/powerpoint/2010/main" val="333220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656EA-0DFF-5A4C-A2F2-729DA5708E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B500B5-FFC6-DD4D-ABAE-AA2A0F0354CE}"/>
              </a:ext>
            </a:extLst>
          </p:cNvPr>
          <p:cNvSpPr>
            <a:spLocks noGrp="1"/>
          </p:cNvSpPr>
          <p:nvPr>
            <p:ph idx="1"/>
          </p:nvPr>
        </p:nvSpPr>
        <p:spPr/>
        <p:txBody>
          <a:bodyPr/>
          <a:lstStyle>
            <a:lvl2pPr marL="685800" indent="-228600">
              <a:defRPr lang="en-US" sz="2400" kern="1200" dirty="0">
                <a:solidFill>
                  <a:schemeClr val="tx1">
                    <a:lumMod val="95000"/>
                    <a:lumOff val="5000"/>
                  </a:schemeClr>
                </a:solidFill>
                <a:latin typeface="+mn-lt"/>
                <a:ea typeface="+mn-ea"/>
                <a:cs typeface="+mn-cs"/>
              </a:defRPr>
            </a:lvl2pPr>
          </a:lstStyle>
          <a:p>
            <a:pPr lvl="0"/>
            <a:r>
              <a:rPr lang="en-US" dirty="0"/>
              <a:t>Edit Master text styles</a:t>
            </a:r>
          </a:p>
          <a:p>
            <a:pPr marL="685800" lvl="1" indent="-228600" algn="l" defTabSz="914400" rtl="0" eaLnBrk="1" latinLnBrk="0" hangingPunct="1">
              <a:lnSpc>
                <a:spcPct val="90000"/>
              </a:lnSpc>
              <a:spcBef>
                <a:spcPts val="500"/>
              </a:spcBef>
              <a:buClr>
                <a:schemeClr val="accent3"/>
              </a:buClr>
              <a:buFont typeface="Arial" panose="020B0604020202020204" pitchFamily="34" charset="0"/>
              <a:buChar char="•"/>
            </a:pPr>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01F1349-6CFD-2B4B-B860-7E70FC4BF543}"/>
              </a:ext>
            </a:extLst>
          </p:cNvPr>
          <p:cNvSpPr>
            <a:spLocks noGrp="1"/>
          </p:cNvSpPr>
          <p:nvPr>
            <p:ph type="dt" sz="half" idx="10"/>
          </p:nvPr>
        </p:nvSpPr>
        <p:spPr/>
        <p:txBody>
          <a:bodyPr/>
          <a:lstStyle/>
          <a:p>
            <a:fld id="{E9D4A544-04FF-724B-B4DD-CEA0F5FBCE50}" type="datetimeFigureOut">
              <a:rPr lang="en-US" smtClean="0"/>
              <a:t>6/11/19</a:t>
            </a:fld>
            <a:endParaRPr lang="en-US"/>
          </a:p>
        </p:txBody>
      </p:sp>
      <p:sp>
        <p:nvSpPr>
          <p:cNvPr id="5" name="Footer Placeholder 4">
            <a:extLst>
              <a:ext uri="{FF2B5EF4-FFF2-40B4-BE49-F238E27FC236}">
                <a16:creationId xmlns:a16="http://schemas.microsoft.com/office/drawing/2014/main" id="{7807DB64-6253-8142-9FF2-2AEFD4AE8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44852-2F78-F041-9FA9-48353A6FAA29}"/>
              </a:ext>
            </a:extLst>
          </p:cNvPr>
          <p:cNvSpPr>
            <a:spLocks noGrp="1"/>
          </p:cNvSpPr>
          <p:nvPr>
            <p:ph type="sldNum" sz="quarter" idx="12"/>
          </p:nvPr>
        </p:nvSpPr>
        <p:spPr/>
        <p:txBody>
          <a:bodyPr/>
          <a:lstStyle/>
          <a:p>
            <a:fld id="{C3A40A1C-4E37-DB4B-B5BB-DAE10B400C85}" type="slidenum">
              <a:rPr lang="en-US" smtClean="0"/>
              <a:t>‹#›</a:t>
            </a:fld>
            <a:endParaRPr lang="en-US"/>
          </a:p>
        </p:txBody>
      </p:sp>
    </p:spTree>
    <p:extLst>
      <p:ext uri="{BB962C8B-B14F-4D97-AF65-F5344CB8AC3E}">
        <p14:creationId xmlns:p14="http://schemas.microsoft.com/office/powerpoint/2010/main" val="180290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Headroom Title &amp;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093588-D7ED-5141-8E44-D25986DEBC15}"/>
              </a:ext>
            </a:extLst>
          </p:cNvPr>
          <p:cNvSpPr>
            <a:spLocks noGrp="1"/>
          </p:cNvSpPr>
          <p:nvPr>
            <p:ph type="title" hasCustomPrompt="1"/>
          </p:nvPr>
        </p:nvSpPr>
        <p:spPr>
          <a:xfrm>
            <a:off x="430427" y="411516"/>
            <a:ext cx="5458861" cy="894557"/>
          </a:xfrm>
        </p:spPr>
        <p:txBody>
          <a:bodyPr>
            <a:noAutofit/>
          </a:bodyPr>
          <a:lstStyle>
            <a:lvl1pPr algn="l">
              <a:defRPr sz="3200" b="0">
                <a:solidFill>
                  <a:schemeClr val="tx1"/>
                </a:solidFill>
              </a:defRPr>
            </a:lvl1pPr>
          </a:lstStyle>
          <a:p>
            <a:r>
              <a:rPr lang="en-US"/>
              <a:t>I am a header</a:t>
            </a:r>
          </a:p>
        </p:txBody>
      </p:sp>
      <p:sp>
        <p:nvSpPr>
          <p:cNvPr id="7" name="Content Placeholder 2">
            <a:extLst>
              <a:ext uri="{FF2B5EF4-FFF2-40B4-BE49-F238E27FC236}">
                <a16:creationId xmlns:a16="http://schemas.microsoft.com/office/drawing/2014/main" id="{66A2102B-F8EE-0C41-9C1A-225FEFD6F675}"/>
              </a:ext>
            </a:extLst>
          </p:cNvPr>
          <p:cNvSpPr>
            <a:spLocks noGrp="1"/>
          </p:cNvSpPr>
          <p:nvPr>
            <p:ph idx="1"/>
          </p:nvPr>
        </p:nvSpPr>
        <p:spPr>
          <a:xfrm>
            <a:off x="430426" y="1996624"/>
            <a:ext cx="5412117" cy="3896176"/>
          </a:xfrm>
        </p:spPr>
        <p:txBody>
          <a:bodyPr>
            <a:normAutofit/>
          </a:bodyPr>
          <a:lstStyle>
            <a:lvl1pPr>
              <a:defRPr sz="2400" b="1">
                <a:solidFill>
                  <a:schemeClr val="tx1">
                    <a:lumMod val="95000"/>
                    <a:lumOff val="5000"/>
                  </a:schemeClr>
                </a:solidFill>
              </a:defRPr>
            </a:lvl1pPr>
            <a:lvl2pPr>
              <a:buClr>
                <a:schemeClr val="accent3"/>
              </a:buCl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07BBCF19-FF66-A345-AE28-5C04895574A2}"/>
              </a:ext>
            </a:extLst>
          </p:cNvPr>
          <p:cNvSpPr>
            <a:spLocks noGrp="1"/>
          </p:cNvSpPr>
          <p:nvPr>
            <p:ph idx="13"/>
          </p:nvPr>
        </p:nvSpPr>
        <p:spPr>
          <a:xfrm>
            <a:off x="6103579" y="1996624"/>
            <a:ext cx="5536486" cy="3896176"/>
          </a:xfrm>
        </p:spPr>
        <p:txBody>
          <a:bodyPr>
            <a:normAutofit/>
          </a:bodyPr>
          <a:lstStyle>
            <a:lvl1pPr>
              <a:defRPr sz="2400" b="1">
                <a:solidFill>
                  <a:schemeClr val="tx1">
                    <a:lumMod val="95000"/>
                    <a:lumOff val="5000"/>
                  </a:schemeClr>
                </a:solidFill>
              </a:defRPr>
            </a:lvl1pPr>
            <a:lvl2pPr marL="685800" indent="-228600">
              <a:defRPr lang="en-US" sz="2400" kern="1200" dirty="0">
                <a:solidFill>
                  <a:schemeClr val="bg2">
                    <a:lumMod val="50000"/>
                  </a:schemeClr>
                </a:solidFill>
                <a:latin typeface="+mn-lt"/>
                <a:ea typeface="+mn-ea"/>
                <a:cs typeface="+mn-cs"/>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Edit Master text styles</a:t>
            </a:r>
          </a:p>
          <a:p>
            <a:pPr marL="685800" lvl="1" indent="-228600" algn="l" defTabSz="914400" rtl="0" eaLnBrk="1" latinLnBrk="0" hangingPunct="1">
              <a:lnSpc>
                <a:spcPct val="90000"/>
              </a:lnSpc>
              <a:spcBef>
                <a:spcPts val="500"/>
              </a:spcBef>
              <a:buClr>
                <a:schemeClr val="accent3"/>
              </a:buClr>
              <a:buFont typeface="Arial" panose="020B0604020202020204" pitchFamily="34" charset="0"/>
              <a:buChar char="•"/>
            </a:pPr>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540E93EE-5709-9546-B0CD-1A5B34392681}"/>
              </a:ext>
            </a:extLst>
          </p:cNvPr>
          <p:cNvSpPr>
            <a:spLocks noGrp="1"/>
          </p:cNvSpPr>
          <p:nvPr>
            <p:ph idx="14"/>
          </p:nvPr>
        </p:nvSpPr>
        <p:spPr>
          <a:xfrm>
            <a:off x="430427" y="1462046"/>
            <a:ext cx="5458861" cy="407255"/>
          </a:xfrm>
        </p:spPr>
        <p:txBody>
          <a:bodyPr>
            <a:normAutofit/>
          </a:bodyPr>
          <a:lstStyle>
            <a:lvl1pPr marL="0" indent="0" algn="l">
              <a:buNone/>
              <a:defRPr lang="en-US" sz="2800" i="1" kern="1200" dirty="0">
                <a:solidFill>
                  <a:srgbClr val="C00000"/>
                </a:solidFill>
                <a:latin typeface="+mn-lt"/>
                <a:ea typeface="+mn-ea"/>
                <a:cs typeface="+mn-cs"/>
              </a:defRPr>
            </a:lvl1pPr>
            <a:lvl2pPr>
              <a:defRPr sz="2400">
                <a:solidFill>
                  <a:schemeClr val="tx1">
                    <a:lumMod val="95000"/>
                    <a:lumOff val="5000"/>
                  </a:schemeClr>
                </a:solidFill>
              </a:defRPr>
            </a:lvl2pPr>
            <a:lvl3pPr>
              <a:defRPr sz="2400">
                <a:solidFill>
                  <a:schemeClr val="tx1">
                    <a:lumMod val="95000"/>
                    <a:lumOff val="5000"/>
                  </a:schemeClr>
                </a:solidFill>
              </a:defRPr>
            </a:lvl3pPr>
            <a:lvl4pPr>
              <a:defRPr sz="2400">
                <a:solidFill>
                  <a:schemeClr val="tx1">
                    <a:lumMod val="95000"/>
                    <a:lumOff val="5000"/>
                  </a:schemeClr>
                </a:solidFill>
              </a:defRPr>
            </a:lvl4pPr>
            <a:lvl5pPr>
              <a:defRPr sz="2400">
                <a:solidFill>
                  <a:schemeClr val="tx1">
                    <a:lumMod val="95000"/>
                    <a:lumOff val="5000"/>
                  </a:schemeClr>
                </a:solidFill>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Edit Master text styles</a:t>
            </a:r>
          </a:p>
        </p:txBody>
      </p:sp>
      <p:sp>
        <p:nvSpPr>
          <p:cNvPr id="12" name="Content Placeholder 2">
            <a:extLst>
              <a:ext uri="{FF2B5EF4-FFF2-40B4-BE49-F238E27FC236}">
                <a16:creationId xmlns:a16="http://schemas.microsoft.com/office/drawing/2014/main" id="{CFCF8F92-CDF0-F04E-81BC-3EC4CD4EB3F2}"/>
              </a:ext>
            </a:extLst>
          </p:cNvPr>
          <p:cNvSpPr>
            <a:spLocks noGrp="1"/>
          </p:cNvSpPr>
          <p:nvPr>
            <p:ph idx="15"/>
          </p:nvPr>
        </p:nvSpPr>
        <p:spPr>
          <a:xfrm>
            <a:off x="6103579" y="1462046"/>
            <a:ext cx="5536486" cy="407255"/>
          </a:xfrm>
        </p:spPr>
        <p:txBody>
          <a:bodyPr>
            <a:normAutofit/>
          </a:bodyPr>
          <a:lstStyle>
            <a:lvl1pPr marL="0" indent="0">
              <a:buNone/>
              <a:defRPr sz="2800" i="1">
                <a:solidFill>
                  <a:srgbClr val="C00000"/>
                </a:solidFill>
              </a:defRPr>
            </a:lvl1pPr>
            <a:lvl2pPr>
              <a:defRPr sz="2400">
                <a:solidFill>
                  <a:schemeClr val="tx1">
                    <a:lumMod val="95000"/>
                    <a:lumOff val="5000"/>
                  </a:schemeClr>
                </a:solidFill>
              </a:defRPr>
            </a:lvl2pPr>
            <a:lvl3pPr>
              <a:defRPr sz="2400">
                <a:solidFill>
                  <a:schemeClr val="tx1">
                    <a:lumMod val="95000"/>
                    <a:lumOff val="5000"/>
                  </a:schemeClr>
                </a:solidFill>
              </a:defRPr>
            </a:lvl3pPr>
            <a:lvl4pPr>
              <a:defRPr sz="2400">
                <a:solidFill>
                  <a:schemeClr val="tx1">
                    <a:lumMod val="95000"/>
                    <a:lumOff val="5000"/>
                  </a:schemeClr>
                </a:solidFill>
              </a:defRPr>
            </a:lvl4pPr>
            <a:lvl5pPr>
              <a:defRPr sz="2400">
                <a:solidFill>
                  <a:schemeClr val="tx1">
                    <a:lumMod val="95000"/>
                    <a:lumOff val="5000"/>
                  </a:schemeClr>
                </a:solidFill>
              </a:defRPr>
            </a:lvl5pPr>
          </a:lstStyle>
          <a:p>
            <a:pPr lvl="0"/>
            <a:r>
              <a:rPr lang="en-US" dirty="0"/>
              <a:t>Edit Master text styles</a:t>
            </a:r>
          </a:p>
        </p:txBody>
      </p:sp>
    </p:spTree>
    <p:extLst>
      <p:ext uri="{BB962C8B-B14F-4D97-AF65-F5344CB8AC3E}">
        <p14:creationId xmlns:p14="http://schemas.microsoft.com/office/powerpoint/2010/main" val="2292030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CA" dirty="0"/>
          </a:p>
        </p:txBody>
      </p:sp>
      <p:sp>
        <p:nvSpPr>
          <p:cNvPr id="3" name="Content Placeholder 2"/>
          <p:cNvSpPr>
            <a:spLocks noGrp="1"/>
          </p:cNvSpPr>
          <p:nvPr>
            <p:ph sz="half" idx="1"/>
          </p:nvPr>
        </p:nvSpPr>
        <p:spPr>
          <a:xfrm>
            <a:off x="7695446" y="1533525"/>
            <a:ext cx="3658354" cy="4643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838200" y="1533525"/>
            <a:ext cx="6730497" cy="46434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54813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hasCustomPrompt="1"/>
          </p:nvPr>
        </p:nvSpPr>
        <p:spPr>
          <a:xfrm>
            <a:off x="838200" y="1536701"/>
            <a:ext cx="5153025" cy="4589182"/>
          </a:xfrm>
          <a:prstGeom prst="rect">
            <a:avLst/>
          </a:prstGeom>
        </p:spPr>
        <p:txBody>
          <a:bodyPr/>
          <a:lstStyle>
            <a:lvl1pPr marL="180975" indent="-180975">
              <a:tabLst>
                <a:tab pos="180975" algn="l"/>
              </a:tabLst>
              <a:defRPr b="0"/>
            </a:lvl1pPr>
            <a:lvl2pPr>
              <a:defRPr baseline="0"/>
            </a:lvl2pPr>
            <a:lvl3pPr>
              <a:defRPr/>
            </a:lvl3pPr>
          </a:lstStyle>
          <a:p>
            <a:pPr lvl="0"/>
            <a:r>
              <a:rPr lang="en-US" dirty="0"/>
              <a:t>Click to edit Master text styles </a:t>
            </a:r>
          </a:p>
          <a:p>
            <a:pPr lvl="1"/>
            <a:r>
              <a:rPr lang="en-US" dirty="0"/>
              <a:t>Second level </a:t>
            </a:r>
          </a:p>
          <a:p>
            <a:pPr lvl="2"/>
            <a:r>
              <a:rPr lang="en-US" dirty="0"/>
              <a:t>Third level </a:t>
            </a:r>
          </a:p>
          <a:p>
            <a:pPr lvl="3"/>
            <a:r>
              <a:rPr lang="en-US" dirty="0"/>
              <a:t>Fourth level</a:t>
            </a:r>
          </a:p>
        </p:txBody>
      </p:sp>
      <p:sp>
        <p:nvSpPr>
          <p:cNvPr id="5" name="Content Placeholder 2"/>
          <p:cNvSpPr>
            <a:spLocks noGrp="1"/>
          </p:cNvSpPr>
          <p:nvPr>
            <p:ph idx="10" hasCustomPrompt="1"/>
          </p:nvPr>
        </p:nvSpPr>
        <p:spPr>
          <a:xfrm>
            <a:off x="6200775" y="1536701"/>
            <a:ext cx="5153025" cy="4589182"/>
          </a:xfrm>
          <a:prstGeom prst="rect">
            <a:avLst/>
          </a:prstGeom>
        </p:spPr>
        <p:txBody>
          <a:bodyPr/>
          <a:lstStyle>
            <a:lvl1pPr marL="180975" indent="-180975">
              <a:tabLst>
                <a:tab pos="180975" algn="l"/>
              </a:tabLst>
              <a:defRPr b="0"/>
            </a:lvl1pPr>
            <a:lvl2pPr>
              <a:defRPr baseline="0"/>
            </a:lvl2pPr>
            <a:lvl3pPr>
              <a:defRPr/>
            </a:lvl3pPr>
          </a:lstStyle>
          <a:p>
            <a:pPr lvl="0"/>
            <a:r>
              <a:rPr lang="en-US" dirty="0"/>
              <a:t>Click to edit Master text styles </a:t>
            </a:r>
          </a:p>
          <a:p>
            <a:pPr lvl="1"/>
            <a:r>
              <a:rPr lang="en-US" dirty="0"/>
              <a:t>Second level </a:t>
            </a:r>
          </a:p>
          <a:p>
            <a:pPr lvl="2"/>
            <a:r>
              <a:rPr lang="en-US" dirty="0"/>
              <a:t>Third level </a:t>
            </a:r>
          </a:p>
          <a:p>
            <a:pPr lvl="3"/>
            <a:r>
              <a:rPr lang="en-US" dirty="0"/>
              <a:t>Fourth level</a:t>
            </a:r>
          </a:p>
        </p:txBody>
      </p:sp>
    </p:spTree>
    <p:extLst>
      <p:ext uri="{BB962C8B-B14F-4D97-AF65-F5344CB8AC3E}">
        <p14:creationId xmlns:p14="http://schemas.microsoft.com/office/powerpoint/2010/main" val="2107574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frame with formatting">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a:prstGeom prst="rect">
            <a:avLst/>
          </a:prstGeom>
        </p:spPr>
        <p:txBody>
          <a:bodyPr/>
          <a:lstStyle/>
          <a:p>
            <a:r>
              <a:rPr lang="en-US"/>
              <a:t>Click to edit Master title style</a:t>
            </a:r>
          </a:p>
        </p:txBody>
      </p:sp>
      <p:sp>
        <p:nvSpPr>
          <p:cNvPr id="3" name="Text Placeholder 2"/>
          <p:cNvSpPr>
            <a:spLocks noGrp="1"/>
          </p:cNvSpPr>
          <p:nvPr>
            <p:ph type="body" sz="quarter" idx="10"/>
          </p:nvPr>
        </p:nvSpPr>
        <p:spPr>
          <a:xfrm>
            <a:off x="605367" y="1371600"/>
            <a:ext cx="10972800" cy="45262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97195A0-41EA-8E4A-9773-DA68593843DD}"/>
              </a:ext>
            </a:extLst>
          </p:cNvPr>
          <p:cNvSpPr>
            <a:spLocks noGrp="1"/>
          </p:cNvSpPr>
          <p:nvPr>
            <p:ph type="sldNum" sz="quarter" idx="11"/>
          </p:nvPr>
        </p:nvSpPr>
        <p:spPr>
          <a:xfrm>
            <a:off x="9144000" y="6569078"/>
            <a:ext cx="2844800" cy="365125"/>
          </a:xfrm>
          <a:prstGeom prst="rect">
            <a:avLst/>
          </a:prstGeom>
        </p:spPr>
        <p:txBody>
          <a:bodyPr/>
          <a:lstStyle>
            <a:lvl1pPr>
              <a:defRPr/>
            </a:lvl1pPr>
          </a:lstStyle>
          <a:p>
            <a:pPr>
              <a:defRPr/>
            </a:pPr>
            <a:fld id="{2E4C2388-0029-4A47-887B-1F213BB46A46}" type="slidenum">
              <a:rPr lang="en-US" altLang="en-US"/>
              <a:pPr>
                <a:defRPr/>
              </a:pPr>
              <a:t>‹#›</a:t>
            </a:fld>
            <a:endParaRPr lang="en-US" altLang="en-US"/>
          </a:p>
        </p:txBody>
      </p:sp>
    </p:spTree>
    <p:extLst>
      <p:ext uri="{BB962C8B-B14F-4D97-AF65-F5344CB8AC3E}">
        <p14:creationId xmlns:p14="http://schemas.microsoft.com/office/powerpoint/2010/main" val="1561234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ramework">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E2D475F-3BCB-C841-8088-0F97B4257DEA}"/>
              </a:ext>
            </a:extLst>
          </p:cNvPr>
          <p:cNvSpPr txBox="1">
            <a:spLocks noChangeArrowheads="1"/>
          </p:cNvSpPr>
          <p:nvPr userDrawn="1"/>
        </p:nvSpPr>
        <p:spPr bwMode="auto">
          <a:xfrm>
            <a:off x="8534400" y="1447805"/>
            <a:ext cx="2743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500">
                <a:latin typeface="HelveticaNeueLT Pro 55 Roman" panose="020B0604020202020204" pitchFamily="34" charset="77"/>
              </a:rPr>
              <a:t>The market-driven</a:t>
            </a:r>
          </a:p>
          <a:p>
            <a:r>
              <a:rPr lang="en-US" altLang="en-US" sz="1500">
                <a:latin typeface="HelveticaNeueLT Pro 55 Roman" panose="020B0604020202020204" pitchFamily="34" charset="77"/>
              </a:rPr>
              <a:t>model for managing and marketing technology products</a:t>
            </a:r>
          </a:p>
        </p:txBody>
      </p:sp>
      <p:sp>
        <p:nvSpPr>
          <p:cNvPr id="8" name="Title 4"/>
          <p:cNvSpPr>
            <a:spLocks noGrp="1"/>
          </p:cNvSpPr>
          <p:nvPr>
            <p:ph type="title"/>
          </p:nvPr>
        </p:nvSpPr>
        <p:spPr>
          <a:xfrm>
            <a:off x="609600" y="0"/>
            <a:ext cx="10972800" cy="1143000"/>
          </a:xfrm>
          <a:prstGeom prst="rect">
            <a:avLst/>
          </a:prstGeom>
        </p:spPr>
        <p:txBody>
          <a:bodyPr>
            <a:normAutofit/>
          </a:bodyPr>
          <a:lstStyle/>
          <a:p>
            <a:pPr lvl="0"/>
            <a:r>
              <a:rPr dirty="0"/>
              <a:t>Pragmatic Marketing</a:t>
            </a:r>
            <a:r>
              <a:rPr lang="en-US" dirty="0"/>
              <a:t> </a:t>
            </a:r>
            <a:r>
              <a:rPr dirty="0"/>
              <a:t>Framework</a:t>
            </a:r>
            <a:r>
              <a:rPr lang="en-US" dirty="0"/>
              <a:t>™</a:t>
            </a:r>
          </a:p>
        </p:txBody>
      </p:sp>
      <p:grpSp>
        <p:nvGrpSpPr>
          <p:cNvPr id="12" name="Group 11">
            <a:extLst>
              <a:ext uri="{FF2B5EF4-FFF2-40B4-BE49-F238E27FC236}">
                <a16:creationId xmlns:a16="http://schemas.microsoft.com/office/drawing/2014/main" id="{0EC8C73F-6D30-D645-9CAE-9A626D9086CE}"/>
              </a:ext>
            </a:extLst>
          </p:cNvPr>
          <p:cNvGrpSpPr>
            <a:grpSpLocks/>
          </p:cNvGrpSpPr>
          <p:nvPr userDrawn="1"/>
        </p:nvGrpSpPr>
        <p:grpSpPr bwMode="auto">
          <a:xfrm>
            <a:off x="2189163" y="3263907"/>
            <a:ext cx="7758112" cy="1071563"/>
            <a:chOff x="664803" y="3263145"/>
            <a:chExt cx="7758817" cy="1072734"/>
          </a:xfrm>
        </p:grpSpPr>
        <p:pic>
          <p:nvPicPr>
            <p:cNvPr id="13" name="Picture 12">
              <a:extLst>
                <a:ext uri="{FF2B5EF4-FFF2-40B4-BE49-F238E27FC236}">
                  <a16:creationId xmlns:a16="http://schemas.microsoft.com/office/drawing/2014/main" id="{147B1EEE-91C1-5D40-B328-0FC5AEB2BE4A}"/>
                </a:ext>
              </a:extLst>
            </p:cNvPr>
            <p:cNvPicPr>
              <a:picLocks noChangeAspect="1"/>
            </p:cNvPicPr>
            <p:nvPr/>
          </p:nvPicPr>
          <p:blipFill>
            <a:blip r:embed="rId2">
              <a:extLst>
                <a:ext uri="{28A0092B-C50C-407E-A947-70E740481C1C}">
                  <a14:useLocalDpi xmlns:a14="http://schemas.microsoft.com/office/drawing/2010/main" val="0"/>
                </a:ext>
              </a:extLst>
            </a:blip>
            <a:srcRect r="97765"/>
            <a:stretch>
              <a:fillRect/>
            </a:stretch>
          </p:blipFill>
          <p:spPr bwMode="auto">
            <a:xfrm>
              <a:off x="664803" y="3263145"/>
              <a:ext cx="204331" cy="107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D22B25AC-147E-8540-B35C-2F3E9F786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9669" y="3598390"/>
              <a:ext cx="7057916" cy="32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38D32564-1A1B-EA42-ABF1-DC715DF4E535}"/>
                </a:ext>
              </a:extLst>
            </p:cNvPr>
            <p:cNvPicPr>
              <a:picLocks noChangeAspect="1"/>
            </p:cNvPicPr>
            <p:nvPr/>
          </p:nvPicPr>
          <p:blipFill>
            <a:blip r:embed="rId2">
              <a:extLst>
                <a:ext uri="{28A0092B-C50C-407E-A947-70E740481C1C}">
                  <a14:useLocalDpi xmlns:a14="http://schemas.microsoft.com/office/drawing/2010/main" val="0"/>
                </a:ext>
              </a:extLst>
            </a:blip>
            <a:srcRect l="98175"/>
            <a:stretch>
              <a:fillRect/>
            </a:stretch>
          </p:blipFill>
          <p:spPr bwMode="auto">
            <a:xfrm>
              <a:off x="8256759" y="3263145"/>
              <a:ext cx="166861" cy="107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15">
            <a:extLst>
              <a:ext uri="{FF2B5EF4-FFF2-40B4-BE49-F238E27FC236}">
                <a16:creationId xmlns:a16="http://schemas.microsoft.com/office/drawing/2014/main" id="{4C814BF5-A06C-584E-AA8E-8E6D5366321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24133" y="4062421"/>
            <a:ext cx="7058025" cy="236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64A3A90C-B7CA-8A4F-94C0-3AF46037D5F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524127" y="1077921"/>
            <a:ext cx="5030788"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194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ndard frame with workbook">
    <p:spTree>
      <p:nvGrpSpPr>
        <p:cNvPr id="1" name=""/>
        <p:cNvGrpSpPr/>
        <p:nvPr/>
      </p:nvGrpSpPr>
      <p:grpSpPr>
        <a:xfrm>
          <a:off x="0" y="0"/>
          <a:ext cx="0" cy="0"/>
          <a:chOff x="0" y="0"/>
          <a:chExt cx="0" cy="0"/>
        </a:xfrm>
      </p:grpSpPr>
      <p:sp>
        <p:nvSpPr>
          <p:cNvPr id="6" name="Title 5"/>
          <p:cNvSpPr>
            <a:spLocks noGrp="1"/>
          </p:cNvSpPr>
          <p:nvPr>
            <p:ph type="title"/>
          </p:nvPr>
        </p:nvSpPr>
        <p:spPr>
          <a:xfrm>
            <a:off x="609600" y="0"/>
            <a:ext cx="10972800" cy="1143000"/>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609600" y="1371600"/>
            <a:ext cx="10972800" cy="45262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75127DD-3D0A-2B4E-BAB5-53373102D146}"/>
              </a:ext>
            </a:extLst>
          </p:cNvPr>
          <p:cNvSpPr>
            <a:spLocks noGrp="1"/>
          </p:cNvSpPr>
          <p:nvPr>
            <p:ph type="sldNum" sz="quarter" idx="11"/>
          </p:nvPr>
        </p:nvSpPr>
        <p:spPr>
          <a:xfrm>
            <a:off x="9144000" y="6569078"/>
            <a:ext cx="2844800" cy="365125"/>
          </a:xfrm>
          <a:prstGeom prst="rect">
            <a:avLst/>
          </a:prstGeom>
        </p:spPr>
        <p:txBody>
          <a:bodyPr/>
          <a:lstStyle>
            <a:lvl1pPr>
              <a:defRPr/>
            </a:lvl1pPr>
          </a:lstStyle>
          <a:p>
            <a:pPr>
              <a:defRPr/>
            </a:pPr>
            <a:fld id="{61E5C716-40ED-F149-B529-089FDCF41591}" type="slidenum">
              <a:rPr lang="en-US" altLang="en-US"/>
              <a:pPr>
                <a:defRPr/>
              </a:pPr>
              <a:t>‹#›</a:t>
            </a:fld>
            <a:endParaRPr lang="en-US" altLang="en-US"/>
          </a:p>
        </p:txBody>
      </p:sp>
    </p:spTree>
    <p:extLst>
      <p:ext uri="{BB962C8B-B14F-4D97-AF65-F5344CB8AC3E}">
        <p14:creationId xmlns:p14="http://schemas.microsoft.com/office/powerpoint/2010/main" val="21852938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oup Breakou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9EBA9047-C828-7F4F-8798-1D4A7299D27D}"/>
              </a:ext>
            </a:extLst>
          </p:cNvPr>
          <p:cNvSpPr>
            <a:spLocks noGrp="1"/>
          </p:cNvSpPr>
          <p:nvPr>
            <p:ph type="sldNum" sz="quarter" idx="10"/>
          </p:nvPr>
        </p:nvSpPr>
        <p:spPr>
          <a:xfrm>
            <a:off x="9144000" y="6569078"/>
            <a:ext cx="2844800" cy="365125"/>
          </a:xfrm>
          <a:prstGeom prst="rect">
            <a:avLst/>
          </a:prstGeom>
        </p:spPr>
        <p:txBody>
          <a:bodyPr/>
          <a:lstStyle>
            <a:lvl1pPr>
              <a:defRPr/>
            </a:lvl1pPr>
          </a:lstStyle>
          <a:p>
            <a:pPr>
              <a:defRPr/>
            </a:pPr>
            <a:fld id="{C29D61EC-B108-6542-8926-CC2FF7B5AAA1}" type="slidenum">
              <a:rPr lang="en-US" altLang="en-US"/>
              <a:pPr>
                <a:defRPr/>
              </a:pPr>
              <a:t>‹#›</a:t>
            </a:fld>
            <a:endParaRPr lang="en-US" altLang="en-US"/>
          </a:p>
        </p:txBody>
      </p:sp>
    </p:spTree>
    <p:extLst>
      <p:ext uri="{BB962C8B-B14F-4D97-AF65-F5344CB8AC3E}">
        <p14:creationId xmlns:p14="http://schemas.microsoft.com/office/powerpoint/2010/main" val="544650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10" name="Title 9"/>
          <p:cNvSpPr>
            <a:spLocks noGrp="1"/>
          </p:cNvSpPr>
          <p:nvPr>
            <p:ph type="title"/>
          </p:nvPr>
        </p:nvSpPr>
        <p:spPr>
          <a:xfrm>
            <a:off x="609600" y="0"/>
            <a:ext cx="10972800" cy="1143000"/>
          </a:xfrm>
          <a:prstGeom prst="rect">
            <a:avLst/>
          </a:prstGeom>
        </p:spPr>
        <p:txBody>
          <a:bodyPr/>
          <a:lstStyle>
            <a:lvl1pPr>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2E6CEBA6-E728-CD42-A644-15D69BBC804C}"/>
              </a:ext>
            </a:extLst>
          </p:cNvPr>
          <p:cNvSpPr>
            <a:spLocks noGrp="1"/>
          </p:cNvSpPr>
          <p:nvPr>
            <p:ph type="sldNum" sz="quarter" idx="10"/>
          </p:nvPr>
        </p:nvSpPr>
        <p:spPr>
          <a:xfrm>
            <a:off x="9144000" y="6569078"/>
            <a:ext cx="2844800" cy="365125"/>
          </a:xfrm>
          <a:prstGeom prst="rect">
            <a:avLst/>
          </a:prstGeom>
        </p:spPr>
        <p:txBody>
          <a:bodyPr/>
          <a:lstStyle>
            <a:lvl1pPr>
              <a:defRPr/>
            </a:lvl1pPr>
          </a:lstStyle>
          <a:p>
            <a:pPr>
              <a:defRPr/>
            </a:pPr>
            <a:fld id="{7A930E7E-5F3A-9942-B9A6-AA72E0CF6274}" type="slidenum">
              <a:rPr lang="en-US" altLang="en-US"/>
              <a:pPr>
                <a:defRPr/>
              </a:pPr>
              <a:t>‹#›</a:t>
            </a:fld>
            <a:endParaRPr lang="en-US" altLang="en-US"/>
          </a:p>
        </p:txBody>
      </p:sp>
    </p:spTree>
    <p:extLst>
      <p:ext uri="{BB962C8B-B14F-4D97-AF65-F5344CB8AC3E}">
        <p14:creationId xmlns:p14="http://schemas.microsoft.com/office/powerpoint/2010/main" val="8526649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2" name="Title 1"/>
          <p:cNvSpPr>
            <a:spLocks noGrp="1"/>
          </p:cNvSpPr>
          <p:nvPr>
            <p:ph type="title"/>
          </p:nvPr>
        </p:nvSpPr>
        <p:spPr>
          <a:xfrm>
            <a:off x="609600" y="2788920"/>
            <a:ext cx="10972800" cy="1143000"/>
          </a:xfrm>
          <a:prstGeom prst="rect">
            <a:avLst/>
          </a:prstGeom>
        </p:spPr>
        <p:txBody>
          <a:bodyPr>
            <a:noAutofit/>
          </a:bodyPr>
          <a:lstStyle>
            <a:lvl1pPr algn="ctr">
              <a:defRPr sz="6600">
                <a:solidFill>
                  <a:schemeClr val="tx1"/>
                </a:solidFill>
                <a:latin typeface="HelveticaNeueLT Pro 45 Lt"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553AD735-5366-FB4C-B7CC-86E8B23D0D47}"/>
              </a:ext>
            </a:extLst>
          </p:cNvPr>
          <p:cNvSpPr>
            <a:spLocks noGrp="1"/>
          </p:cNvSpPr>
          <p:nvPr>
            <p:ph type="sldNum" sz="quarter" idx="10"/>
          </p:nvPr>
        </p:nvSpPr>
        <p:spPr>
          <a:xfrm>
            <a:off x="9144000" y="6569078"/>
            <a:ext cx="2844800" cy="365125"/>
          </a:xfrm>
          <a:prstGeom prst="rect">
            <a:avLst/>
          </a:prstGeom>
        </p:spPr>
        <p:txBody>
          <a:bodyPr/>
          <a:lstStyle>
            <a:lvl1pPr>
              <a:defRPr/>
            </a:lvl1pPr>
          </a:lstStyle>
          <a:p>
            <a:pPr>
              <a:defRPr/>
            </a:pPr>
            <a:fld id="{14A21552-EB30-8D46-849A-23A2ECCB7D86}" type="slidenum">
              <a:rPr lang="en-US" altLang="en-US"/>
              <a:pPr>
                <a:defRPr/>
              </a:pPr>
              <a:t>‹#›</a:t>
            </a:fld>
            <a:endParaRPr lang="en-US" altLang="en-US"/>
          </a:p>
        </p:txBody>
      </p:sp>
    </p:spTree>
    <p:extLst>
      <p:ext uri="{BB962C8B-B14F-4D97-AF65-F5344CB8AC3E}">
        <p14:creationId xmlns:p14="http://schemas.microsoft.com/office/powerpoint/2010/main" val="1449760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agmatic Rule">
    <p:spTree>
      <p:nvGrpSpPr>
        <p:cNvPr id="1" name=""/>
        <p:cNvGrpSpPr/>
        <p:nvPr/>
      </p:nvGrpSpPr>
      <p:grpSpPr>
        <a:xfrm>
          <a:off x="0" y="0"/>
          <a:ext cx="0" cy="0"/>
          <a:chOff x="0" y="0"/>
          <a:chExt cx="0" cy="0"/>
        </a:xfrm>
      </p:grpSpPr>
      <p:pic>
        <p:nvPicPr>
          <p:cNvPr id="4" name="Picture 8" descr="rule.png">
            <a:extLst>
              <a:ext uri="{FF2B5EF4-FFF2-40B4-BE49-F238E27FC236}">
                <a16:creationId xmlns:a16="http://schemas.microsoft.com/office/drawing/2014/main" id="{D5519638-C529-F742-9EDA-4777CF2E64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8427" y="6"/>
            <a:ext cx="3363383"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609600" y="2983061"/>
            <a:ext cx="10972800" cy="1143000"/>
          </a:xfrm>
          <a:prstGeom prst="rect">
            <a:avLst/>
          </a:prstGeom>
        </p:spPr>
        <p:txBody>
          <a:bodyPr>
            <a:noAutofit/>
          </a:bodyPr>
          <a:lstStyle>
            <a:lvl1pPr algn="ctr">
              <a:defRPr sz="5400">
                <a:solidFill>
                  <a:schemeClr val="tx1"/>
                </a:solidFill>
                <a:latin typeface="HelveticaNeueLT Pro 45 Lt"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C13BAFEC-A3E0-644B-8B60-1550ECF87D50}"/>
              </a:ext>
            </a:extLst>
          </p:cNvPr>
          <p:cNvSpPr>
            <a:spLocks noGrp="1"/>
          </p:cNvSpPr>
          <p:nvPr>
            <p:ph type="sldNum" sz="quarter" idx="10"/>
          </p:nvPr>
        </p:nvSpPr>
        <p:spPr>
          <a:xfrm>
            <a:off x="9144000" y="6569078"/>
            <a:ext cx="2844800" cy="365125"/>
          </a:xfrm>
          <a:prstGeom prst="rect">
            <a:avLst/>
          </a:prstGeom>
        </p:spPr>
        <p:txBody>
          <a:bodyPr/>
          <a:lstStyle>
            <a:lvl1pPr>
              <a:defRPr>
                <a:solidFill>
                  <a:schemeClr val="bg1"/>
                </a:solidFill>
              </a:defRPr>
            </a:lvl1pPr>
          </a:lstStyle>
          <a:p>
            <a:pPr>
              <a:defRPr/>
            </a:pPr>
            <a:fld id="{8B8B7587-000B-784B-8213-D0159E011BCE}" type="slidenum">
              <a:rPr lang="en-US" altLang="en-US"/>
              <a:pPr>
                <a:defRPr/>
              </a:pPr>
              <a:t>‹#›</a:t>
            </a:fld>
            <a:endParaRPr lang="en-US" altLang="en-US"/>
          </a:p>
        </p:txBody>
      </p:sp>
    </p:spTree>
    <p:extLst>
      <p:ext uri="{BB962C8B-B14F-4D97-AF65-F5344CB8AC3E}">
        <p14:creationId xmlns:p14="http://schemas.microsoft.com/office/powerpoint/2010/main" val="1031502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Title 2"/>
          <p:cNvSpPr>
            <a:spLocks noGrp="1"/>
          </p:cNvSpPr>
          <p:nvPr>
            <p:ph type="title"/>
          </p:nvPr>
        </p:nvSpPr>
        <p:spPr>
          <a:xfrm>
            <a:off x="3962400" y="914400"/>
            <a:ext cx="7315200" cy="4191000"/>
          </a:xfrm>
          <a:prstGeom prst="rect">
            <a:avLst/>
          </a:prstGeom>
        </p:spPr>
        <p:txBody>
          <a:bodyPr anchor="t">
            <a:normAutofit/>
          </a:bodyPr>
          <a:lstStyle>
            <a:lvl1pPr>
              <a:defRPr sz="4400">
                <a:solidFill>
                  <a:schemeClr val="tx1"/>
                </a:solidFill>
                <a:latin typeface="HelveticaNeueLT Pro 55 Roman" pitchFamily="34" charset="0"/>
              </a:defRPr>
            </a:lvl1pPr>
          </a:lstStyle>
          <a:p>
            <a:r>
              <a:rPr lang="en-US" dirty="0"/>
              <a:t>Click to edit Master title style</a:t>
            </a:r>
          </a:p>
        </p:txBody>
      </p:sp>
      <p:sp>
        <p:nvSpPr>
          <p:cNvPr id="8" name="Text Placeholder 7"/>
          <p:cNvSpPr>
            <a:spLocks noGrp="1"/>
          </p:cNvSpPr>
          <p:nvPr>
            <p:ph type="body" sz="quarter" idx="12"/>
          </p:nvPr>
        </p:nvSpPr>
        <p:spPr>
          <a:xfrm>
            <a:off x="4064000" y="6019800"/>
            <a:ext cx="7213600" cy="533400"/>
          </a:xfrm>
          <a:prstGeom prst="rect">
            <a:avLst/>
          </a:prstGeom>
        </p:spPr>
        <p:txBody>
          <a:bodyPr>
            <a:normAutofit/>
          </a:bodyPr>
          <a:lstStyle>
            <a:lvl1pPr marL="0" indent="0" algn="r">
              <a:buNone/>
              <a:defRPr sz="2000">
                <a:latin typeface="HelveticaNeueLT Pro 55 Roman" pitchFamily="34" charset="0"/>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670394DC-5D31-D24B-A08B-33ADD50CAEC6}"/>
              </a:ext>
            </a:extLst>
          </p:cNvPr>
          <p:cNvSpPr>
            <a:spLocks noGrp="1"/>
          </p:cNvSpPr>
          <p:nvPr>
            <p:ph type="sldNum" sz="quarter" idx="13"/>
          </p:nvPr>
        </p:nvSpPr>
        <p:spPr>
          <a:xfrm>
            <a:off x="9144000" y="6569078"/>
            <a:ext cx="2844800" cy="365125"/>
          </a:xfrm>
          <a:prstGeom prst="rect">
            <a:avLst/>
          </a:prstGeom>
        </p:spPr>
        <p:txBody>
          <a:bodyPr/>
          <a:lstStyle>
            <a:lvl1pPr>
              <a:defRPr/>
            </a:lvl1pPr>
          </a:lstStyle>
          <a:p>
            <a:pPr>
              <a:defRPr/>
            </a:pPr>
            <a:fld id="{DE100E77-7B99-9141-BF25-41F58E14035E}" type="slidenum">
              <a:rPr lang="en-US" altLang="en-US"/>
              <a:pPr>
                <a:defRPr/>
              </a:pPr>
              <a:t>‹#›</a:t>
            </a:fld>
            <a:endParaRPr lang="en-US" altLang="en-US"/>
          </a:p>
        </p:txBody>
      </p:sp>
    </p:spTree>
    <p:extLst>
      <p:ext uri="{BB962C8B-B14F-4D97-AF65-F5344CB8AC3E}">
        <p14:creationId xmlns:p14="http://schemas.microsoft.com/office/powerpoint/2010/main" val="1631287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Tabl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7B00598-CBD8-5046-A41C-78212528659A}"/>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14" name="Content Placeholder 2">
            <a:extLst>
              <a:ext uri="{FF2B5EF4-FFF2-40B4-BE49-F238E27FC236}">
                <a16:creationId xmlns:a16="http://schemas.microsoft.com/office/drawing/2014/main" id="{29443D60-FEA5-0B48-A585-4DFF6913E028}"/>
              </a:ext>
            </a:extLst>
          </p:cNvPr>
          <p:cNvSpPr>
            <a:spLocks noGrp="1"/>
          </p:cNvSpPr>
          <p:nvPr>
            <p:ph idx="1"/>
          </p:nvPr>
        </p:nvSpPr>
        <p:spPr>
          <a:xfrm>
            <a:off x="521554" y="961343"/>
            <a:ext cx="5360636" cy="4838324"/>
          </a:xfrm>
        </p:spPr>
        <p:txBody>
          <a:bodyPr>
            <a:normAutofit/>
          </a:bodyPr>
          <a:lstStyle>
            <a:lvl1pPr>
              <a:defRPr sz="2400" b="0">
                <a:solidFill>
                  <a:schemeClr val="tx1">
                    <a:lumMod val="95000"/>
                    <a:lumOff val="5000"/>
                  </a:schemeClr>
                </a:solidFill>
              </a:defRPr>
            </a:lvl1pPr>
            <a:lvl2pPr>
              <a:buClr>
                <a:schemeClr val="accent3"/>
              </a:buCl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187C69EB-6336-5B4A-91EE-82AA3C8832BE}"/>
              </a:ext>
            </a:extLst>
          </p:cNvPr>
          <p:cNvSpPr>
            <a:spLocks noGrp="1"/>
          </p:cNvSpPr>
          <p:nvPr>
            <p:ph idx="13"/>
          </p:nvPr>
        </p:nvSpPr>
        <p:spPr>
          <a:xfrm>
            <a:off x="6194706" y="961343"/>
            <a:ext cx="5483822" cy="4838324"/>
          </a:xfrm>
        </p:spPr>
        <p:txBody>
          <a:bodyPr>
            <a:normAutofit/>
          </a:bodyPr>
          <a:lstStyle>
            <a:lvl1pPr>
              <a:defRPr sz="2400" b="0">
                <a:solidFill>
                  <a:schemeClr val="tx1">
                    <a:lumMod val="95000"/>
                    <a:lumOff val="5000"/>
                  </a:schemeClr>
                </a:solidFill>
              </a:defRPr>
            </a:lvl1pPr>
            <a:lvl2pPr marL="685800" indent="-228600">
              <a:defRPr lang="en-US" sz="2400" kern="1200" dirty="0">
                <a:solidFill>
                  <a:schemeClr val="bg2">
                    <a:lumMod val="50000"/>
                  </a:schemeClr>
                </a:solidFill>
                <a:latin typeface="+mn-lt"/>
                <a:ea typeface="+mn-ea"/>
                <a:cs typeface="+mn-cs"/>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Edit Master text styles</a:t>
            </a:r>
          </a:p>
          <a:p>
            <a:pPr marL="685800" lvl="1" indent="-228600" algn="l" defTabSz="914400" rtl="0" eaLnBrk="1" latinLnBrk="0" hangingPunct="1">
              <a:lnSpc>
                <a:spcPct val="90000"/>
              </a:lnSpc>
              <a:spcBef>
                <a:spcPts val="500"/>
              </a:spcBef>
              <a:buClr>
                <a:schemeClr val="accent3"/>
              </a:buClr>
              <a:buFont typeface="Arial" panose="020B0604020202020204" pitchFamily="34" charset="0"/>
              <a:buChar char="•"/>
            </a:pPr>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D003E640-0B35-444D-9DF3-E91A423E806C}"/>
              </a:ext>
            </a:extLst>
          </p:cNvPr>
          <p:cNvSpPr>
            <a:spLocks noGrp="1"/>
          </p:cNvSpPr>
          <p:nvPr>
            <p:ph idx="14"/>
          </p:nvPr>
        </p:nvSpPr>
        <p:spPr>
          <a:xfrm>
            <a:off x="521554" y="426765"/>
            <a:ext cx="5406935" cy="407255"/>
          </a:xfrm>
        </p:spPr>
        <p:txBody>
          <a:bodyPr>
            <a:normAutofit/>
          </a:bodyPr>
          <a:lstStyle>
            <a:lvl1pPr marL="0" indent="0" algn="l">
              <a:buNone/>
              <a:defRPr lang="en-US" sz="2800" i="1" kern="1200" dirty="0">
                <a:solidFill>
                  <a:srgbClr val="C00000"/>
                </a:solidFill>
                <a:latin typeface="+mn-lt"/>
                <a:ea typeface="+mn-ea"/>
                <a:cs typeface="+mn-cs"/>
              </a:defRPr>
            </a:lvl1pPr>
            <a:lvl2pPr>
              <a:defRPr sz="2400">
                <a:solidFill>
                  <a:schemeClr val="tx1">
                    <a:lumMod val="95000"/>
                    <a:lumOff val="5000"/>
                  </a:schemeClr>
                </a:solidFill>
              </a:defRPr>
            </a:lvl2pPr>
            <a:lvl3pPr>
              <a:defRPr sz="2400">
                <a:solidFill>
                  <a:schemeClr val="tx1">
                    <a:lumMod val="95000"/>
                    <a:lumOff val="5000"/>
                  </a:schemeClr>
                </a:solidFill>
              </a:defRPr>
            </a:lvl3pPr>
            <a:lvl4pPr>
              <a:defRPr sz="2400">
                <a:solidFill>
                  <a:schemeClr val="tx1">
                    <a:lumMod val="95000"/>
                    <a:lumOff val="5000"/>
                  </a:schemeClr>
                </a:solidFill>
              </a:defRPr>
            </a:lvl4pPr>
            <a:lvl5pPr>
              <a:defRPr sz="2400">
                <a:solidFill>
                  <a:schemeClr val="tx1">
                    <a:lumMod val="95000"/>
                    <a:lumOff val="5000"/>
                  </a:schemeClr>
                </a:solidFill>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Edit Master text styles</a:t>
            </a:r>
          </a:p>
        </p:txBody>
      </p:sp>
      <p:sp>
        <p:nvSpPr>
          <p:cNvPr id="17" name="Content Placeholder 2">
            <a:extLst>
              <a:ext uri="{FF2B5EF4-FFF2-40B4-BE49-F238E27FC236}">
                <a16:creationId xmlns:a16="http://schemas.microsoft.com/office/drawing/2014/main" id="{438C5975-FFAC-2C4B-B852-FFFB0625C397}"/>
              </a:ext>
            </a:extLst>
          </p:cNvPr>
          <p:cNvSpPr>
            <a:spLocks noGrp="1"/>
          </p:cNvSpPr>
          <p:nvPr>
            <p:ph idx="15"/>
          </p:nvPr>
        </p:nvSpPr>
        <p:spPr>
          <a:xfrm>
            <a:off x="6194706" y="426765"/>
            <a:ext cx="5483822" cy="407255"/>
          </a:xfrm>
        </p:spPr>
        <p:txBody>
          <a:bodyPr>
            <a:normAutofit/>
          </a:bodyPr>
          <a:lstStyle>
            <a:lvl1pPr marL="0" indent="0">
              <a:buNone/>
              <a:defRPr sz="2800" i="1">
                <a:solidFill>
                  <a:srgbClr val="C00000"/>
                </a:solidFill>
              </a:defRPr>
            </a:lvl1pPr>
            <a:lvl2pPr>
              <a:defRPr sz="2400">
                <a:solidFill>
                  <a:schemeClr val="tx1">
                    <a:lumMod val="95000"/>
                    <a:lumOff val="5000"/>
                  </a:schemeClr>
                </a:solidFill>
              </a:defRPr>
            </a:lvl2pPr>
            <a:lvl3pPr>
              <a:defRPr sz="2400">
                <a:solidFill>
                  <a:schemeClr val="tx1">
                    <a:lumMod val="95000"/>
                    <a:lumOff val="5000"/>
                  </a:schemeClr>
                </a:solidFill>
              </a:defRPr>
            </a:lvl3pPr>
            <a:lvl4pPr>
              <a:defRPr sz="2400">
                <a:solidFill>
                  <a:schemeClr val="tx1">
                    <a:lumMod val="95000"/>
                    <a:lumOff val="5000"/>
                  </a:schemeClr>
                </a:solidFill>
              </a:defRPr>
            </a:lvl4pPr>
            <a:lvl5pPr>
              <a:defRPr sz="2400">
                <a:solidFill>
                  <a:schemeClr val="tx1">
                    <a:lumMod val="95000"/>
                    <a:lumOff val="5000"/>
                  </a:schemeClr>
                </a:solidFill>
              </a:defRPr>
            </a:lvl5pPr>
          </a:lstStyle>
          <a:p>
            <a:pPr lvl="0"/>
            <a:r>
              <a:rPr lang="en-US" dirty="0"/>
              <a:t>Edit Master text styles</a:t>
            </a:r>
          </a:p>
        </p:txBody>
      </p:sp>
    </p:spTree>
    <p:extLst>
      <p:ext uri="{BB962C8B-B14F-4D97-AF65-F5344CB8AC3E}">
        <p14:creationId xmlns:p14="http://schemas.microsoft.com/office/powerpoint/2010/main" val="2932675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3" name="Title 2"/>
          <p:cNvSpPr>
            <a:spLocks noGrp="1"/>
          </p:cNvSpPr>
          <p:nvPr>
            <p:ph type="title"/>
          </p:nvPr>
        </p:nvSpPr>
        <p:spPr>
          <a:xfrm>
            <a:off x="508000" y="685800"/>
            <a:ext cx="7823200" cy="4419600"/>
          </a:xfrm>
          <a:prstGeom prst="rect">
            <a:avLst/>
          </a:prstGeom>
        </p:spPr>
        <p:txBody>
          <a:bodyPr>
            <a:normAutofit/>
          </a:bodyPr>
          <a:lstStyle>
            <a:lvl1pPr>
              <a:defRPr sz="4400">
                <a:solidFill>
                  <a:schemeClr val="bg1"/>
                </a:solidFill>
                <a:latin typeface="HelveticaNeueLT Pro 55 Roman" pitchFamily="34" charset="0"/>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A77BF291-BD23-5E4A-9DA9-4A8371852ACC}"/>
              </a:ext>
            </a:extLst>
          </p:cNvPr>
          <p:cNvSpPr>
            <a:spLocks noGrp="1"/>
          </p:cNvSpPr>
          <p:nvPr>
            <p:ph type="sldNum" sz="quarter" idx="10"/>
          </p:nvPr>
        </p:nvSpPr>
        <p:spPr>
          <a:xfrm>
            <a:off x="9144000" y="6569078"/>
            <a:ext cx="2844800" cy="365125"/>
          </a:xfrm>
          <a:prstGeom prst="rect">
            <a:avLst/>
          </a:prstGeom>
        </p:spPr>
        <p:txBody>
          <a:bodyPr/>
          <a:lstStyle>
            <a:lvl1pPr>
              <a:defRPr/>
            </a:lvl1pPr>
          </a:lstStyle>
          <a:p>
            <a:pPr>
              <a:defRPr/>
            </a:pPr>
            <a:fld id="{A345D96C-1C8A-AE44-B52E-C063DABE09B7}" type="slidenum">
              <a:rPr lang="en-US" altLang="en-US"/>
              <a:pPr>
                <a:defRPr/>
              </a:pPr>
              <a:t>‹#›</a:t>
            </a:fld>
            <a:endParaRPr lang="en-US" altLang="en-US"/>
          </a:p>
        </p:txBody>
      </p:sp>
    </p:spTree>
    <p:extLst>
      <p:ext uri="{BB962C8B-B14F-4D97-AF65-F5344CB8AC3E}">
        <p14:creationId xmlns:p14="http://schemas.microsoft.com/office/powerpoint/2010/main" val="1720900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A04048A0-0EB7-BA4B-B9B4-FC23B47C9DB9}"/>
              </a:ext>
            </a:extLst>
          </p:cNvPr>
          <p:cNvSpPr>
            <a:spLocks noGrp="1"/>
          </p:cNvSpPr>
          <p:nvPr>
            <p:ph type="sldNum" sz="quarter" idx="10"/>
          </p:nvPr>
        </p:nvSpPr>
        <p:spPr>
          <a:xfrm>
            <a:off x="9144000" y="6569078"/>
            <a:ext cx="2844800" cy="365125"/>
          </a:xfrm>
          <a:prstGeom prst="rect">
            <a:avLst/>
          </a:prstGeom>
        </p:spPr>
        <p:txBody>
          <a:bodyPr/>
          <a:lstStyle>
            <a:lvl1pPr>
              <a:defRPr/>
            </a:lvl1pPr>
          </a:lstStyle>
          <a:p>
            <a:pPr>
              <a:defRPr/>
            </a:pPr>
            <a:fld id="{26D891DA-FD87-A246-8B45-CF688C4FE84D}" type="slidenum">
              <a:rPr lang="en-US" altLang="en-US"/>
              <a:pPr>
                <a:defRPr/>
              </a:pPr>
              <a:t>‹#›</a:t>
            </a:fld>
            <a:endParaRPr lang="en-US" altLang="en-US"/>
          </a:p>
        </p:txBody>
      </p:sp>
    </p:spTree>
    <p:extLst>
      <p:ext uri="{BB962C8B-B14F-4D97-AF65-F5344CB8AC3E}">
        <p14:creationId xmlns:p14="http://schemas.microsoft.com/office/powerpoint/2010/main" val="2932193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lstStyle/>
          <a:p>
            <a:r>
              <a:rPr lang="en-US"/>
              <a:t>Click to edit Master title style</a:t>
            </a:r>
          </a:p>
        </p:txBody>
      </p:sp>
      <p:sp>
        <p:nvSpPr>
          <p:cNvPr id="6" name="Text Placeholder 5"/>
          <p:cNvSpPr>
            <a:spLocks noGrp="1"/>
          </p:cNvSpPr>
          <p:nvPr>
            <p:ph type="body" sz="quarter" idx="11"/>
          </p:nvPr>
        </p:nvSpPr>
        <p:spPr>
          <a:xfrm>
            <a:off x="609600" y="1371600"/>
            <a:ext cx="10972800" cy="4526280"/>
          </a:xfrm>
          <a:prstGeom prst="rect">
            <a:avLst/>
          </a:prstGeom>
        </p:spPr>
        <p:txBody>
          <a:bodyPr/>
          <a:lstStyle>
            <a:lvl1pPr>
              <a:spcBef>
                <a:spcPts val="24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6880C216-5D13-1C40-A785-F81A0BD02DD6}"/>
              </a:ext>
            </a:extLst>
          </p:cNvPr>
          <p:cNvSpPr>
            <a:spLocks noGrp="1"/>
          </p:cNvSpPr>
          <p:nvPr>
            <p:ph type="sldNum" sz="quarter" idx="12"/>
          </p:nvPr>
        </p:nvSpPr>
        <p:spPr>
          <a:xfrm>
            <a:off x="9144000" y="6569078"/>
            <a:ext cx="2844800" cy="365125"/>
          </a:xfrm>
          <a:prstGeom prst="rect">
            <a:avLst/>
          </a:prstGeom>
        </p:spPr>
        <p:txBody>
          <a:bodyPr/>
          <a:lstStyle>
            <a:lvl1pPr>
              <a:defRPr/>
            </a:lvl1pPr>
          </a:lstStyle>
          <a:p>
            <a:pPr>
              <a:defRPr/>
            </a:pPr>
            <a:fld id="{F2895AEB-2CD0-D240-9671-B54096F1A3BA}" type="slidenum">
              <a:rPr lang="en-US" altLang="en-US"/>
              <a:pPr>
                <a:defRPr/>
              </a:pPr>
              <a:t>‹#›</a:t>
            </a:fld>
            <a:endParaRPr lang="en-US" altLang="en-US"/>
          </a:p>
        </p:txBody>
      </p:sp>
    </p:spTree>
    <p:extLst>
      <p:ext uri="{BB962C8B-B14F-4D97-AF65-F5344CB8AC3E}">
        <p14:creationId xmlns:p14="http://schemas.microsoft.com/office/powerpoint/2010/main" val="34011195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6FE06339-8A64-854F-A5B1-6F77BD6FC961}"/>
              </a:ext>
            </a:extLst>
          </p:cNvPr>
          <p:cNvSpPr>
            <a:spLocks noGrp="1"/>
          </p:cNvSpPr>
          <p:nvPr>
            <p:ph type="sldNum" sz="quarter" idx="10"/>
          </p:nvPr>
        </p:nvSpPr>
        <p:spPr>
          <a:xfrm>
            <a:off x="9144000" y="6569078"/>
            <a:ext cx="2844800" cy="365125"/>
          </a:xfrm>
          <a:prstGeom prst="rect">
            <a:avLst/>
          </a:prstGeom>
        </p:spPr>
        <p:txBody>
          <a:bodyPr/>
          <a:lstStyle>
            <a:lvl1pPr>
              <a:defRPr/>
            </a:lvl1pPr>
          </a:lstStyle>
          <a:p>
            <a:pPr>
              <a:defRPr/>
            </a:pPr>
            <a:fld id="{3C728CC4-37F7-1B41-813A-CA059E938D3B}" type="slidenum">
              <a:rPr lang="en-US" altLang="en-US"/>
              <a:pPr>
                <a:defRPr/>
              </a:pPr>
              <a:t>‹#›</a:t>
            </a:fld>
            <a:endParaRPr lang="en-US" altLang="en-US"/>
          </a:p>
        </p:txBody>
      </p:sp>
    </p:spTree>
    <p:extLst>
      <p:ext uri="{BB962C8B-B14F-4D97-AF65-F5344CB8AC3E}">
        <p14:creationId xmlns:p14="http://schemas.microsoft.com/office/powerpoint/2010/main" val="11494812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lstStyle/>
          <a:p>
            <a:r>
              <a:rPr lang="en-US"/>
              <a:t>Click to edit Master title style</a:t>
            </a:r>
          </a:p>
        </p:txBody>
      </p:sp>
      <p:sp>
        <p:nvSpPr>
          <p:cNvPr id="5" name="Text Placeholder 4"/>
          <p:cNvSpPr>
            <a:spLocks noGrp="1"/>
          </p:cNvSpPr>
          <p:nvPr>
            <p:ph type="body" sz="quarter" idx="11"/>
          </p:nvPr>
        </p:nvSpPr>
        <p:spPr>
          <a:xfrm>
            <a:off x="508000" y="1371600"/>
            <a:ext cx="5486400" cy="45262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p:cNvSpPr>
            <a:spLocks noGrp="1"/>
          </p:cNvSpPr>
          <p:nvPr>
            <p:ph type="body" sz="quarter" idx="12"/>
          </p:nvPr>
        </p:nvSpPr>
        <p:spPr>
          <a:xfrm>
            <a:off x="6197600" y="1371600"/>
            <a:ext cx="5486400" cy="45262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7C53BC4-2A58-7C4B-9058-B484C07B27CF}"/>
              </a:ext>
            </a:extLst>
          </p:cNvPr>
          <p:cNvSpPr>
            <a:spLocks noGrp="1"/>
          </p:cNvSpPr>
          <p:nvPr>
            <p:ph type="sldNum" sz="quarter" idx="13"/>
          </p:nvPr>
        </p:nvSpPr>
        <p:spPr>
          <a:xfrm>
            <a:off x="9144000" y="6569078"/>
            <a:ext cx="2844800" cy="365125"/>
          </a:xfrm>
          <a:prstGeom prst="rect">
            <a:avLst/>
          </a:prstGeom>
        </p:spPr>
        <p:txBody>
          <a:bodyPr/>
          <a:lstStyle>
            <a:lvl1pPr>
              <a:defRPr/>
            </a:lvl1pPr>
          </a:lstStyle>
          <a:p>
            <a:pPr>
              <a:defRPr/>
            </a:pPr>
            <a:fld id="{15479AAE-BAB8-6246-B9F9-A780B641043B}" type="slidenum">
              <a:rPr lang="en-US" altLang="en-US"/>
              <a:pPr>
                <a:defRPr/>
              </a:pPr>
              <a:t>‹#›</a:t>
            </a:fld>
            <a:endParaRPr lang="en-US" altLang="en-US"/>
          </a:p>
        </p:txBody>
      </p:sp>
    </p:spTree>
    <p:extLst>
      <p:ext uri="{BB962C8B-B14F-4D97-AF65-F5344CB8AC3E}">
        <p14:creationId xmlns:p14="http://schemas.microsoft.com/office/powerpoint/2010/main" val="3720157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rategy Matrix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0511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chnology Product Assessmen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114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lstStyle/>
          <a:p>
            <a:r>
              <a:rPr lang="en-US"/>
              <a:t>Click to edit Master title style</a:t>
            </a:r>
          </a:p>
        </p:txBody>
      </p:sp>
      <p:sp>
        <p:nvSpPr>
          <p:cNvPr id="5" name="Table Placeholder 4"/>
          <p:cNvSpPr>
            <a:spLocks noGrp="1"/>
          </p:cNvSpPr>
          <p:nvPr>
            <p:ph type="tbl" sz="quarter" idx="11"/>
          </p:nvPr>
        </p:nvSpPr>
        <p:spPr>
          <a:xfrm>
            <a:off x="626480" y="1527175"/>
            <a:ext cx="10972800" cy="4738688"/>
          </a:xfrm>
          <a:prstGeom prst="rect">
            <a:avLst/>
          </a:prstGeom>
        </p:spPr>
        <p:txBody>
          <a:bodyPr rtlCol="0">
            <a:normAutofit/>
          </a:bodyPr>
          <a:lstStyle/>
          <a:p>
            <a:pPr lvl="0"/>
            <a:endParaRPr lang="en-US" noProof="0" dirty="0"/>
          </a:p>
        </p:txBody>
      </p:sp>
      <p:sp>
        <p:nvSpPr>
          <p:cNvPr id="4" name="Slide Number Placeholder 5">
            <a:extLst>
              <a:ext uri="{FF2B5EF4-FFF2-40B4-BE49-F238E27FC236}">
                <a16:creationId xmlns:a16="http://schemas.microsoft.com/office/drawing/2014/main" id="{54D7D185-661A-8F47-92F8-BCBB8008380A}"/>
              </a:ext>
            </a:extLst>
          </p:cNvPr>
          <p:cNvSpPr>
            <a:spLocks noGrp="1"/>
          </p:cNvSpPr>
          <p:nvPr>
            <p:ph type="sldNum" sz="quarter" idx="12"/>
          </p:nvPr>
        </p:nvSpPr>
        <p:spPr>
          <a:xfrm>
            <a:off x="9144000" y="6569078"/>
            <a:ext cx="2844800" cy="365125"/>
          </a:xfrm>
          <a:prstGeom prst="rect">
            <a:avLst/>
          </a:prstGeom>
        </p:spPr>
        <p:txBody>
          <a:bodyPr/>
          <a:lstStyle>
            <a:lvl1pPr>
              <a:defRPr/>
            </a:lvl1pPr>
          </a:lstStyle>
          <a:p>
            <a:pPr>
              <a:defRPr/>
            </a:pPr>
            <a:fld id="{CC2DD621-B2A9-3247-A370-A771259ACA0E}" type="slidenum">
              <a:rPr lang="en-US" altLang="en-US"/>
              <a:pPr>
                <a:defRPr/>
              </a:pPr>
              <a:t>‹#›</a:t>
            </a:fld>
            <a:endParaRPr lang="en-US" altLang="en-US"/>
          </a:p>
        </p:txBody>
      </p:sp>
    </p:spTree>
    <p:extLst>
      <p:ext uri="{BB962C8B-B14F-4D97-AF65-F5344CB8AC3E}">
        <p14:creationId xmlns:p14="http://schemas.microsoft.com/office/powerpoint/2010/main" val="3095572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ub Chapte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1165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42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room Title &amp;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7981BD3-4C2A-DD44-894C-9FEED170A2DA}"/>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0D093588-D7ED-5141-8E44-D25986DEBC15}"/>
              </a:ext>
            </a:extLst>
          </p:cNvPr>
          <p:cNvSpPr>
            <a:spLocks noGrp="1"/>
          </p:cNvSpPr>
          <p:nvPr>
            <p:ph type="title" hasCustomPrompt="1"/>
          </p:nvPr>
        </p:nvSpPr>
        <p:spPr>
          <a:xfrm>
            <a:off x="430427" y="411516"/>
            <a:ext cx="6080440" cy="894557"/>
          </a:xfrm>
        </p:spPr>
        <p:txBody>
          <a:bodyPr>
            <a:noAutofit/>
          </a:bodyPr>
          <a:lstStyle>
            <a:lvl1pPr algn="l">
              <a:defRPr sz="3200" b="0">
                <a:solidFill>
                  <a:schemeClr val="tx1"/>
                </a:solidFill>
              </a:defRPr>
            </a:lvl1pPr>
          </a:lstStyle>
          <a:p>
            <a:r>
              <a:rPr lang="en-US"/>
              <a:t>I am a header</a:t>
            </a:r>
          </a:p>
        </p:txBody>
      </p:sp>
      <p:sp>
        <p:nvSpPr>
          <p:cNvPr id="7" name="Content Placeholder 2">
            <a:extLst>
              <a:ext uri="{FF2B5EF4-FFF2-40B4-BE49-F238E27FC236}">
                <a16:creationId xmlns:a16="http://schemas.microsoft.com/office/drawing/2014/main" id="{C42B65EE-CF98-3D43-97E1-EAFF3CA9820D}"/>
              </a:ext>
            </a:extLst>
          </p:cNvPr>
          <p:cNvSpPr>
            <a:spLocks noGrp="1"/>
          </p:cNvSpPr>
          <p:nvPr>
            <p:ph idx="1"/>
          </p:nvPr>
        </p:nvSpPr>
        <p:spPr>
          <a:xfrm>
            <a:off x="430427" y="1717589"/>
            <a:ext cx="11209638" cy="4053016"/>
          </a:xfrm>
        </p:spPr>
        <p:txBody>
          <a:bodyPr>
            <a:normAutofit/>
          </a:bodyPr>
          <a:lstStyle>
            <a:lvl1pPr>
              <a:defRPr sz="2400">
                <a:solidFill>
                  <a:schemeClr val="tx1"/>
                </a:solidFill>
              </a:defRPr>
            </a:lvl1pPr>
            <a:lvl2pPr marL="685800" indent="-228600">
              <a:defRPr lang="en-US" sz="2400" kern="1200" dirty="0">
                <a:solidFill>
                  <a:schemeClr val="bg2">
                    <a:lumMod val="50000"/>
                  </a:schemeClr>
                </a:solidFill>
                <a:latin typeface="+mn-lt"/>
                <a:ea typeface="+mn-ea"/>
                <a:cs typeface="+mn-cs"/>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Edit Master text styles</a:t>
            </a:r>
          </a:p>
          <a:p>
            <a:pPr marL="685800" lvl="1" indent="-228600" algn="l" defTabSz="914400" rtl="0" eaLnBrk="1" latinLnBrk="0" hangingPunct="1">
              <a:lnSpc>
                <a:spcPct val="90000"/>
              </a:lnSpc>
              <a:spcBef>
                <a:spcPts val="500"/>
              </a:spcBef>
              <a:buClr>
                <a:schemeClr val="accent3"/>
              </a:buClr>
              <a:buFont typeface="Arial" panose="020B0604020202020204" pitchFamily="34" charset="0"/>
              <a:buChar char="•"/>
            </a:pPr>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54598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7396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9193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4171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061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118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hite with Ross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AFA93C-269F-6847-A0FA-5CAECB57909F}"/>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97221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ash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AB0A01C-F359-C643-9077-FC8F14212981}"/>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98278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 O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51B7800-D414-9149-8596-224C9FD4E582}"/>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F0D09C2A-EB55-EE43-BFC7-7F0851EB1009}"/>
              </a:ext>
            </a:extLst>
          </p:cNvPr>
          <p:cNvSpPr>
            <a:spLocks noGrp="1"/>
          </p:cNvSpPr>
          <p:nvPr>
            <p:ph idx="1" hasCustomPrompt="1"/>
          </p:nvPr>
        </p:nvSpPr>
        <p:spPr>
          <a:xfrm>
            <a:off x="980761" y="3800747"/>
            <a:ext cx="7824573" cy="691314"/>
          </a:xfrm>
        </p:spPr>
        <p:txBody>
          <a:bodyPr>
            <a:normAutofit/>
          </a:bodyPr>
          <a:lstStyle>
            <a:lvl1pPr marL="0" indent="0" algn="l">
              <a:buNone/>
              <a:defRPr sz="4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7" name="Content Placeholder 2">
            <a:extLst>
              <a:ext uri="{FF2B5EF4-FFF2-40B4-BE49-F238E27FC236}">
                <a16:creationId xmlns:a16="http://schemas.microsoft.com/office/drawing/2014/main" id="{7B0479EA-F214-844A-8D34-6B6DD245C62C}"/>
              </a:ext>
            </a:extLst>
          </p:cNvPr>
          <p:cNvSpPr>
            <a:spLocks noGrp="1"/>
          </p:cNvSpPr>
          <p:nvPr>
            <p:ph idx="10" hasCustomPrompt="1"/>
          </p:nvPr>
        </p:nvSpPr>
        <p:spPr>
          <a:xfrm>
            <a:off x="980761" y="4492061"/>
            <a:ext cx="7824574" cy="453274"/>
          </a:xfr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Name - Date</a:t>
            </a:r>
          </a:p>
        </p:txBody>
      </p:sp>
      <p:sp>
        <p:nvSpPr>
          <p:cNvPr id="8" name="Content Placeholder 2">
            <a:extLst>
              <a:ext uri="{FF2B5EF4-FFF2-40B4-BE49-F238E27FC236}">
                <a16:creationId xmlns:a16="http://schemas.microsoft.com/office/drawing/2014/main" id="{9121630C-6E1D-E94C-963D-AB497A008899}"/>
              </a:ext>
            </a:extLst>
          </p:cNvPr>
          <p:cNvSpPr>
            <a:spLocks noGrp="1"/>
          </p:cNvSpPr>
          <p:nvPr>
            <p:ph idx="11" hasCustomPrompt="1"/>
          </p:nvPr>
        </p:nvSpPr>
        <p:spPr>
          <a:xfrm>
            <a:off x="980761" y="4956738"/>
            <a:ext cx="7824573" cy="453274"/>
          </a:xfr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pic>
        <p:nvPicPr>
          <p:cNvPr id="3" name="Picture 2">
            <a:extLst>
              <a:ext uri="{FF2B5EF4-FFF2-40B4-BE49-F238E27FC236}">
                <a16:creationId xmlns:a16="http://schemas.microsoft.com/office/drawing/2014/main" id="{DF7DFBC9-62A3-6B41-B5B9-E4454A707F8D}"/>
              </a:ext>
            </a:extLst>
          </p:cNvPr>
          <p:cNvPicPr>
            <a:picLocks noChangeAspect="1"/>
          </p:cNvPicPr>
          <p:nvPr userDrawn="1"/>
        </p:nvPicPr>
        <p:blipFill>
          <a:blip r:embed="rId3"/>
          <a:stretch>
            <a:fillRect/>
          </a:stretch>
        </p:blipFill>
        <p:spPr>
          <a:xfrm>
            <a:off x="980761" y="2085036"/>
            <a:ext cx="4103323" cy="769373"/>
          </a:xfrm>
          <a:prstGeom prst="rect">
            <a:avLst/>
          </a:prstGeom>
        </p:spPr>
      </p:pic>
    </p:spTree>
    <p:extLst>
      <p:ext uri="{BB962C8B-B14F-4D97-AF65-F5344CB8AC3E}">
        <p14:creationId xmlns:p14="http://schemas.microsoft.com/office/powerpoint/2010/main" val="2471437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rporate, Title &amp;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09D1B6A-4CE5-374D-9DEC-A96A3E9E10DF}"/>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7" name="Content Placeholder 2">
            <a:extLst>
              <a:ext uri="{FF2B5EF4-FFF2-40B4-BE49-F238E27FC236}">
                <a16:creationId xmlns:a16="http://schemas.microsoft.com/office/drawing/2014/main" id="{799DA909-070C-FD4E-B8B0-799F1DF79DE4}"/>
              </a:ext>
            </a:extLst>
          </p:cNvPr>
          <p:cNvSpPr>
            <a:spLocks noGrp="1"/>
          </p:cNvSpPr>
          <p:nvPr>
            <p:ph idx="1"/>
          </p:nvPr>
        </p:nvSpPr>
        <p:spPr>
          <a:xfrm>
            <a:off x="430427" y="1692874"/>
            <a:ext cx="11209638" cy="4077729"/>
          </a:xfrm>
        </p:spPr>
        <p:txBody>
          <a:bodyPr>
            <a:normAutofit/>
          </a:bodyPr>
          <a:lstStyle>
            <a:lvl1pPr>
              <a:defRPr sz="2400"/>
            </a:lvl1pPr>
            <a:lvl2pPr marL="685800" indent="-228600">
              <a:defRPr lang="en-US" sz="2400" kern="1200" dirty="0">
                <a:solidFill>
                  <a:schemeClr val="bg2">
                    <a:lumMod val="50000"/>
                  </a:schemeClr>
                </a:solidFill>
                <a:latin typeface="+mn-lt"/>
                <a:ea typeface="+mn-ea"/>
                <a:cs typeface="+mn-cs"/>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Edit Master text styles</a:t>
            </a:r>
          </a:p>
          <a:p>
            <a:pPr marL="685800" lvl="1" indent="-228600" algn="l" defTabSz="914400" rtl="0" eaLnBrk="1" latinLnBrk="0" hangingPunct="1">
              <a:lnSpc>
                <a:spcPct val="90000"/>
              </a:lnSpc>
              <a:spcBef>
                <a:spcPts val="500"/>
              </a:spcBef>
              <a:buClr>
                <a:schemeClr val="accent3"/>
              </a:buClr>
              <a:buFont typeface="Arial" panose="020B0604020202020204" pitchFamily="34" charset="0"/>
              <a:buChar char="•"/>
            </a:pPr>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3059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image" Target="../media/image15.pn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C13F5-C46A-F146-9F10-0413475D0F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43CDA6F-DB3B-1642-97E2-8FAFC8C8FE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marL="685800" lvl="1" indent="-228600" algn="l" defTabSz="914400" rtl="0" eaLnBrk="1" latinLnBrk="0" hangingPunct="1">
              <a:lnSpc>
                <a:spcPct val="90000"/>
              </a:lnSpc>
              <a:spcBef>
                <a:spcPts val="500"/>
              </a:spcBef>
              <a:buClr>
                <a:schemeClr val="accent3"/>
              </a:buClr>
              <a:buFont typeface="Arial" panose="020B0604020202020204" pitchFamily="34" charset="0"/>
              <a:buChar char="•"/>
            </a:pPr>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B989DA2-C32C-B04E-9B49-BA251EC629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AE09A-55D4-3B49-9D6F-1623895136F0}" type="datetimeFigureOut">
              <a:rPr lang="en-US" smtClean="0"/>
              <a:t>6/11/19</a:t>
            </a:fld>
            <a:endParaRPr lang="en-US"/>
          </a:p>
        </p:txBody>
      </p:sp>
      <p:sp>
        <p:nvSpPr>
          <p:cNvPr id="5" name="Footer Placeholder 4">
            <a:extLst>
              <a:ext uri="{FF2B5EF4-FFF2-40B4-BE49-F238E27FC236}">
                <a16:creationId xmlns:a16="http://schemas.microsoft.com/office/drawing/2014/main" id="{7EF2AA9B-2326-4B4F-BF65-71B3BAE584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4910F7-61D3-E144-A984-9CE90CA4CC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E52358-FED6-D246-9C6E-AEC4ABAAD0D9}" type="slidenum">
              <a:rPr lang="en-US" smtClean="0"/>
              <a:t>‹#›</a:t>
            </a:fld>
            <a:endParaRPr lang="en-US"/>
          </a:p>
        </p:txBody>
      </p:sp>
    </p:spTree>
    <p:extLst>
      <p:ext uri="{BB962C8B-B14F-4D97-AF65-F5344CB8AC3E}">
        <p14:creationId xmlns:p14="http://schemas.microsoft.com/office/powerpoint/2010/main" val="131922813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662" r:id="rId4"/>
    <p:sldLayoutId id="2147483658" r:id="rId5"/>
    <p:sldLayoutId id="2147483667" r:id="rId6"/>
    <p:sldLayoutId id="2147483650" r:id="rId7"/>
    <p:sldLayoutId id="2147483652" r:id="rId8"/>
    <p:sldLayoutId id="2147483660" r:id="rId9"/>
    <p:sldLayoutId id="2147483654" r:id="rId10"/>
    <p:sldLayoutId id="2147483656" r:id="rId11"/>
    <p:sldLayoutId id="2147483673" r:id="rId12"/>
    <p:sldLayoutId id="2147483665" r:id="rId13"/>
    <p:sldLayoutId id="2147483666" r:id="rId14"/>
    <p:sldLayoutId id="2147483674" r:id="rId15"/>
    <p:sldLayoutId id="2147483649" r:id="rId16"/>
    <p:sldLayoutId id="2147483651" r:id="rId17"/>
    <p:sldLayoutId id="2147483659" r:id="rId18"/>
    <p:sldLayoutId id="2147483653" r:id="rId19"/>
    <p:sldLayoutId id="2147483655" r:id="rId20"/>
    <p:sldLayoutId id="2147483661" r:id="rId21"/>
    <p:sldLayoutId id="2147483657" r:id="rId22"/>
    <p:sldLayoutId id="2147483663" r:id="rId23"/>
    <p:sldLayoutId id="2147483664" r:id="rId24"/>
    <p:sldLayoutId id="2147483668" r:id="rId25"/>
    <p:sldLayoutId id="2147483672" r:id="rId26"/>
    <p:sldLayoutId id="2147483702" r:id="rId27"/>
    <p:sldLayoutId id="2147483703" r:id="rId28"/>
    <p:sldLayoutId id="2147483704" r:id="rId29"/>
    <p:sldLayoutId id="2147483705" r:id="rId30"/>
    <p:sldLayoutId id="2147483706" r:id="rId3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lumMod val="95000"/>
              <a:lumOff val="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2109D28-B01E-934C-9220-EE4625E3AA69}"/>
              </a:ext>
            </a:extLst>
          </p:cNvPr>
          <p:cNvSpPr>
            <a:spLocks noGrp="1"/>
          </p:cNvSpPr>
          <p:nvPr>
            <p:ph type="title"/>
          </p:nvPr>
        </p:nvSpPr>
        <p:spPr>
          <a:xfrm>
            <a:off x="465667"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6E063E5B-6D7A-7D4B-B589-C8BC0C225908}"/>
              </a:ext>
            </a:extLst>
          </p:cNvPr>
          <p:cNvSpPr>
            <a:spLocks noGrp="1"/>
          </p:cNvSpPr>
          <p:nvPr>
            <p:ph type="body" idx="1"/>
          </p:nvPr>
        </p:nvSpPr>
        <p:spPr>
          <a:xfrm>
            <a:off x="465667"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A39AA1F-C208-504E-95C7-C59813A39E8B}"/>
              </a:ext>
            </a:extLst>
          </p:cNvPr>
          <p:cNvSpPr>
            <a:spLocks noGrp="1"/>
          </p:cNvSpPr>
          <p:nvPr>
            <p:ph type="sldNum" sz="quarter" idx="4"/>
          </p:nvPr>
        </p:nvSpPr>
        <p:spPr>
          <a:xfrm>
            <a:off x="9025539" y="6525399"/>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471E1F5B-132D-B54D-A5D2-0AA6389FFA07}" type="slidenum">
              <a:rPr lang="en-US" smtClean="0"/>
              <a:pPr/>
              <a:t>‹#›</a:t>
            </a:fld>
            <a:endParaRPr lang="en-US"/>
          </a:p>
        </p:txBody>
      </p:sp>
      <p:grpSp>
        <p:nvGrpSpPr>
          <p:cNvPr id="10" name="Group 9">
            <a:extLst>
              <a:ext uri="{FF2B5EF4-FFF2-40B4-BE49-F238E27FC236}">
                <a16:creationId xmlns:a16="http://schemas.microsoft.com/office/drawing/2014/main" id="{510D0AF4-C103-0B47-82D9-FCE5018A68C9}"/>
              </a:ext>
            </a:extLst>
          </p:cNvPr>
          <p:cNvGrpSpPr/>
          <p:nvPr userDrawn="1"/>
        </p:nvGrpSpPr>
        <p:grpSpPr>
          <a:xfrm>
            <a:off x="438100" y="6281531"/>
            <a:ext cx="11315803" cy="512859"/>
            <a:chOff x="395228" y="6281530"/>
            <a:chExt cx="11315803" cy="512859"/>
          </a:xfrm>
        </p:grpSpPr>
        <p:cxnSp>
          <p:nvCxnSpPr>
            <p:cNvPr id="11" name="Straight Connector 10">
              <a:extLst>
                <a:ext uri="{FF2B5EF4-FFF2-40B4-BE49-F238E27FC236}">
                  <a16:creationId xmlns:a16="http://schemas.microsoft.com/office/drawing/2014/main" id="{96A2D18B-99BE-5E45-811F-692EDAFB6718}"/>
                </a:ext>
              </a:extLst>
            </p:cNvPr>
            <p:cNvCxnSpPr/>
            <p:nvPr userDrawn="1"/>
          </p:nvCxnSpPr>
          <p:spPr>
            <a:xfrm>
              <a:off x="532735" y="6537959"/>
              <a:ext cx="11178296" cy="0"/>
            </a:xfrm>
            <a:prstGeom prst="line">
              <a:avLst/>
            </a:prstGeom>
            <a:ln w="12700">
              <a:solidFill>
                <a:srgbClr val="1D61A4"/>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4F6BF73-5355-DF49-B816-60A518F69E4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395228" y="6281530"/>
              <a:ext cx="512859" cy="512859"/>
            </a:xfrm>
            <a:prstGeom prst="rect">
              <a:avLst/>
            </a:prstGeom>
          </p:spPr>
        </p:pic>
      </p:grpSp>
    </p:spTree>
    <p:extLst>
      <p:ext uri="{BB962C8B-B14F-4D97-AF65-F5344CB8AC3E}">
        <p14:creationId xmlns:p14="http://schemas.microsoft.com/office/powerpoint/2010/main" val="119960914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Lst>
  <p:hf hdr="0" ftr="0" dt="0"/>
  <p:txStyles>
    <p:titleStyle>
      <a:lvl1pPr algn="l" rtl="0" eaLnBrk="0" fontAlgn="base" hangingPunct="0">
        <a:spcBef>
          <a:spcPct val="0"/>
        </a:spcBef>
        <a:spcAft>
          <a:spcPct val="0"/>
        </a:spcAft>
        <a:defRPr sz="3600" kern="1200">
          <a:solidFill>
            <a:srgbClr val="376092"/>
          </a:solidFill>
          <a:latin typeface="HelveticaNeueLT Pro 65 Md" pitchFamily="34" charset="0"/>
          <a:ea typeface="MS PGothic" panose="020B0600070205080204" pitchFamily="34" charset="-128"/>
          <a:cs typeface="+mj-cs"/>
        </a:defRPr>
      </a:lvl1pPr>
      <a:lvl2pPr algn="l" rtl="0" eaLnBrk="0" fontAlgn="base" hangingPunct="0">
        <a:spcBef>
          <a:spcPct val="0"/>
        </a:spcBef>
        <a:spcAft>
          <a:spcPct val="0"/>
        </a:spcAft>
        <a:defRPr sz="3600">
          <a:solidFill>
            <a:srgbClr val="376092"/>
          </a:solidFill>
          <a:latin typeface="HelveticaNeueLT Pro 65 Md" pitchFamily="34" charset="0"/>
          <a:ea typeface="MS PGothic" panose="020B0600070205080204" pitchFamily="34" charset="-128"/>
        </a:defRPr>
      </a:lvl2pPr>
      <a:lvl3pPr algn="l" rtl="0" eaLnBrk="0" fontAlgn="base" hangingPunct="0">
        <a:spcBef>
          <a:spcPct val="0"/>
        </a:spcBef>
        <a:spcAft>
          <a:spcPct val="0"/>
        </a:spcAft>
        <a:defRPr sz="3600">
          <a:solidFill>
            <a:srgbClr val="376092"/>
          </a:solidFill>
          <a:latin typeface="HelveticaNeueLT Pro 65 Md" pitchFamily="34" charset="0"/>
          <a:ea typeface="MS PGothic" panose="020B0600070205080204" pitchFamily="34" charset="-128"/>
        </a:defRPr>
      </a:lvl3pPr>
      <a:lvl4pPr algn="l" rtl="0" eaLnBrk="0" fontAlgn="base" hangingPunct="0">
        <a:spcBef>
          <a:spcPct val="0"/>
        </a:spcBef>
        <a:spcAft>
          <a:spcPct val="0"/>
        </a:spcAft>
        <a:defRPr sz="3600">
          <a:solidFill>
            <a:srgbClr val="376092"/>
          </a:solidFill>
          <a:latin typeface="HelveticaNeueLT Pro 65 Md" pitchFamily="34" charset="0"/>
          <a:ea typeface="MS PGothic" panose="020B0600070205080204" pitchFamily="34" charset="-128"/>
        </a:defRPr>
      </a:lvl4pPr>
      <a:lvl5pPr algn="l" rtl="0" eaLnBrk="0" fontAlgn="base" hangingPunct="0">
        <a:spcBef>
          <a:spcPct val="0"/>
        </a:spcBef>
        <a:spcAft>
          <a:spcPct val="0"/>
        </a:spcAft>
        <a:defRPr sz="3600">
          <a:solidFill>
            <a:srgbClr val="376092"/>
          </a:solidFill>
          <a:latin typeface="HelveticaNeueLT Pro 65 Md" pitchFamily="34" charset="0"/>
          <a:ea typeface="MS PGothic" panose="020B0600070205080204" pitchFamily="34" charset="-128"/>
        </a:defRPr>
      </a:lvl5pPr>
      <a:lvl6pPr marL="457178" algn="l" rtl="0" fontAlgn="base">
        <a:spcBef>
          <a:spcPct val="0"/>
        </a:spcBef>
        <a:spcAft>
          <a:spcPct val="0"/>
        </a:spcAft>
        <a:defRPr sz="3600">
          <a:solidFill>
            <a:srgbClr val="376092"/>
          </a:solidFill>
          <a:latin typeface="HelveticaNeueLT Pro 65 Md" pitchFamily="34" charset="0"/>
        </a:defRPr>
      </a:lvl6pPr>
      <a:lvl7pPr marL="914354" algn="l" rtl="0" fontAlgn="base">
        <a:spcBef>
          <a:spcPct val="0"/>
        </a:spcBef>
        <a:spcAft>
          <a:spcPct val="0"/>
        </a:spcAft>
        <a:defRPr sz="3600">
          <a:solidFill>
            <a:srgbClr val="376092"/>
          </a:solidFill>
          <a:latin typeface="HelveticaNeueLT Pro 65 Md" pitchFamily="34" charset="0"/>
        </a:defRPr>
      </a:lvl7pPr>
      <a:lvl8pPr marL="1371532" algn="l" rtl="0" fontAlgn="base">
        <a:spcBef>
          <a:spcPct val="0"/>
        </a:spcBef>
        <a:spcAft>
          <a:spcPct val="0"/>
        </a:spcAft>
        <a:defRPr sz="3600">
          <a:solidFill>
            <a:srgbClr val="376092"/>
          </a:solidFill>
          <a:latin typeface="HelveticaNeueLT Pro 65 Md" pitchFamily="34" charset="0"/>
        </a:defRPr>
      </a:lvl8pPr>
      <a:lvl9pPr marL="1828709" algn="l" rtl="0" fontAlgn="base">
        <a:spcBef>
          <a:spcPct val="0"/>
        </a:spcBef>
        <a:spcAft>
          <a:spcPct val="0"/>
        </a:spcAft>
        <a:defRPr sz="3600">
          <a:solidFill>
            <a:srgbClr val="376092"/>
          </a:solidFill>
          <a:latin typeface="HelveticaNeueLT Pro 65 Md" pitchFamily="34" charset="0"/>
        </a:defRPr>
      </a:lvl9pPr>
    </p:titleStyle>
    <p:bodyStyle>
      <a:lvl1pPr marL="342882" indent="-342882" algn="l" rtl="0" eaLnBrk="0" fontAlgn="base" hangingPunct="0">
        <a:spcBef>
          <a:spcPts val="1800"/>
        </a:spcBef>
        <a:spcAft>
          <a:spcPct val="0"/>
        </a:spcAft>
        <a:buClr>
          <a:srgbClr val="254061"/>
        </a:buClr>
        <a:buFont typeface="Wingdings" pitchFamily="2" charset="2"/>
        <a:buChar char="§"/>
        <a:defRPr sz="2800" kern="1200">
          <a:solidFill>
            <a:schemeClr val="tx1"/>
          </a:solidFill>
          <a:latin typeface="HelveticaNeueLT Pro 55 Roman" pitchFamily="34" charset="0"/>
          <a:ea typeface="MS PGothic" panose="020B0600070205080204" pitchFamily="34" charset="-128"/>
          <a:cs typeface="+mn-cs"/>
        </a:defRPr>
      </a:lvl1pPr>
      <a:lvl2pPr marL="742913" indent="-285737" algn="l" rtl="0" eaLnBrk="0" fontAlgn="base" hangingPunct="0">
        <a:spcBef>
          <a:spcPct val="20000"/>
        </a:spcBef>
        <a:spcAft>
          <a:spcPct val="0"/>
        </a:spcAft>
        <a:buClr>
          <a:srgbClr val="B9CDE5"/>
        </a:buClr>
        <a:buSzPct val="65000"/>
        <a:buFont typeface="Arial" panose="020B0604020202020204" pitchFamily="34" charset="0"/>
        <a:buChar char="►"/>
        <a:defRPr sz="2400" kern="1200">
          <a:solidFill>
            <a:schemeClr val="tx1"/>
          </a:solidFill>
          <a:latin typeface="HelveticaNeueLT Pro 55 Roman" pitchFamily="34" charset="0"/>
          <a:ea typeface="MS PGothic" panose="020B0600070205080204" pitchFamily="34" charset="-128"/>
          <a:cs typeface="+mn-cs"/>
        </a:defRPr>
      </a:lvl2pPr>
      <a:lvl3pPr marL="1142942" indent="-228589"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120" indent="-228589"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298" indent="-228589"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hyperlink" Target="https://www.mindtools.com/pages/article/newLDR_86.htm" TargetMode="External"/><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48.png"/><Relationship Id="rId10" Type="http://schemas.microsoft.com/office/2007/relationships/diagramDrawing" Target="../diagrams/drawing1.xml"/><Relationship Id="rId4" Type="http://schemas.openxmlformats.org/officeDocument/2006/relationships/hyperlink" Target="http://openvce.net/sites/default/files/Tuckman1965DevelopmentalSequence.pdf" TargetMode="External"/><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4.tiff"/><Relationship Id="rId4" Type="http://schemas.openxmlformats.org/officeDocument/2006/relationships/image" Target="../media/image63.tiff"/></Relationships>
</file>

<file path=ppt/slides/_rels/slide34.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2.xml"/><Relationship Id="rId7" Type="http://schemas.openxmlformats.org/officeDocument/2006/relationships/image" Target="../media/image68.tiff"/><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71.tiff"/><Relationship Id="rId4" Type="http://schemas.openxmlformats.org/officeDocument/2006/relationships/image" Target="../media/image70.tiff"/></Relationships>
</file>

<file path=ppt/slides/_rels/slide39.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tiff"/><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emf"/><Relationship Id="rId2" Type="http://schemas.openxmlformats.org/officeDocument/2006/relationships/notesSlide" Target="../notesSlides/notesSlide1.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tiff"/><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40.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hyperlink" Target="MPM%20Planning_V1.1.xlsx" TargetMode="External"/><Relationship Id="rId2" Type="http://schemas.openxmlformats.org/officeDocument/2006/relationships/image" Target="../media/image74.emf"/><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emf"/></Relationships>
</file>

<file path=ppt/slides/_rels/slide45.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hyperlink" Target="http://www.ted.com/talks/simon_sinek_how_great_leaders_inspire_action?utm_source=tedcomshare&amp;utm_medium=referral&amp;utm_campaign=tedspread"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hyperlink" Target="https://youtu.be/Mtjatz9r-V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2.tiff"/><Relationship Id="rId5" Type="http://schemas.openxmlformats.org/officeDocument/2006/relationships/image" Target="../media/image81.jpeg"/><Relationship Id="rId4" Type="http://schemas.openxmlformats.org/officeDocument/2006/relationships/hyperlink" Target="https://youtu.be/1mw_Uo5ba58"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7.em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2C780A-BE30-4D8C-8F31-927D661685CE}"/>
              </a:ext>
            </a:extLst>
          </p:cNvPr>
          <p:cNvSpPr>
            <a:spLocks noGrp="1"/>
          </p:cNvSpPr>
          <p:nvPr>
            <p:ph idx="1"/>
          </p:nvPr>
        </p:nvSpPr>
        <p:spPr/>
        <p:txBody>
          <a:bodyPr>
            <a:normAutofit lnSpcReduction="10000"/>
          </a:bodyPr>
          <a:lstStyle/>
          <a:p>
            <a:endParaRPr lang="en-CA" dirty="0"/>
          </a:p>
        </p:txBody>
      </p:sp>
      <p:sp>
        <p:nvSpPr>
          <p:cNvPr id="3" name="Content Placeholder 2">
            <a:extLst>
              <a:ext uri="{FF2B5EF4-FFF2-40B4-BE49-F238E27FC236}">
                <a16:creationId xmlns:a16="http://schemas.microsoft.com/office/drawing/2014/main" id="{A13F921E-9423-4579-9341-DF6A45C5E944}"/>
              </a:ext>
            </a:extLst>
          </p:cNvPr>
          <p:cNvSpPr>
            <a:spLocks noGrp="1"/>
          </p:cNvSpPr>
          <p:nvPr>
            <p:ph idx="10"/>
          </p:nvPr>
        </p:nvSpPr>
        <p:spPr/>
        <p:txBody>
          <a:bodyPr/>
          <a:lstStyle/>
          <a:p>
            <a:endParaRPr lang="en-CA"/>
          </a:p>
        </p:txBody>
      </p:sp>
      <p:sp>
        <p:nvSpPr>
          <p:cNvPr id="4" name="Content Placeholder 3">
            <a:extLst>
              <a:ext uri="{FF2B5EF4-FFF2-40B4-BE49-F238E27FC236}">
                <a16:creationId xmlns:a16="http://schemas.microsoft.com/office/drawing/2014/main" id="{866FB206-75D0-42CA-9453-9AB8488E54A2}"/>
              </a:ext>
            </a:extLst>
          </p:cNvPr>
          <p:cNvSpPr>
            <a:spLocks noGrp="1"/>
          </p:cNvSpPr>
          <p:nvPr>
            <p:ph idx="11"/>
          </p:nvPr>
        </p:nvSpPr>
        <p:spPr/>
        <p:txBody>
          <a:bodyPr/>
          <a:lstStyle/>
          <a:p>
            <a:endParaRPr lang="en-CA"/>
          </a:p>
        </p:txBody>
      </p:sp>
      <p:pic>
        <p:nvPicPr>
          <p:cNvPr id="5" name="Content Placeholder 6">
            <a:extLst>
              <a:ext uri="{FF2B5EF4-FFF2-40B4-BE49-F238E27FC236}">
                <a16:creationId xmlns:a16="http://schemas.microsoft.com/office/drawing/2014/main" id="{8C01ACF3-F1A7-4CD6-B089-813AC926D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44" cy="6858000"/>
          </a:xfrm>
          <a:prstGeom prst="rect">
            <a:avLst/>
          </a:prstGeom>
        </p:spPr>
      </p:pic>
    </p:spTree>
    <p:extLst>
      <p:ext uri="{BB962C8B-B14F-4D97-AF65-F5344CB8AC3E}">
        <p14:creationId xmlns:p14="http://schemas.microsoft.com/office/powerpoint/2010/main" val="3901862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D86CC895-2A2A-2C48-9104-E95768E85C45}"/>
              </a:ext>
            </a:extLst>
          </p:cNvPr>
          <p:cNvSpPr>
            <a:spLocks noGrp="1"/>
          </p:cNvSpPr>
          <p:nvPr>
            <p:ph idx="1"/>
          </p:nvPr>
        </p:nvSpPr>
        <p:spPr/>
        <p:txBody>
          <a:bodyPr>
            <a:normAutofit/>
          </a:bodyPr>
          <a:lstStyle/>
          <a:p>
            <a:pPr>
              <a:lnSpc>
                <a:spcPct val="100000"/>
              </a:lnSpc>
            </a:pPr>
            <a:r>
              <a:rPr lang="en-US" dirty="0"/>
              <a:t>Recognize where we are in the Life Cycle of OUR team –it is often iterative and you may pass through the stages multiple times</a:t>
            </a:r>
          </a:p>
          <a:p>
            <a:pPr lvl="1">
              <a:lnSpc>
                <a:spcPct val="100000"/>
              </a:lnSpc>
            </a:pPr>
            <a:r>
              <a:rPr lang="en-US" dirty="0"/>
              <a:t>Depends upon tasks faced, external factors and team history!</a:t>
            </a:r>
          </a:p>
          <a:p>
            <a:pPr>
              <a:lnSpc>
                <a:spcPct val="100000"/>
              </a:lnSpc>
            </a:pPr>
            <a:r>
              <a:rPr lang="en-US" dirty="0"/>
              <a:t>Working in teams is NOT easy</a:t>
            </a:r>
          </a:p>
          <a:p>
            <a:pPr>
              <a:lnSpc>
                <a:spcPct val="100000"/>
              </a:lnSpc>
            </a:pPr>
            <a:r>
              <a:rPr lang="en-US" dirty="0"/>
              <a:t>It is “Life skill” and a MUST for World Class Execution</a:t>
            </a:r>
            <a:endParaRPr lang="en-CA" dirty="0"/>
          </a:p>
          <a:p>
            <a:endParaRPr lang="en-CA" sz="3200" dirty="0"/>
          </a:p>
        </p:txBody>
      </p:sp>
      <p:sp>
        <p:nvSpPr>
          <p:cNvPr id="30" name="Content Placeholder 29">
            <a:extLst>
              <a:ext uri="{FF2B5EF4-FFF2-40B4-BE49-F238E27FC236}">
                <a16:creationId xmlns:a16="http://schemas.microsoft.com/office/drawing/2014/main" id="{46F985AD-78AF-0346-ACF6-6557CC35E96A}"/>
              </a:ext>
            </a:extLst>
          </p:cNvPr>
          <p:cNvSpPr>
            <a:spLocks noGrp="1"/>
          </p:cNvSpPr>
          <p:nvPr>
            <p:ph idx="14"/>
          </p:nvPr>
        </p:nvSpPr>
        <p:spPr/>
        <p:txBody>
          <a:bodyPr>
            <a:normAutofit fontScale="85000" lnSpcReduction="10000"/>
          </a:bodyPr>
          <a:lstStyle/>
          <a:p>
            <a:r>
              <a:rPr lang="en-US" dirty="0"/>
              <a:t>Team Life Cycle? | where is Our Team</a:t>
            </a:r>
          </a:p>
        </p:txBody>
      </p:sp>
      <p:sp>
        <p:nvSpPr>
          <p:cNvPr id="10" name="Rectangle 9"/>
          <p:cNvSpPr/>
          <p:nvPr/>
        </p:nvSpPr>
        <p:spPr>
          <a:xfrm>
            <a:off x="6328176" y="5782791"/>
            <a:ext cx="5594182" cy="646331"/>
          </a:xfrm>
          <a:prstGeom prst="rect">
            <a:avLst/>
          </a:prstGeom>
        </p:spPr>
        <p:txBody>
          <a:bodyPr wrap="square">
            <a:spAutoFit/>
          </a:bodyPr>
          <a:lstStyle/>
          <a:p>
            <a:r>
              <a:rPr lang="en-CA" sz="1200" i="1" dirty="0">
                <a:solidFill>
                  <a:srgbClr val="C00000"/>
                </a:solidFill>
                <a:latin typeface="Arial"/>
                <a:cs typeface="Arial"/>
                <a:hlinkClick r:id="rId3"/>
              </a:rPr>
              <a:t>https://www.mindtools.com/pages/article/newLDR_86.htm</a:t>
            </a:r>
            <a:endParaRPr lang="en-CA" sz="1200" i="1" dirty="0">
              <a:solidFill>
                <a:srgbClr val="C00000"/>
              </a:solidFill>
              <a:latin typeface="Arial"/>
              <a:cs typeface="Arial"/>
            </a:endParaRPr>
          </a:p>
          <a:p>
            <a:r>
              <a:rPr lang="en-CA" sz="1200" i="1" dirty="0">
                <a:solidFill>
                  <a:srgbClr val="C00000"/>
                </a:solidFill>
                <a:cs typeface="Arial"/>
                <a:hlinkClick r:id="rId4"/>
              </a:rPr>
              <a:t>http://openvce.net/sites/default/files/Tuckman1965DevelopmentalSequence.pdf</a:t>
            </a:r>
            <a:endParaRPr lang="en-CA" sz="1200" i="1" dirty="0">
              <a:solidFill>
                <a:srgbClr val="C00000"/>
              </a:solidFill>
              <a:cs typeface="Arial"/>
            </a:endParaRPr>
          </a:p>
          <a:p>
            <a:endParaRPr lang="en-CA" sz="1200" i="1" dirty="0">
              <a:solidFill>
                <a:srgbClr val="C00000"/>
              </a:solidFill>
              <a:latin typeface="Arial"/>
              <a:cs typeface="Arial"/>
            </a:endParaRPr>
          </a:p>
        </p:txBody>
      </p:sp>
      <p:pic>
        <p:nvPicPr>
          <p:cNvPr id="21" name="Picture 20"/>
          <p:cNvPicPr>
            <a:picLocks noChangeAspect="1"/>
          </p:cNvPicPr>
          <p:nvPr/>
        </p:nvPicPr>
        <p:blipFill rotWithShape="1">
          <a:blip r:embed="rId5"/>
          <a:srcRect l="66285"/>
          <a:stretch/>
        </p:blipFill>
        <p:spPr>
          <a:xfrm>
            <a:off x="8730721" y="864866"/>
            <a:ext cx="591776" cy="539303"/>
          </a:xfrm>
          <a:prstGeom prst="rect">
            <a:avLst/>
          </a:prstGeom>
        </p:spPr>
      </p:pic>
      <p:pic>
        <p:nvPicPr>
          <p:cNvPr id="22" name="Picture 21"/>
          <p:cNvPicPr>
            <a:picLocks noChangeAspect="1"/>
          </p:cNvPicPr>
          <p:nvPr/>
        </p:nvPicPr>
        <p:blipFill rotWithShape="1">
          <a:blip r:embed="rId5"/>
          <a:srcRect l="33570" r="32406"/>
          <a:stretch/>
        </p:blipFill>
        <p:spPr>
          <a:xfrm>
            <a:off x="6362643" y="4144479"/>
            <a:ext cx="597199" cy="539303"/>
          </a:xfrm>
          <a:prstGeom prst="rect">
            <a:avLst/>
          </a:prstGeom>
        </p:spPr>
      </p:pic>
      <p:pic>
        <p:nvPicPr>
          <p:cNvPr id="23" name="Picture 22"/>
          <p:cNvPicPr>
            <a:picLocks noChangeAspect="1"/>
          </p:cNvPicPr>
          <p:nvPr/>
        </p:nvPicPr>
        <p:blipFill rotWithShape="1">
          <a:blip r:embed="rId5"/>
          <a:srcRect r="67206"/>
          <a:stretch/>
        </p:blipFill>
        <p:spPr>
          <a:xfrm>
            <a:off x="6040370" y="2085518"/>
            <a:ext cx="575613" cy="539303"/>
          </a:xfrm>
          <a:prstGeom prst="rect">
            <a:avLst/>
          </a:prstGeom>
        </p:spPr>
      </p:pic>
      <p:pic>
        <p:nvPicPr>
          <p:cNvPr id="24" name="Picture 23"/>
          <p:cNvPicPr>
            <a:picLocks noChangeAspect="1"/>
          </p:cNvPicPr>
          <p:nvPr/>
        </p:nvPicPr>
        <p:blipFill rotWithShape="1">
          <a:blip r:embed="rId5"/>
          <a:srcRect l="66285"/>
          <a:stretch/>
        </p:blipFill>
        <p:spPr>
          <a:xfrm>
            <a:off x="9489251" y="4076747"/>
            <a:ext cx="591776" cy="539303"/>
          </a:xfrm>
          <a:prstGeom prst="rect">
            <a:avLst/>
          </a:prstGeom>
        </p:spPr>
      </p:pic>
      <p:pic>
        <p:nvPicPr>
          <p:cNvPr id="25" name="Picture 24"/>
          <p:cNvPicPr>
            <a:picLocks noChangeAspect="1"/>
          </p:cNvPicPr>
          <p:nvPr/>
        </p:nvPicPr>
        <p:blipFill rotWithShape="1">
          <a:blip r:embed="rId5"/>
          <a:srcRect r="67206"/>
          <a:stretch/>
        </p:blipFill>
        <p:spPr>
          <a:xfrm>
            <a:off x="11012213" y="2085517"/>
            <a:ext cx="575613" cy="539303"/>
          </a:xfrm>
          <a:prstGeom prst="rect">
            <a:avLst/>
          </a:prstGeom>
        </p:spPr>
      </p:pic>
      <p:graphicFrame>
        <p:nvGraphicFramePr>
          <p:cNvPr id="7" name="Diagram 6">
            <a:extLst>
              <a:ext uri="{FF2B5EF4-FFF2-40B4-BE49-F238E27FC236}">
                <a16:creationId xmlns:a16="http://schemas.microsoft.com/office/drawing/2014/main" id="{D654AB78-E7D9-C64F-863F-FB22703AE859}"/>
              </a:ext>
            </a:extLst>
          </p:cNvPr>
          <p:cNvGraphicFramePr/>
          <p:nvPr>
            <p:extLst/>
          </p:nvPr>
        </p:nvGraphicFramePr>
        <p:xfrm>
          <a:off x="5861218" y="1471778"/>
          <a:ext cx="6330782" cy="42199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Picture 13">
            <a:extLst>
              <a:ext uri="{FF2B5EF4-FFF2-40B4-BE49-F238E27FC236}">
                <a16:creationId xmlns:a16="http://schemas.microsoft.com/office/drawing/2014/main" id="{183654A7-1BF4-6248-94CB-D9B3EE7C80E6}"/>
              </a:ext>
            </a:extLst>
          </p:cNvPr>
          <p:cNvPicPr>
            <a:picLocks noChangeAspect="1"/>
          </p:cNvPicPr>
          <p:nvPr/>
        </p:nvPicPr>
        <p:blipFill>
          <a:blip r:embed="rId11"/>
          <a:stretch>
            <a:fillRect/>
          </a:stretch>
        </p:blipFill>
        <p:spPr>
          <a:xfrm>
            <a:off x="8310601" y="2873358"/>
            <a:ext cx="1407489" cy="866129"/>
          </a:xfrm>
          <a:prstGeom prst="rect">
            <a:avLst/>
          </a:prstGeom>
        </p:spPr>
      </p:pic>
    </p:spTree>
    <p:extLst>
      <p:ext uri="{BB962C8B-B14F-4D97-AF65-F5344CB8AC3E}">
        <p14:creationId xmlns:p14="http://schemas.microsoft.com/office/powerpoint/2010/main" val="1434028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5D08-C9A9-8949-9643-F8CA6D978BCB}"/>
              </a:ext>
            </a:extLst>
          </p:cNvPr>
          <p:cNvSpPr>
            <a:spLocks noGrp="1"/>
          </p:cNvSpPr>
          <p:nvPr>
            <p:ph type="title"/>
          </p:nvPr>
        </p:nvSpPr>
        <p:spPr/>
        <p:txBody>
          <a:bodyPr/>
          <a:lstStyle/>
          <a:p>
            <a:r>
              <a:rPr lang="en-US"/>
              <a:t>Team Roles</a:t>
            </a:r>
            <a:endParaRPr lang="en-US" dirty="0"/>
          </a:p>
        </p:txBody>
      </p:sp>
      <p:sp>
        <p:nvSpPr>
          <p:cNvPr id="22" name="Content Placeholder 21">
            <a:extLst>
              <a:ext uri="{FF2B5EF4-FFF2-40B4-BE49-F238E27FC236}">
                <a16:creationId xmlns:a16="http://schemas.microsoft.com/office/drawing/2014/main" id="{BC37B031-7398-D54D-B92B-5F798880C012}"/>
              </a:ext>
            </a:extLst>
          </p:cNvPr>
          <p:cNvSpPr>
            <a:spLocks noGrp="1"/>
          </p:cNvSpPr>
          <p:nvPr>
            <p:ph idx="1"/>
          </p:nvPr>
        </p:nvSpPr>
        <p:spPr/>
        <p:txBody>
          <a:bodyPr>
            <a:normAutofit fontScale="92500" lnSpcReduction="10000"/>
          </a:bodyPr>
          <a:lstStyle/>
          <a:p>
            <a:r>
              <a:rPr lang="en-GB" dirty="0"/>
              <a:t>Before we start, WE MUST AGREE</a:t>
            </a:r>
          </a:p>
          <a:p>
            <a:pPr lvl="1"/>
            <a:r>
              <a:rPr lang="en-GB" b="1" dirty="0"/>
              <a:t>A recorder </a:t>
            </a:r>
            <a:r>
              <a:rPr lang="en-GB" dirty="0"/>
              <a:t>(write down the path &amp; highlights)</a:t>
            </a:r>
          </a:p>
          <a:p>
            <a:pPr lvl="1"/>
            <a:r>
              <a:rPr lang="en-GB" b="1" dirty="0"/>
              <a:t>A time keeper </a:t>
            </a:r>
            <a:r>
              <a:rPr lang="en-GB" dirty="0"/>
              <a:t>(how long is left? milestones? agree time required / extensions before?)</a:t>
            </a:r>
          </a:p>
          <a:p>
            <a:pPr lvl="1"/>
            <a:r>
              <a:rPr lang="en-GB" b="1" dirty="0"/>
              <a:t>A facilitator </a:t>
            </a:r>
            <a:r>
              <a:rPr lang="en-GB" dirty="0"/>
              <a:t>(has everyone contributed, did they speak enough?)</a:t>
            </a:r>
          </a:p>
          <a:p>
            <a:pPr lvl="1"/>
            <a:r>
              <a:rPr lang="en-GB" b="1" dirty="0"/>
              <a:t>A reporter </a:t>
            </a:r>
            <a:r>
              <a:rPr lang="en-GB" dirty="0"/>
              <a:t>(who will speak for the team?)</a:t>
            </a:r>
          </a:p>
          <a:p>
            <a:pPr lvl="1"/>
            <a:r>
              <a:rPr lang="en-GB" b="1" dirty="0"/>
              <a:t>An organiser </a:t>
            </a:r>
            <a:r>
              <a:rPr lang="en-GB" dirty="0"/>
              <a:t>(who will manage practicalities and logistics?)</a:t>
            </a:r>
          </a:p>
          <a:p>
            <a:endParaRPr lang="en-US" dirty="0"/>
          </a:p>
        </p:txBody>
      </p:sp>
      <p:pic>
        <p:nvPicPr>
          <p:cNvPr id="29" name="Content Placeholder 28">
            <a:extLst>
              <a:ext uri="{FF2B5EF4-FFF2-40B4-BE49-F238E27FC236}">
                <a16:creationId xmlns:a16="http://schemas.microsoft.com/office/drawing/2014/main" id="{99FDC653-A79E-D04E-A1A7-8692A2FD669C}"/>
              </a:ext>
            </a:extLst>
          </p:cNvPr>
          <p:cNvPicPr>
            <a:picLocks noGrp="1" noChangeAspect="1"/>
          </p:cNvPicPr>
          <p:nvPr>
            <p:ph idx="13"/>
          </p:nvPr>
        </p:nvPicPr>
        <p:blipFill>
          <a:blip r:embed="rId2"/>
          <a:stretch>
            <a:fillRect/>
          </a:stretch>
        </p:blipFill>
        <p:spPr>
          <a:xfrm>
            <a:off x="6098934" y="2082798"/>
            <a:ext cx="5305335" cy="3166535"/>
          </a:xfrm>
          <a:prstGeom prst="rect">
            <a:avLst/>
          </a:prstGeom>
        </p:spPr>
      </p:pic>
    </p:spTree>
    <p:extLst>
      <p:ext uri="{BB962C8B-B14F-4D97-AF65-F5344CB8AC3E}">
        <p14:creationId xmlns:p14="http://schemas.microsoft.com/office/powerpoint/2010/main" val="369414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72D41C-A958-2947-997E-905DA0C9E453}"/>
              </a:ext>
            </a:extLst>
          </p:cNvPr>
          <p:cNvSpPr>
            <a:spLocks noGrp="1"/>
          </p:cNvSpPr>
          <p:nvPr>
            <p:ph type="title"/>
          </p:nvPr>
        </p:nvSpPr>
        <p:spPr/>
        <p:txBody>
          <a:bodyPr/>
          <a:lstStyle/>
          <a:p>
            <a:r>
              <a:rPr lang="en-US" dirty="0"/>
              <a:t>Team Roles</a:t>
            </a:r>
          </a:p>
        </p:txBody>
      </p:sp>
      <p:sp>
        <p:nvSpPr>
          <p:cNvPr id="4" name="Content Placeholder 3">
            <a:extLst>
              <a:ext uri="{FF2B5EF4-FFF2-40B4-BE49-F238E27FC236}">
                <a16:creationId xmlns:a16="http://schemas.microsoft.com/office/drawing/2014/main" id="{30DCF3D6-C5F9-D748-B395-F3C9E1967CFC}"/>
              </a:ext>
            </a:extLst>
          </p:cNvPr>
          <p:cNvSpPr>
            <a:spLocks noGrp="1"/>
          </p:cNvSpPr>
          <p:nvPr>
            <p:ph idx="1"/>
          </p:nvPr>
        </p:nvSpPr>
        <p:spPr/>
        <p:txBody>
          <a:bodyPr/>
          <a:lstStyle/>
          <a:p>
            <a:r>
              <a:rPr lang="en-CA" dirty="0"/>
              <a:t>Recorder: </a:t>
            </a:r>
            <a:r>
              <a:rPr lang="en-CA" dirty="0">
                <a:solidFill>
                  <a:srgbClr val="C00000"/>
                </a:solidFill>
              </a:rPr>
              <a:t>Kim</a:t>
            </a:r>
          </a:p>
          <a:p>
            <a:r>
              <a:rPr lang="en-CA" dirty="0"/>
              <a:t>Time Keeper: </a:t>
            </a:r>
            <a:r>
              <a:rPr lang="en-CA" dirty="0">
                <a:solidFill>
                  <a:srgbClr val="C00000"/>
                </a:solidFill>
              </a:rPr>
              <a:t>Frank</a:t>
            </a:r>
          </a:p>
          <a:p>
            <a:r>
              <a:rPr lang="en-CA" dirty="0"/>
              <a:t>Facilitator: </a:t>
            </a:r>
            <a:r>
              <a:rPr lang="en-CA" dirty="0">
                <a:solidFill>
                  <a:srgbClr val="C00000"/>
                </a:solidFill>
              </a:rPr>
              <a:t>Stuart</a:t>
            </a:r>
          </a:p>
          <a:p>
            <a:r>
              <a:rPr lang="en-CA" dirty="0"/>
              <a:t>Reporter: </a:t>
            </a:r>
            <a:r>
              <a:rPr lang="en-CA" dirty="0">
                <a:solidFill>
                  <a:srgbClr val="C00000"/>
                </a:solidFill>
              </a:rPr>
              <a:t>Brian</a:t>
            </a:r>
          </a:p>
          <a:p>
            <a:r>
              <a:rPr lang="en-CA" dirty="0"/>
              <a:t>Leader: </a:t>
            </a:r>
            <a:r>
              <a:rPr lang="en-CA" dirty="0">
                <a:solidFill>
                  <a:srgbClr val="C00000"/>
                </a:solidFill>
              </a:rPr>
              <a:t>Andrew</a:t>
            </a:r>
          </a:p>
          <a:p>
            <a:endParaRPr lang="en-US" dirty="0"/>
          </a:p>
        </p:txBody>
      </p:sp>
      <p:sp>
        <p:nvSpPr>
          <p:cNvPr id="5" name="Content Placeholder 4">
            <a:extLst>
              <a:ext uri="{FF2B5EF4-FFF2-40B4-BE49-F238E27FC236}">
                <a16:creationId xmlns:a16="http://schemas.microsoft.com/office/drawing/2014/main" id="{2FA0FF19-CC53-184E-A7D3-35AF8C6CB35E}"/>
              </a:ext>
            </a:extLst>
          </p:cNvPr>
          <p:cNvSpPr>
            <a:spLocks noGrp="1"/>
          </p:cNvSpPr>
          <p:nvPr>
            <p:ph idx="13"/>
          </p:nvPr>
        </p:nvSpPr>
        <p:spPr/>
        <p:txBody>
          <a:bodyPr/>
          <a:lstStyle/>
          <a:p>
            <a:r>
              <a:rPr lang="en-CA" dirty="0"/>
              <a:t>Recorder: </a:t>
            </a:r>
            <a:r>
              <a:rPr lang="en-CA" dirty="0">
                <a:solidFill>
                  <a:srgbClr val="C00000"/>
                </a:solidFill>
              </a:rPr>
              <a:t>Lauren</a:t>
            </a:r>
          </a:p>
          <a:p>
            <a:r>
              <a:rPr lang="en-CA" dirty="0"/>
              <a:t>Time Keeper: </a:t>
            </a:r>
            <a:r>
              <a:rPr lang="en-CA" dirty="0">
                <a:solidFill>
                  <a:srgbClr val="C00000"/>
                </a:solidFill>
              </a:rPr>
              <a:t>Jan</a:t>
            </a:r>
          </a:p>
          <a:p>
            <a:r>
              <a:rPr lang="en-CA" dirty="0"/>
              <a:t>Facilitator: </a:t>
            </a:r>
            <a:r>
              <a:rPr lang="en-CA" dirty="0">
                <a:solidFill>
                  <a:srgbClr val="C00000"/>
                </a:solidFill>
              </a:rPr>
              <a:t>Kim</a:t>
            </a:r>
          </a:p>
          <a:p>
            <a:r>
              <a:rPr lang="en-CA" dirty="0"/>
              <a:t>Reporter: </a:t>
            </a:r>
            <a:r>
              <a:rPr lang="en-CA" dirty="0">
                <a:solidFill>
                  <a:srgbClr val="C00000"/>
                </a:solidFill>
              </a:rPr>
              <a:t>Stuart</a:t>
            </a:r>
          </a:p>
          <a:p>
            <a:r>
              <a:rPr lang="en-CA" dirty="0"/>
              <a:t>Organizer/Chair: </a:t>
            </a:r>
            <a:r>
              <a:rPr lang="en-CA" dirty="0">
                <a:solidFill>
                  <a:srgbClr val="C00000"/>
                </a:solidFill>
              </a:rPr>
              <a:t>Andrew</a:t>
            </a:r>
          </a:p>
          <a:p>
            <a:endParaRPr lang="en-US" dirty="0"/>
          </a:p>
        </p:txBody>
      </p:sp>
      <p:sp>
        <p:nvSpPr>
          <p:cNvPr id="6" name="Content Placeholder 5">
            <a:extLst>
              <a:ext uri="{FF2B5EF4-FFF2-40B4-BE49-F238E27FC236}">
                <a16:creationId xmlns:a16="http://schemas.microsoft.com/office/drawing/2014/main" id="{CF41F9E6-AFA7-2245-B19F-A9AE25A5B21D}"/>
              </a:ext>
            </a:extLst>
          </p:cNvPr>
          <p:cNvSpPr>
            <a:spLocks noGrp="1"/>
          </p:cNvSpPr>
          <p:nvPr>
            <p:ph idx="14"/>
          </p:nvPr>
        </p:nvSpPr>
        <p:spPr/>
        <p:txBody>
          <a:bodyPr>
            <a:normAutofit fontScale="92500" lnSpcReduction="20000"/>
          </a:bodyPr>
          <a:lstStyle/>
          <a:p>
            <a:r>
              <a:rPr lang="en-CA" dirty="0"/>
              <a:t>Corp. Marketing Meetings</a:t>
            </a:r>
          </a:p>
          <a:p>
            <a:endParaRPr lang="en-US" dirty="0"/>
          </a:p>
        </p:txBody>
      </p:sp>
      <p:sp>
        <p:nvSpPr>
          <p:cNvPr id="7" name="Content Placeholder 6">
            <a:extLst>
              <a:ext uri="{FF2B5EF4-FFF2-40B4-BE49-F238E27FC236}">
                <a16:creationId xmlns:a16="http://schemas.microsoft.com/office/drawing/2014/main" id="{61C914BD-65F6-EB41-9113-1C47CCABAF29}"/>
              </a:ext>
            </a:extLst>
          </p:cNvPr>
          <p:cNvSpPr>
            <a:spLocks noGrp="1"/>
          </p:cNvSpPr>
          <p:nvPr>
            <p:ph idx="15"/>
          </p:nvPr>
        </p:nvSpPr>
        <p:spPr/>
        <p:txBody>
          <a:bodyPr>
            <a:normAutofit fontScale="92500" lnSpcReduction="20000"/>
          </a:bodyPr>
          <a:lstStyle/>
          <a:p>
            <a:r>
              <a:rPr lang="en-US"/>
              <a:t>MPM Meetings</a:t>
            </a:r>
            <a:endParaRPr lang="en-US" dirty="0"/>
          </a:p>
        </p:txBody>
      </p:sp>
      <p:sp>
        <p:nvSpPr>
          <p:cNvPr id="8" name="Rectangle 7">
            <a:extLst>
              <a:ext uri="{FF2B5EF4-FFF2-40B4-BE49-F238E27FC236}">
                <a16:creationId xmlns:a16="http://schemas.microsoft.com/office/drawing/2014/main" id="{B0329FD3-D0B0-5145-AC5A-B5F43062A915}"/>
              </a:ext>
            </a:extLst>
          </p:cNvPr>
          <p:cNvSpPr/>
          <p:nvPr/>
        </p:nvSpPr>
        <p:spPr>
          <a:xfrm>
            <a:off x="860221" y="5482948"/>
            <a:ext cx="8547178" cy="338554"/>
          </a:xfrm>
          <a:prstGeom prst="rect">
            <a:avLst/>
          </a:prstGeom>
        </p:spPr>
        <p:txBody>
          <a:bodyPr wrap="square">
            <a:spAutoFit/>
          </a:bodyPr>
          <a:lstStyle/>
          <a:p>
            <a:r>
              <a:rPr lang="en-US" sz="1600" i="1" dirty="0">
                <a:solidFill>
                  <a:srgbClr val="C00000"/>
                </a:solidFill>
              </a:rPr>
              <a:t>https://</a:t>
            </a:r>
            <a:r>
              <a:rPr lang="en-US" sz="1600" i="1" dirty="0" err="1">
                <a:solidFill>
                  <a:srgbClr val="C00000"/>
                </a:solidFill>
              </a:rPr>
              <a:t>blog.lucidmeetings.com</a:t>
            </a:r>
            <a:r>
              <a:rPr lang="en-US" sz="1600" i="1" dirty="0">
                <a:solidFill>
                  <a:srgbClr val="C00000"/>
                </a:solidFill>
              </a:rPr>
              <a:t>/blog/who-does-what-defining-meeting-roles</a:t>
            </a:r>
          </a:p>
        </p:txBody>
      </p:sp>
      <p:pic>
        <p:nvPicPr>
          <p:cNvPr id="13" name="Content Placeholder 28">
            <a:extLst>
              <a:ext uri="{FF2B5EF4-FFF2-40B4-BE49-F238E27FC236}">
                <a16:creationId xmlns:a16="http://schemas.microsoft.com/office/drawing/2014/main" id="{F1129C54-3B2F-DB40-A0F7-7D3150D0F4F7}"/>
              </a:ext>
            </a:extLst>
          </p:cNvPr>
          <p:cNvPicPr>
            <a:picLocks noChangeAspect="1"/>
          </p:cNvPicPr>
          <p:nvPr/>
        </p:nvPicPr>
        <p:blipFill>
          <a:blip r:embed="rId2"/>
          <a:stretch>
            <a:fillRect/>
          </a:stretch>
        </p:blipFill>
        <p:spPr>
          <a:xfrm>
            <a:off x="8910135" y="101600"/>
            <a:ext cx="2837075" cy="1693333"/>
          </a:xfrm>
          <a:prstGeom prst="rect">
            <a:avLst/>
          </a:prstGeom>
        </p:spPr>
      </p:pic>
    </p:spTree>
    <p:extLst>
      <p:ext uri="{BB962C8B-B14F-4D97-AF65-F5344CB8AC3E}">
        <p14:creationId xmlns:p14="http://schemas.microsoft.com/office/powerpoint/2010/main" val="3369809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5663F19-18A7-7A4B-BD85-C370226C0642}"/>
              </a:ext>
            </a:extLst>
          </p:cNvPr>
          <p:cNvSpPr>
            <a:spLocks noGrp="1"/>
          </p:cNvSpPr>
          <p:nvPr>
            <p:ph idx="1"/>
          </p:nvPr>
        </p:nvSpPr>
        <p:spPr>
          <a:xfrm>
            <a:off x="464293" y="3910814"/>
            <a:ext cx="5901673" cy="1148866"/>
          </a:xfrm>
        </p:spPr>
        <p:txBody>
          <a:bodyPr>
            <a:normAutofit fontScale="92500" lnSpcReduction="20000"/>
          </a:bodyPr>
          <a:lstStyle/>
          <a:p>
            <a:r>
              <a:rPr lang="en-US" dirty="0"/>
              <a:t>Report Cards and Moving Forward</a:t>
            </a:r>
          </a:p>
        </p:txBody>
      </p:sp>
    </p:spTree>
    <p:extLst>
      <p:ext uri="{BB962C8B-B14F-4D97-AF65-F5344CB8AC3E}">
        <p14:creationId xmlns:p14="http://schemas.microsoft.com/office/powerpoint/2010/main" val="1121949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A6BBD-437A-0843-9B16-2B2BA69AB3AB}"/>
              </a:ext>
            </a:extLst>
          </p:cNvPr>
          <p:cNvSpPr>
            <a:spLocks noGrp="1"/>
          </p:cNvSpPr>
          <p:nvPr>
            <p:ph type="title"/>
          </p:nvPr>
        </p:nvSpPr>
        <p:spPr>
          <a:xfrm>
            <a:off x="611905" y="134169"/>
            <a:ext cx="1934530" cy="894557"/>
          </a:xfrm>
        </p:spPr>
        <p:txBody>
          <a:bodyPr>
            <a:normAutofit/>
          </a:bodyPr>
          <a:lstStyle/>
          <a:p>
            <a:r>
              <a:rPr lang="en-US" dirty="0"/>
              <a:t>Playbook</a:t>
            </a:r>
          </a:p>
        </p:txBody>
      </p:sp>
      <p:sp>
        <p:nvSpPr>
          <p:cNvPr id="3" name="Content Placeholder 2">
            <a:extLst>
              <a:ext uri="{FF2B5EF4-FFF2-40B4-BE49-F238E27FC236}">
                <a16:creationId xmlns:a16="http://schemas.microsoft.com/office/drawing/2014/main" id="{42C30D64-084E-7645-BB64-883EF5BD312B}"/>
              </a:ext>
            </a:extLst>
          </p:cNvPr>
          <p:cNvSpPr>
            <a:spLocks noGrp="1"/>
          </p:cNvSpPr>
          <p:nvPr>
            <p:ph idx="1"/>
          </p:nvPr>
        </p:nvSpPr>
        <p:spPr/>
        <p:txBody>
          <a:bodyPr vert="horz" lIns="91440" tIns="45720" rIns="91440" bIns="45720" rtlCol="0" anchor="t">
            <a:normAutofit fontScale="70000" lnSpcReduction="20000"/>
          </a:bodyPr>
          <a:lstStyle/>
          <a:p>
            <a:pPr>
              <a:lnSpc>
                <a:spcPct val="120000"/>
              </a:lnSpc>
            </a:pPr>
            <a:r>
              <a:rPr lang="en-US" dirty="0"/>
              <a:t>Internal audit: core competencies of the group, processes and tools</a:t>
            </a:r>
          </a:p>
          <a:p>
            <a:pPr>
              <a:lnSpc>
                <a:spcPct val="120000"/>
              </a:lnSpc>
            </a:pPr>
            <a:r>
              <a:rPr lang="en-US" dirty="0"/>
              <a:t>Understand stakeholder requirements</a:t>
            </a:r>
          </a:p>
          <a:p>
            <a:pPr>
              <a:lnSpc>
                <a:spcPct val="120000"/>
              </a:lnSpc>
            </a:pPr>
            <a:r>
              <a:rPr lang="en-US" dirty="0"/>
              <a:t>Conduct gap analysis (train/hire)</a:t>
            </a:r>
          </a:p>
          <a:p>
            <a:pPr>
              <a:lnSpc>
                <a:spcPct val="120000"/>
              </a:lnSpc>
            </a:pPr>
            <a:r>
              <a:rPr lang="en-US" dirty="0"/>
              <a:t>Develop group vision/mission</a:t>
            </a:r>
          </a:p>
          <a:p>
            <a:pPr>
              <a:lnSpc>
                <a:spcPct val="120000"/>
              </a:lnSpc>
            </a:pPr>
            <a:r>
              <a:rPr lang="en-US" dirty="0"/>
              <a:t>Set group and individual S.M.A.R.T objectives - Marketing Score Card</a:t>
            </a:r>
          </a:p>
          <a:p>
            <a:pPr>
              <a:lnSpc>
                <a:spcPct val="120000"/>
              </a:lnSpc>
            </a:pPr>
            <a:r>
              <a:rPr lang="en-US" dirty="0"/>
              <a:t>Document and baseline</a:t>
            </a:r>
          </a:p>
          <a:p>
            <a:pPr>
              <a:lnSpc>
                <a:spcPct val="120000"/>
              </a:lnSpc>
            </a:pPr>
            <a:r>
              <a:rPr lang="en-US" dirty="0"/>
              <a:t>Execution and communicate</a:t>
            </a:r>
            <a:endParaRPr lang="en-US" dirty="0">
              <a:cs typeface="Arial"/>
            </a:endParaRPr>
          </a:p>
          <a:p>
            <a:pPr>
              <a:lnSpc>
                <a:spcPct val="120000"/>
              </a:lnSpc>
            </a:pPr>
            <a:r>
              <a:rPr lang="en-US" dirty="0"/>
              <a:t>Continuous improvement</a:t>
            </a:r>
          </a:p>
          <a:p>
            <a:endParaRPr lang="en-US" dirty="0"/>
          </a:p>
        </p:txBody>
      </p:sp>
      <p:pic>
        <p:nvPicPr>
          <p:cNvPr id="7" name="Content Placeholder 4">
            <a:extLst>
              <a:ext uri="{FF2B5EF4-FFF2-40B4-BE49-F238E27FC236}">
                <a16:creationId xmlns:a16="http://schemas.microsoft.com/office/drawing/2014/main" id="{6AD9AA9B-579D-7540-83FF-BBB6699E817E}"/>
              </a:ext>
            </a:extLst>
          </p:cNvPr>
          <p:cNvPicPr>
            <a:picLocks noChangeAspect="1"/>
          </p:cNvPicPr>
          <p:nvPr/>
        </p:nvPicPr>
        <p:blipFill>
          <a:blip r:embed="rId2">
            <a:duotone>
              <a:schemeClr val="accent1">
                <a:shade val="45000"/>
                <a:satMod val="135000"/>
              </a:schemeClr>
              <a:prstClr val="white"/>
            </a:duotone>
          </a:blip>
          <a:stretch>
            <a:fillRect/>
          </a:stretch>
        </p:blipFill>
        <p:spPr>
          <a:xfrm>
            <a:off x="6045913" y="2177663"/>
            <a:ext cx="5565775" cy="2849463"/>
          </a:xfrm>
          <a:prstGeom prst="rect">
            <a:avLst/>
          </a:prstGeom>
        </p:spPr>
      </p:pic>
      <p:pic>
        <p:nvPicPr>
          <p:cNvPr id="6" name="Picture 5">
            <a:extLst>
              <a:ext uri="{FF2B5EF4-FFF2-40B4-BE49-F238E27FC236}">
                <a16:creationId xmlns:a16="http://schemas.microsoft.com/office/drawing/2014/main" id="{4CC19011-DBEA-514A-B8DF-BA7FD3F6437A}"/>
              </a:ext>
            </a:extLst>
          </p:cNvPr>
          <p:cNvPicPr>
            <a:picLocks noChangeAspect="1"/>
          </p:cNvPicPr>
          <p:nvPr/>
        </p:nvPicPr>
        <p:blipFill>
          <a:blip r:embed="rId3"/>
          <a:stretch>
            <a:fillRect/>
          </a:stretch>
        </p:blipFill>
        <p:spPr>
          <a:xfrm>
            <a:off x="6546809" y="1640815"/>
            <a:ext cx="4563981" cy="4563981"/>
          </a:xfrm>
          <a:prstGeom prst="rect">
            <a:avLst/>
          </a:prstGeom>
        </p:spPr>
      </p:pic>
      <p:sp>
        <p:nvSpPr>
          <p:cNvPr id="10" name="Title 1">
            <a:extLst>
              <a:ext uri="{FF2B5EF4-FFF2-40B4-BE49-F238E27FC236}">
                <a16:creationId xmlns:a16="http://schemas.microsoft.com/office/drawing/2014/main" id="{ED857924-2E60-7B43-8933-95E94BBB22CD}"/>
              </a:ext>
            </a:extLst>
          </p:cNvPr>
          <p:cNvSpPr txBox="1">
            <a:spLocks/>
          </p:cNvSpPr>
          <p:nvPr/>
        </p:nvSpPr>
        <p:spPr>
          <a:xfrm>
            <a:off x="2290230" y="134169"/>
            <a:ext cx="4499919" cy="89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bg1"/>
                </a:solidFill>
                <a:latin typeface="+mj-lt"/>
                <a:ea typeface="+mj-ea"/>
                <a:cs typeface="+mj-cs"/>
              </a:defRPr>
            </a:lvl1pPr>
          </a:lstStyle>
          <a:p>
            <a:r>
              <a:rPr lang="en-US" dirty="0"/>
              <a:t> | ask why?</a:t>
            </a:r>
          </a:p>
        </p:txBody>
      </p:sp>
    </p:spTree>
    <p:extLst>
      <p:ext uri="{BB962C8B-B14F-4D97-AF65-F5344CB8AC3E}">
        <p14:creationId xmlns:p14="http://schemas.microsoft.com/office/powerpoint/2010/main" val="55401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Oval 262">
            <a:extLst>
              <a:ext uri="{FF2B5EF4-FFF2-40B4-BE49-F238E27FC236}">
                <a16:creationId xmlns:a16="http://schemas.microsoft.com/office/drawing/2014/main" id="{F0D759B6-0826-2C46-8B98-080601CDDAE0}"/>
              </a:ext>
            </a:extLst>
          </p:cNvPr>
          <p:cNvSpPr>
            <a:spLocks noChangeAspect="1"/>
          </p:cNvSpPr>
          <p:nvPr/>
        </p:nvSpPr>
        <p:spPr>
          <a:xfrm>
            <a:off x="7201775" y="2117336"/>
            <a:ext cx="2763357" cy="276335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207">
            <a:extLst>
              <a:ext uri="{FF2B5EF4-FFF2-40B4-BE49-F238E27FC236}">
                <a16:creationId xmlns:a16="http://schemas.microsoft.com/office/drawing/2014/main" id="{45085FC1-2E0B-824A-A178-F101B8871A00}"/>
              </a:ext>
            </a:extLst>
          </p:cNvPr>
          <p:cNvGrpSpPr/>
          <p:nvPr/>
        </p:nvGrpSpPr>
        <p:grpSpPr>
          <a:xfrm>
            <a:off x="7365500" y="2281061"/>
            <a:ext cx="2435907" cy="2435907"/>
            <a:chOff x="4360125" y="481739"/>
            <a:chExt cx="2435907" cy="2435907"/>
          </a:xfrm>
        </p:grpSpPr>
        <p:sp>
          <p:nvSpPr>
            <p:cNvPr id="148" name="Oval 147">
              <a:extLst>
                <a:ext uri="{FF2B5EF4-FFF2-40B4-BE49-F238E27FC236}">
                  <a16:creationId xmlns:a16="http://schemas.microsoft.com/office/drawing/2014/main" id="{C4A5A9A2-1368-3641-BFC5-2478C9477C38}"/>
                </a:ext>
              </a:extLst>
            </p:cNvPr>
            <p:cNvSpPr>
              <a:spLocks noChangeAspect="1"/>
            </p:cNvSpPr>
            <p:nvPr/>
          </p:nvSpPr>
          <p:spPr>
            <a:xfrm>
              <a:off x="4360125" y="481739"/>
              <a:ext cx="2435907" cy="243590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D20BF2E7-56FD-1A4C-8DC2-116254BE1A34}"/>
                </a:ext>
              </a:extLst>
            </p:cNvPr>
            <p:cNvSpPr txBox="1"/>
            <p:nvPr/>
          </p:nvSpPr>
          <p:spPr>
            <a:xfrm>
              <a:off x="4760608" y="644586"/>
              <a:ext cx="1634940" cy="852591"/>
            </a:xfrm>
            <a:prstGeom prst="rect">
              <a:avLst/>
            </a:prstGeom>
            <a:noFill/>
            <a:ln>
              <a:noFill/>
            </a:ln>
          </p:spPr>
          <p:txBody>
            <a:bodyPr wrap="square" rtlCol="0">
              <a:prstTxWarp prst="textArchUp">
                <a:avLst/>
              </a:prstTxWarp>
              <a:spAutoFit/>
            </a:bodyPr>
            <a:lstStyle/>
            <a:p>
              <a:r>
                <a:rPr lang="en-US" b="1" dirty="0">
                  <a:solidFill>
                    <a:schemeClr val="bg1"/>
                  </a:solidFill>
                </a:rPr>
                <a:t>Corporate Marketing</a:t>
              </a:r>
            </a:p>
          </p:txBody>
        </p:sp>
      </p:grpSp>
      <p:grpSp>
        <p:nvGrpSpPr>
          <p:cNvPr id="209" name="Group 208">
            <a:extLst>
              <a:ext uri="{FF2B5EF4-FFF2-40B4-BE49-F238E27FC236}">
                <a16:creationId xmlns:a16="http://schemas.microsoft.com/office/drawing/2014/main" id="{E5AA7305-5F68-174A-95DB-B20EBB581282}"/>
              </a:ext>
            </a:extLst>
          </p:cNvPr>
          <p:cNvGrpSpPr/>
          <p:nvPr/>
        </p:nvGrpSpPr>
        <p:grpSpPr>
          <a:xfrm>
            <a:off x="7506282" y="2584078"/>
            <a:ext cx="2184785" cy="1750943"/>
            <a:chOff x="4454857" y="896190"/>
            <a:chExt cx="2184785" cy="1750943"/>
          </a:xfrm>
        </p:grpSpPr>
        <p:sp>
          <p:nvSpPr>
            <p:cNvPr id="149" name="Oval 148">
              <a:extLst>
                <a:ext uri="{FF2B5EF4-FFF2-40B4-BE49-F238E27FC236}">
                  <a16:creationId xmlns:a16="http://schemas.microsoft.com/office/drawing/2014/main" id="{F3863B02-687B-3A4E-8DBB-BC8F52D28AF7}"/>
                </a:ext>
              </a:extLst>
            </p:cNvPr>
            <p:cNvSpPr>
              <a:spLocks noChangeAspect="1"/>
            </p:cNvSpPr>
            <p:nvPr/>
          </p:nvSpPr>
          <p:spPr>
            <a:xfrm>
              <a:off x="5174569" y="896190"/>
              <a:ext cx="417729" cy="392428"/>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t>FG</a:t>
              </a:r>
            </a:p>
          </p:txBody>
        </p:sp>
        <p:sp>
          <p:nvSpPr>
            <p:cNvPr id="150" name="Oval 149">
              <a:extLst>
                <a:ext uri="{FF2B5EF4-FFF2-40B4-BE49-F238E27FC236}">
                  <a16:creationId xmlns:a16="http://schemas.microsoft.com/office/drawing/2014/main" id="{C3B48A4F-559A-8A47-BCF6-7BD198B0143E}"/>
                </a:ext>
              </a:extLst>
            </p:cNvPr>
            <p:cNvSpPr>
              <a:spLocks noChangeAspect="1"/>
            </p:cNvSpPr>
            <p:nvPr/>
          </p:nvSpPr>
          <p:spPr>
            <a:xfrm>
              <a:off x="5273070" y="1361229"/>
              <a:ext cx="417729" cy="392428"/>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t>DS</a:t>
              </a:r>
            </a:p>
          </p:txBody>
        </p:sp>
        <p:sp>
          <p:nvSpPr>
            <p:cNvPr id="151" name="Oval 150">
              <a:extLst>
                <a:ext uri="{FF2B5EF4-FFF2-40B4-BE49-F238E27FC236}">
                  <a16:creationId xmlns:a16="http://schemas.microsoft.com/office/drawing/2014/main" id="{D106D68F-2AC4-4341-BF50-99132E28942F}"/>
                </a:ext>
              </a:extLst>
            </p:cNvPr>
            <p:cNvSpPr>
              <a:spLocks noChangeAspect="1"/>
            </p:cNvSpPr>
            <p:nvPr/>
          </p:nvSpPr>
          <p:spPr>
            <a:xfrm>
              <a:off x="5772424" y="1470576"/>
              <a:ext cx="417729" cy="392428"/>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a:t>JL</a:t>
              </a:r>
              <a:endParaRPr lang="en-US" sz="1100" b="1" dirty="0"/>
            </a:p>
          </p:txBody>
        </p:sp>
        <p:sp>
          <p:nvSpPr>
            <p:cNvPr id="152" name="Oval 151">
              <a:extLst>
                <a:ext uri="{FF2B5EF4-FFF2-40B4-BE49-F238E27FC236}">
                  <a16:creationId xmlns:a16="http://schemas.microsoft.com/office/drawing/2014/main" id="{F15D4255-C138-B945-9969-34C49943316F}"/>
                </a:ext>
              </a:extLst>
            </p:cNvPr>
            <p:cNvSpPr>
              <a:spLocks noChangeAspect="1"/>
            </p:cNvSpPr>
            <p:nvPr/>
          </p:nvSpPr>
          <p:spPr>
            <a:xfrm>
              <a:off x="6023552" y="1875206"/>
              <a:ext cx="417729" cy="392428"/>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t>DR</a:t>
              </a:r>
            </a:p>
          </p:txBody>
        </p:sp>
        <p:sp>
          <p:nvSpPr>
            <p:cNvPr id="153" name="Oval 152">
              <a:extLst>
                <a:ext uri="{FF2B5EF4-FFF2-40B4-BE49-F238E27FC236}">
                  <a16:creationId xmlns:a16="http://schemas.microsoft.com/office/drawing/2014/main" id="{7AF31B18-DC6D-2740-B9B3-1DEFD45E81F2}"/>
                </a:ext>
              </a:extLst>
            </p:cNvPr>
            <p:cNvSpPr>
              <a:spLocks noChangeAspect="1"/>
            </p:cNvSpPr>
            <p:nvPr/>
          </p:nvSpPr>
          <p:spPr>
            <a:xfrm>
              <a:off x="4454857" y="1410259"/>
              <a:ext cx="417729" cy="392428"/>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t>JM</a:t>
              </a:r>
            </a:p>
          </p:txBody>
        </p:sp>
        <p:sp>
          <p:nvSpPr>
            <p:cNvPr id="154" name="Oval 153">
              <a:extLst>
                <a:ext uri="{FF2B5EF4-FFF2-40B4-BE49-F238E27FC236}">
                  <a16:creationId xmlns:a16="http://schemas.microsoft.com/office/drawing/2014/main" id="{9BD97E8D-F902-2043-8D62-ED9BBEB1BEE5}"/>
                </a:ext>
              </a:extLst>
            </p:cNvPr>
            <p:cNvSpPr>
              <a:spLocks noChangeAspect="1"/>
            </p:cNvSpPr>
            <p:nvPr/>
          </p:nvSpPr>
          <p:spPr>
            <a:xfrm>
              <a:off x="4873446" y="1753657"/>
              <a:ext cx="417729" cy="392428"/>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t>SR</a:t>
              </a:r>
            </a:p>
          </p:txBody>
        </p:sp>
        <p:sp>
          <p:nvSpPr>
            <p:cNvPr id="155" name="Oval 154">
              <a:extLst>
                <a:ext uri="{FF2B5EF4-FFF2-40B4-BE49-F238E27FC236}">
                  <a16:creationId xmlns:a16="http://schemas.microsoft.com/office/drawing/2014/main" id="{6D6BFC3C-7800-0743-A9CB-F2AC49974E45}"/>
                </a:ext>
              </a:extLst>
            </p:cNvPr>
            <p:cNvSpPr>
              <a:spLocks noChangeAspect="1"/>
            </p:cNvSpPr>
            <p:nvPr/>
          </p:nvSpPr>
          <p:spPr>
            <a:xfrm>
              <a:off x="4462722" y="1875206"/>
              <a:ext cx="417729" cy="392428"/>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t>BL</a:t>
              </a:r>
            </a:p>
          </p:txBody>
        </p:sp>
        <p:sp>
          <p:nvSpPr>
            <p:cNvPr id="156" name="Oval 155">
              <a:extLst>
                <a:ext uri="{FF2B5EF4-FFF2-40B4-BE49-F238E27FC236}">
                  <a16:creationId xmlns:a16="http://schemas.microsoft.com/office/drawing/2014/main" id="{618E5617-4BC0-7844-9B7A-789A36584E54}"/>
                </a:ext>
              </a:extLst>
            </p:cNvPr>
            <p:cNvSpPr>
              <a:spLocks noChangeAspect="1"/>
            </p:cNvSpPr>
            <p:nvPr/>
          </p:nvSpPr>
          <p:spPr>
            <a:xfrm>
              <a:off x="4726649" y="1076019"/>
              <a:ext cx="417729" cy="392428"/>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t>SS</a:t>
              </a:r>
            </a:p>
          </p:txBody>
        </p:sp>
        <p:sp>
          <p:nvSpPr>
            <p:cNvPr id="157" name="Oval 156">
              <a:extLst>
                <a:ext uri="{FF2B5EF4-FFF2-40B4-BE49-F238E27FC236}">
                  <a16:creationId xmlns:a16="http://schemas.microsoft.com/office/drawing/2014/main" id="{DE3776C6-8CF4-DF47-B590-83FD707C1136}"/>
                </a:ext>
              </a:extLst>
            </p:cNvPr>
            <p:cNvSpPr>
              <a:spLocks noChangeAspect="1"/>
            </p:cNvSpPr>
            <p:nvPr/>
          </p:nvSpPr>
          <p:spPr>
            <a:xfrm>
              <a:off x="6158873" y="1076019"/>
              <a:ext cx="417729" cy="392428"/>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t>VY</a:t>
              </a:r>
            </a:p>
          </p:txBody>
        </p:sp>
        <p:sp>
          <p:nvSpPr>
            <p:cNvPr id="159" name="Oval 158">
              <a:extLst>
                <a:ext uri="{FF2B5EF4-FFF2-40B4-BE49-F238E27FC236}">
                  <a16:creationId xmlns:a16="http://schemas.microsoft.com/office/drawing/2014/main" id="{31F66119-40A1-F34A-8834-F28A2F23FC8B}"/>
                </a:ext>
              </a:extLst>
            </p:cNvPr>
            <p:cNvSpPr>
              <a:spLocks noChangeAspect="1"/>
            </p:cNvSpPr>
            <p:nvPr/>
          </p:nvSpPr>
          <p:spPr>
            <a:xfrm>
              <a:off x="5449479" y="1799312"/>
              <a:ext cx="417729" cy="392428"/>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t>LM</a:t>
              </a:r>
            </a:p>
          </p:txBody>
        </p:sp>
        <p:sp>
          <p:nvSpPr>
            <p:cNvPr id="160" name="Oval 159">
              <a:extLst>
                <a:ext uri="{FF2B5EF4-FFF2-40B4-BE49-F238E27FC236}">
                  <a16:creationId xmlns:a16="http://schemas.microsoft.com/office/drawing/2014/main" id="{A827D701-BD79-D349-8D95-E836E2228437}"/>
                </a:ext>
              </a:extLst>
            </p:cNvPr>
            <p:cNvSpPr>
              <a:spLocks noChangeAspect="1"/>
            </p:cNvSpPr>
            <p:nvPr/>
          </p:nvSpPr>
          <p:spPr>
            <a:xfrm>
              <a:off x="6221913" y="1470576"/>
              <a:ext cx="417729" cy="392428"/>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t>AF</a:t>
              </a:r>
            </a:p>
          </p:txBody>
        </p:sp>
        <p:sp>
          <p:nvSpPr>
            <p:cNvPr id="161" name="Oval 160">
              <a:extLst>
                <a:ext uri="{FF2B5EF4-FFF2-40B4-BE49-F238E27FC236}">
                  <a16:creationId xmlns:a16="http://schemas.microsoft.com/office/drawing/2014/main" id="{099175B9-8162-6246-8F35-69EC7F1999FD}"/>
                </a:ext>
              </a:extLst>
            </p:cNvPr>
            <p:cNvSpPr>
              <a:spLocks noChangeAspect="1"/>
            </p:cNvSpPr>
            <p:nvPr/>
          </p:nvSpPr>
          <p:spPr>
            <a:xfrm>
              <a:off x="5592314" y="1055321"/>
              <a:ext cx="417729" cy="392428"/>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t>AT</a:t>
              </a:r>
            </a:p>
          </p:txBody>
        </p:sp>
        <p:sp>
          <p:nvSpPr>
            <p:cNvPr id="162" name="Oval 161">
              <a:extLst>
                <a:ext uri="{FF2B5EF4-FFF2-40B4-BE49-F238E27FC236}">
                  <a16:creationId xmlns:a16="http://schemas.microsoft.com/office/drawing/2014/main" id="{09ECC415-24DE-D040-81B2-D8A139C0DFEC}"/>
                </a:ext>
              </a:extLst>
            </p:cNvPr>
            <p:cNvSpPr>
              <a:spLocks noChangeAspect="1"/>
            </p:cNvSpPr>
            <p:nvPr/>
          </p:nvSpPr>
          <p:spPr>
            <a:xfrm>
              <a:off x="4765649" y="2223959"/>
              <a:ext cx="417729" cy="392428"/>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t>KH</a:t>
              </a:r>
            </a:p>
          </p:txBody>
        </p:sp>
        <p:sp>
          <p:nvSpPr>
            <p:cNvPr id="163" name="Oval 162">
              <a:extLst>
                <a:ext uri="{FF2B5EF4-FFF2-40B4-BE49-F238E27FC236}">
                  <a16:creationId xmlns:a16="http://schemas.microsoft.com/office/drawing/2014/main" id="{86566BDC-9BC6-E041-9699-230DDE394C83}"/>
                </a:ext>
              </a:extLst>
            </p:cNvPr>
            <p:cNvSpPr>
              <a:spLocks noChangeAspect="1"/>
            </p:cNvSpPr>
            <p:nvPr/>
          </p:nvSpPr>
          <p:spPr>
            <a:xfrm>
              <a:off x="5736072" y="2254705"/>
              <a:ext cx="417729" cy="392428"/>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t>AM</a:t>
              </a:r>
            </a:p>
          </p:txBody>
        </p:sp>
        <p:sp>
          <p:nvSpPr>
            <p:cNvPr id="164" name="Oval 163">
              <a:extLst>
                <a:ext uri="{FF2B5EF4-FFF2-40B4-BE49-F238E27FC236}">
                  <a16:creationId xmlns:a16="http://schemas.microsoft.com/office/drawing/2014/main" id="{158EE241-3B0E-9747-8699-B3DB3DA5542B}"/>
                </a:ext>
              </a:extLst>
            </p:cNvPr>
            <p:cNvSpPr>
              <a:spLocks noChangeAspect="1"/>
            </p:cNvSpPr>
            <p:nvPr/>
          </p:nvSpPr>
          <p:spPr>
            <a:xfrm>
              <a:off x="5163582" y="2101447"/>
              <a:ext cx="417729" cy="392428"/>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t>KKH</a:t>
              </a:r>
            </a:p>
          </p:txBody>
        </p:sp>
      </p:grpSp>
      <p:cxnSp>
        <p:nvCxnSpPr>
          <p:cNvPr id="217" name="Straight Arrow Connector 216">
            <a:extLst>
              <a:ext uri="{FF2B5EF4-FFF2-40B4-BE49-F238E27FC236}">
                <a16:creationId xmlns:a16="http://schemas.microsoft.com/office/drawing/2014/main" id="{2C3CE61B-CB6E-A042-BA37-1E6C03723E4B}"/>
              </a:ext>
            </a:extLst>
          </p:cNvPr>
          <p:cNvCxnSpPr>
            <a:cxnSpLocks/>
            <a:stCxn id="215" idx="6"/>
            <a:endCxn id="162" idx="2"/>
          </p:cNvCxnSpPr>
          <p:nvPr/>
        </p:nvCxnSpPr>
        <p:spPr>
          <a:xfrm flipV="1">
            <a:off x="6600961" y="4108061"/>
            <a:ext cx="1216113" cy="207381"/>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0CD6B406-F63F-AC4C-BFC5-898CA2C7407F}"/>
              </a:ext>
            </a:extLst>
          </p:cNvPr>
          <p:cNvCxnSpPr>
            <a:cxnSpLocks/>
            <a:stCxn id="215" idx="6"/>
            <a:endCxn id="150" idx="2"/>
          </p:cNvCxnSpPr>
          <p:nvPr/>
        </p:nvCxnSpPr>
        <p:spPr>
          <a:xfrm flipV="1">
            <a:off x="6600961" y="3245331"/>
            <a:ext cx="1723534" cy="1070111"/>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CB7C8D36-3F68-A24C-87F1-A70CBD817103}"/>
              </a:ext>
            </a:extLst>
          </p:cNvPr>
          <p:cNvCxnSpPr>
            <a:cxnSpLocks/>
            <a:stCxn id="215" idx="6"/>
            <a:endCxn id="149" idx="2"/>
          </p:cNvCxnSpPr>
          <p:nvPr/>
        </p:nvCxnSpPr>
        <p:spPr>
          <a:xfrm flipV="1">
            <a:off x="6600961" y="2780292"/>
            <a:ext cx="1625033" cy="153515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15" name="Oval 214">
            <a:extLst>
              <a:ext uri="{FF2B5EF4-FFF2-40B4-BE49-F238E27FC236}">
                <a16:creationId xmlns:a16="http://schemas.microsoft.com/office/drawing/2014/main" id="{EA5EBDE8-38EE-B546-9DA1-953C740C1321}"/>
              </a:ext>
            </a:extLst>
          </p:cNvPr>
          <p:cNvSpPr>
            <a:spLocks noChangeAspect="1"/>
          </p:cNvSpPr>
          <p:nvPr/>
        </p:nvSpPr>
        <p:spPr>
          <a:xfrm>
            <a:off x="6183232" y="4119228"/>
            <a:ext cx="417729" cy="392428"/>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t>MPMs</a:t>
            </a:r>
          </a:p>
        </p:txBody>
      </p:sp>
      <p:grpSp>
        <p:nvGrpSpPr>
          <p:cNvPr id="223" name="Group 222">
            <a:extLst>
              <a:ext uri="{FF2B5EF4-FFF2-40B4-BE49-F238E27FC236}">
                <a16:creationId xmlns:a16="http://schemas.microsoft.com/office/drawing/2014/main" id="{DD1871DB-0744-0149-837D-6B38575C3628}"/>
              </a:ext>
            </a:extLst>
          </p:cNvPr>
          <p:cNvGrpSpPr/>
          <p:nvPr/>
        </p:nvGrpSpPr>
        <p:grpSpPr>
          <a:xfrm>
            <a:off x="6003852" y="1054924"/>
            <a:ext cx="5142793" cy="4888181"/>
            <a:chOff x="277871" y="1585059"/>
            <a:chExt cx="4081143" cy="3770061"/>
          </a:xfrm>
        </p:grpSpPr>
        <p:sp>
          <p:nvSpPr>
            <p:cNvPr id="224" name="Oval 223">
              <a:extLst>
                <a:ext uri="{FF2B5EF4-FFF2-40B4-BE49-F238E27FC236}">
                  <a16:creationId xmlns:a16="http://schemas.microsoft.com/office/drawing/2014/main" id="{660E271D-0F2B-9A41-8A14-5EE0BBB3123F}"/>
                </a:ext>
              </a:extLst>
            </p:cNvPr>
            <p:cNvSpPr>
              <a:spLocks noChangeAspect="1"/>
            </p:cNvSpPr>
            <p:nvPr/>
          </p:nvSpPr>
          <p:spPr>
            <a:xfrm>
              <a:off x="3941285" y="3333212"/>
              <a:ext cx="417729" cy="392428"/>
            </a:xfrm>
            <a:prstGeom prst="ellipse">
              <a:avLst/>
            </a:prstGeom>
            <a:solidFill>
              <a:srgbClr val="92D05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t>MPMs</a:t>
              </a:r>
            </a:p>
          </p:txBody>
        </p:sp>
        <p:sp>
          <p:nvSpPr>
            <p:cNvPr id="225" name="Oval 224">
              <a:extLst>
                <a:ext uri="{FF2B5EF4-FFF2-40B4-BE49-F238E27FC236}">
                  <a16:creationId xmlns:a16="http://schemas.microsoft.com/office/drawing/2014/main" id="{735F37C5-A590-0148-8E1F-1222341DB827}"/>
                </a:ext>
              </a:extLst>
            </p:cNvPr>
            <p:cNvSpPr>
              <a:spLocks noChangeAspect="1"/>
            </p:cNvSpPr>
            <p:nvPr/>
          </p:nvSpPr>
          <p:spPr>
            <a:xfrm>
              <a:off x="3664221" y="4410956"/>
              <a:ext cx="417729" cy="392428"/>
            </a:xfrm>
            <a:prstGeom prst="ellipse">
              <a:avLst/>
            </a:prstGeom>
            <a:solidFill>
              <a:srgbClr val="00206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t>MPMs</a:t>
              </a:r>
            </a:p>
          </p:txBody>
        </p:sp>
        <p:sp>
          <p:nvSpPr>
            <p:cNvPr id="226" name="Oval 225">
              <a:extLst>
                <a:ext uri="{FF2B5EF4-FFF2-40B4-BE49-F238E27FC236}">
                  <a16:creationId xmlns:a16="http://schemas.microsoft.com/office/drawing/2014/main" id="{0BF9DCA8-AC8E-224D-8995-77BEB99FF8BD}"/>
                </a:ext>
              </a:extLst>
            </p:cNvPr>
            <p:cNvSpPr>
              <a:spLocks noChangeAspect="1"/>
            </p:cNvSpPr>
            <p:nvPr/>
          </p:nvSpPr>
          <p:spPr>
            <a:xfrm>
              <a:off x="3864741" y="3793428"/>
              <a:ext cx="417729" cy="392428"/>
            </a:xfrm>
            <a:prstGeom prst="ellipse">
              <a:avLst/>
            </a:prstGeom>
            <a:solidFill>
              <a:srgbClr val="7030A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t>MPMs</a:t>
              </a:r>
            </a:p>
          </p:txBody>
        </p:sp>
        <p:sp>
          <p:nvSpPr>
            <p:cNvPr id="227" name="Oval 226">
              <a:extLst>
                <a:ext uri="{FF2B5EF4-FFF2-40B4-BE49-F238E27FC236}">
                  <a16:creationId xmlns:a16="http://schemas.microsoft.com/office/drawing/2014/main" id="{5816FEE3-831E-5B4A-8DF5-D74F71F76505}"/>
                </a:ext>
              </a:extLst>
            </p:cNvPr>
            <p:cNvSpPr>
              <a:spLocks noChangeAspect="1"/>
            </p:cNvSpPr>
            <p:nvPr/>
          </p:nvSpPr>
          <p:spPr>
            <a:xfrm>
              <a:off x="2142351" y="1585059"/>
              <a:ext cx="417729" cy="392428"/>
            </a:xfrm>
            <a:prstGeom prst="ellipse">
              <a:avLst/>
            </a:prstGeom>
            <a:solidFill>
              <a:srgbClr val="FFC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tx1"/>
                  </a:solidFill>
                </a:rPr>
                <a:t>MPMs</a:t>
              </a:r>
            </a:p>
          </p:txBody>
        </p:sp>
        <p:sp>
          <p:nvSpPr>
            <p:cNvPr id="228" name="Oval 227">
              <a:extLst>
                <a:ext uri="{FF2B5EF4-FFF2-40B4-BE49-F238E27FC236}">
                  <a16:creationId xmlns:a16="http://schemas.microsoft.com/office/drawing/2014/main" id="{E56B20DC-A872-2145-8D10-BE5F2A802650}"/>
                </a:ext>
              </a:extLst>
            </p:cNvPr>
            <p:cNvSpPr>
              <a:spLocks noChangeAspect="1"/>
            </p:cNvSpPr>
            <p:nvPr/>
          </p:nvSpPr>
          <p:spPr>
            <a:xfrm>
              <a:off x="737294" y="4653901"/>
              <a:ext cx="417729" cy="392428"/>
            </a:xfrm>
            <a:prstGeom prst="ellipse">
              <a:avLst/>
            </a:prstGeom>
            <a:solidFill>
              <a:srgbClr val="7030A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t>MPMs</a:t>
              </a:r>
            </a:p>
          </p:txBody>
        </p:sp>
        <p:sp>
          <p:nvSpPr>
            <p:cNvPr id="229" name="Oval 228">
              <a:extLst>
                <a:ext uri="{FF2B5EF4-FFF2-40B4-BE49-F238E27FC236}">
                  <a16:creationId xmlns:a16="http://schemas.microsoft.com/office/drawing/2014/main" id="{471C9946-DCE7-BC47-83C5-A18710C2AC8E}"/>
                </a:ext>
              </a:extLst>
            </p:cNvPr>
            <p:cNvSpPr>
              <a:spLocks noChangeAspect="1"/>
            </p:cNvSpPr>
            <p:nvPr/>
          </p:nvSpPr>
          <p:spPr>
            <a:xfrm>
              <a:off x="1149112" y="4962692"/>
              <a:ext cx="417729" cy="392428"/>
            </a:xfrm>
            <a:prstGeom prst="ellipse">
              <a:avLst/>
            </a:prstGeom>
            <a:solidFill>
              <a:srgbClr val="92D05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t>MPMs</a:t>
              </a:r>
            </a:p>
          </p:txBody>
        </p:sp>
        <p:sp>
          <p:nvSpPr>
            <p:cNvPr id="231" name="Oval 230">
              <a:extLst>
                <a:ext uri="{FF2B5EF4-FFF2-40B4-BE49-F238E27FC236}">
                  <a16:creationId xmlns:a16="http://schemas.microsoft.com/office/drawing/2014/main" id="{E09D9707-4DD0-A944-B10E-AAF455643308}"/>
                </a:ext>
              </a:extLst>
            </p:cNvPr>
            <p:cNvSpPr>
              <a:spLocks noChangeAspect="1"/>
            </p:cNvSpPr>
            <p:nvPr/>
          </p:nvSpPr>
          <p:spPr>
            <a:xfrm>
              <a:off x="3178105" y="4908139"/>
              <a:ext cx="417729" cy="392428"/>
            </a:xfrm>
            <a:prstGeom prst="ellipse">
              <a:avLst/>
            </a:prstGeom>
            <a:solidFill>
              <a:srgbClr val="92D05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t>MPMs</a:t>
              </a:r>
            </a:p>
          </p:txBody>
        </p:sp>
        <p:sp>
          <p:nvSpPr>
            <p:cNvPr id="232" name="Oval 231">
              <a:extLst>
                <a:ext uri="{FF2B5EF4-FFF2-40B4-BE49-F238E27FC236}">
                  <a16:creationId xmlns:a16="http://schemas.microsoft.com/office/drawing/2014/main" id="{89FCF084-2ECB-3D44-88EA-2FFD56B733BA}"/>
                </a:ext>
              </a:extLst>
            </p:cNvPr>
            <p:cNvSpPr>
              <a:spLocks noChangeAspect="1"/>
            </p:cNvSpPr>
            <p:nvPr/>
          </p:nvSpPr>
          <p:spPr>
            <a:xfrm>
              <a:off x="277871" y="3308422"/>
              <a:ext cx="417729" cy="392428"/>
            </a:xfrm>
            <a:prstGeom prst="ellipse">
              <a:avLst/>
            </a:prstGeom>
            <a:solidFill>
              <a:srgbClr val="00206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t>MPMs</a:t>
              </a:r>
            </a:p>
          </p:txBody>
        </p:sp>
        <p:sp>
          <p:nvSpPr>
            <p:cNvPr id="233" name="Oval 232">
              <a:extLst>
                <a:ext uri="{FF2B5EF4-FFF2-40B4-BE49-F238E27FC236}">
                  <a16:creationId xmlns:a16="http://schemas.microsoft.com/office/drawing/2014/main" id="{13E5F506-15B2-B841-9FCC-16315B1888DE}"/>
                </a:ext>
              </a:extLst>
            </p:cNvPr>
            <p:cNvSpPr>
              <a:spLocks noChangeAspect="1"/>
            </p:cNvSpPr>
            <p:nvPr/>
          </p:nvSpPr>
          <p:spPr>
            <a:xfrm>
              <a:off x="662076" y="2223959"/>
              <a:ext cx="417729" cy="392428"/>
            </a:xfrm>
            <a:prstGeom prst="ellipse">
              <a:avLst/>
            </a:prstGeom>
            <a:solidFill>
              <a:srgbClr val="00206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t>MPMs</a:t>
              </a:r>
            </a:p>
          </p:txBody>
        </p:sp>
        <p:sp>
          <p:nvSpPr>
            <p:cNvPr id="234" name="Oval 233">
              <a:extLst>
                <a:ext uri="{FF2B5EF4-FFF2-40B4-BE49-F238E27FC236}">
                  <a16:creationId xmlns:a16="http://schemas.microsoft.com/office/drawing/2014/main" id="{847233C5-D12B-6741-B4AE-B8F170D08ABC}"/>
                </a:ext>
              </a:extLst>
            </p:cNvPr>
            <p:cNvSpPr>
              <a:spLocks noChangeAspect="1"/>
            </p:cNvSpPr>
            <p:nvPr/>
          </p:nvSpPr>
          <p:spPr>
            <a:xfrm>
              <a:off x="3847969" y="2829048"/>
              <a:ext cx="417729" cy="392428"/>
            </a:xfrm>
            <a:prstGeom prst="ellipse">
              <a:avLst/>
            </a:prstGeom>
            <a:solidFill>
              <a:srgbClr val="FFC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tx1"/>
                  </a:solidFill>
                </a:rPr>
                <a:t>MPMs</a:t>
              </a:r>
            </a:p>
          </p:txBody>
        </p:sp>
        <p:sp>
          <p:nvSpPr>
            <p:cNvPr id="230" name="Oval 229">
              <a:extLst>
                <a:ext uri="{FF2B5EF4-FFF2-40B4-BE49-F238E27FC236}">
                  <a16:creationId xmlns:a16="http://schemas.microsoft.com/office/drawing/2014/main" id="{0B160447-26C8-6141-80AC-99F8CB0E9C4E}"/>
                </a:ext>
              </a:extLst>
            </p:cNvPr>
            <p:cNvSpPr>
              <a:spLocks noChangeAspect="1"/>
            </p:cNvSpPr>
            <p:nvPr/>
          </p:nvSpPr>
          <p:spPr>
            <a:xfrm>
              <a:off x="3527714" y="2257343"/>
              <a:ext cx="417729" cy="392428"/>
            </a:xfrm>
            <a:prstGeom prst="ellipse">
              <a:avLst/>
            </a:prstGeom>
            <a:solidFill>
              <a:srgbClr val="FFC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tx1"/>
                  </a:solidFill>
                </a:rPr>
                <a:t>MPMs</a:t>
              </a:r>
            </a:p>
          </p:txBody>
        </p:sp>
      </p:grpSp>
      <p:grpSp>
        <p:nvGrpSpPr>
          <p:cNvPr id="235" name="Group 234">
            <a:extLst>
              <a:ext uri="{FF2B5EF4-FFF2-40B4-BE49-F238E27FC236}">
                <a16:creationId xmlns:a16="http://schemas.microsoft.com/office/drawing/2014/main" id="{D5AFA1D9-0258-1247-864A-1F3102A09FE3}"/>
              </a:ext>
            </a:extLst>
          </p:cNvPr>
          <p:cNvGrpSpPr/>
          <p:nvPr/>
        </p:nvGrpSpPr>
        <p:grpSpPr>
          <a:xfrm>
            <a:off x="6175612" y="1382696"/>
            <a:ext cx="3090763" cy="4403152"/>
            <a:chOff x="140317" y="1850958"/>
            <a:chExt cx="2707682" cy="3779610"/>
          </a:xfrm>
        </p:grpSpPr>
        <p:sp>
          <p:nvSpPr>
            <p:cNvPr id="236" name="Oval 235">
              <a:extLst>
                <a:ext uri="{FF2B5EF4-FFF2-40B4-BE49-F238E27FC236}">
                  <a16:creationId xmlns:a16="http://schemas.microsoft.com/office/drawing/2014/main" id="{4C07DB67-7285-6241-9BF5-771BA7CECA95}"/>
                </a:ext>
              </a:extLst>
            </p:cNvPr>
            <p:cNvSpPr>
              <a:spLocks noChangeAspect="1"/>
            </p:cNvSpPr>
            <p:nvPr/>
          </p:nvSpPr>
          <p:spPr>
            <a:xfrm>
              <a:off x="140317" y="2925062"/>
              <a:ext cx="417729" cy="392428"/>
            </a:xfrm>
            <a:prstGeom prst="ellipse">
              <a:avLst/>
            </a:prstGeom>
            <a:solidFill>
              <a:srgbClr val="FFFF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a:solidFill>
                    <a:schemeClr val="tx1"/>
                  </a:solidFill>
                </a:rPr>
                <a:t>Exec.</a:t>
              </a:r>
              <a:endParaRPr lang="en-US" sz="800" b="1" dirty="0">
                <a:solidFill>
                  <a:schemeClr val="tx1"/>
                </a:solidFill>
              </a:endParaRPr>
            </a:p>
          </p:txBody>
        </p:sp>
        <p:sp>
          <p:nvSpPr>
            <p:cNvPr id="237" name="Oval 236">
              <a:extLst>
                <a:ext uri="{FF2B5EF4-FFF2-40B4-BE49-F238E27FC236}">
                  <a16:creationId xmlns:a16="http://schemas.microsoft.com/office/drawing/2014/main" id="{E04A70A6-73A1-C246-B2A1-89673EBD0D62}"/>
                </a:ext>
              </a:extLst>
            </p:cNvPr>
            <p:cNvSpPr>
              <a:spLocks noChangeAspect="1"/>
            </p:cNvSpPr>
            <p:nvPr/>
          </p:nvSpPr>
          <p:spPr>
            <a:xfrm>
              <a:off x="2430270" y="5238140"/>
              <a:ext cx="417729" cy="392428"/>
            </a:xfrm>
            <a:prstGeom prst="ellipse">
              <a:avLst/>
            </a:prstGeom>
            <a:solidFill>
              <a:srgbClr val="FFFF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tx1"/>
                  </a:solidFill>
                </a:rPr>
                <a:t>Exec.</a:t>
              </a:r>
            </a:p>
          </p:txBody>
        </p:sp>
        <p:sp>
          <p:nvSpPr>
            <p:cNvPr id="238" name="Oval 237">
              <a:extLst>
                <a:ext uri="{FF2B5EF4-FFF2-40B4-BE49-F238E27FC236}">
                  <a16:creationId xmlns:a16="http://schemas.microsoft.com/office/drawing/2014/main" id="{E7E8B72B-F637-8248-AD44-3A1CDD11F89E}"/>
                </a:ext>
              </a:extLst>
            </p:cNvPr>
            <p:cNvSpPr>
              <a:spLocks noChangeAspect="1"/>
            </p:cNvSpPr>
            <p:nvPr/>
          </p:nvSpPr>
          <p:spPr>
            <a:xfrm>
              <a:off x="1145335" y="1850958"/>
              <a:ext cx="417729" cy="392428"/>
            </a:xfrm>
            <a:prstGeom prst="ellipse">
              <a:avLst/>
            </a:prstGeom>
            <a:solidFill>
              <a:srgbClr val="FFFF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a:solidFill>
                    <a:schemeClr val="tx1"/>
                  </a:solidFill>
                </a:rPr>
                <a:t>Exec.</a:t>
              </a:r>
              <a:endParaRPr lang="en-US" sz="800" b="1" dirty="0">
                <a:solidFill>
                  <a:schemeClr val="tx1"/>
                </a:solidFill>
              </a:endParaRPr>
            </a:p>
          </p:txBody>
        </p:sp>
      </p:grpSp>
      <p:grpSp>
        <p:nvGrpSpPr>
          <p:cNvPr id="239" name="Group 238">
            <a:extLst>
              <a:ext uri="{FF2B5EF4-FFF2-40B4-BE49-F238E27FC236}">
                <a16:creationId xmlns:a16="http://schemas.microsoft.com/office/drawing/2014/main" id="{D3BA0EFD-81B9-404B-ACD6-F3D1FB9F5A48}"/>
              </a:ext>
            </a:extLst>
          </p:cNvPr>
          <p:cNvGrpSpPr/>
          <p:nvPr/>
        </p:nvGrpSpPr>
        <p:grpSpPr>
          <a:xfrm>
            <a:off x="8090124" y="1645154"/>
            <a:ext cx="1916937" cy="4063392"/>
            <a:chOff x="1672700" y="1862181"/>
            <a:chExt cx="1867218" cy="3723632"/>
          </a:xfrm>
        </p:grpSpPr>
        <p:sp>
          <p:nvSpPr>
            <p:cNvPr id="240" name="Oval 239">
              <a:extLst>
                <a:ext uri="{FF2B5EF4-FFF2-40B4-BE49-F238E27FC236}">
                  <a16:creationId xmlns:a16="http://schemas.microsoft.com/office/drawing/2014/main" id="{CFD37C08-5F6B-3044-93A0-E4976F58F594}"/>
                </a:ext>
              </a:extLst>
            </p:cNvPr>
            <p:cNvSpPr>
              <a:spLocks noChangeAspect="1"/>
            </p:cNvSpPr>
            <p:nvPr/>
          </p:nvSpPr>
          <p:spPr>
            <a:xfrm>
              <a:off x="3122189" y="1862181"/>
              <a:ext cx="417729" cy="392428"/>
            </a:xfrm>
            <a:prstGeom prst="ellipse">
              <a:avLst/>
            </a:prstGeom>
            <a:solidFill>
              <a:schemeClr val="accent1">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tx1"/>
                  </a:solidFill>
                </a:rPr>
                <a:t>HR</a:t>
              </a:r>
            </a:p>
          </p:txBody>
        </p:sp>
        <p:sp>
          <p:nvSpPr>
            <p:cNvPr id="241" name="Oval 240">
              <a:extLst>
                <a:ext uri="{FF2B5EF4-FFF2-40B4-BE49-F238E27FC236}">
                  <a16:creationId xmlns:a16="http://schemas.microsoft.com/office/drawing/2014/main" id="{A6FBC853-E344-D24C-91C9-811C5828AED8}"/>
                </a:ext>
              </a:extLst>
            </p:cNvPr>
            <p:cNvSpPr>
              <a:spLocks noChangeAspect="1"/>
            </p:cNvSpPr>
            <p:nvPr/>
          </p:nvSpPr>
          <p:spPr>
            <a:xfrm>
              <a:off x="1672700" y="5193385"/>
              <a:ext cx="417729" cy="392428"/>
            </a:xfrm>
            <a:prstGeom prst="ellipse">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t>Vert.</a:t>
              </a:r>
            </a:p>
          </p:txBody>
        </p:sp>
      </p:grpSp>
      <p:grpSp>
        <p:nvGrpSpPr>
          <p:cNvPr id="101" name="Group 100">
            <a:extLst>
              <a:ext uri="{FF2B5EF4-FFF2-40B4-BE49-F238E27FC236}">
                <a16:creationId xmlns:a16="http://schemas.microsoft.com/office/drawing/2014/main" id="{DD2A1157-E610-AB4E-8C4C-2EB9C2053D75}"/>
              </a:ext>
            </a:extLst>
          </p:cNvPr>
          <p:cNvGrpSpPr/>
          <p:nvPr/>
        </p:nvGrpSpPr>
        <p:grpSpPr>
          <a:xfrm>
            <a:off x="6530247" y="1563738"/>
            <a:ext cx="4090003" cy="3870553"/>
            <a:chOff x="35148" y="1483465"/>
            <a:chExt cx="4090003" cy="3870553"/>
          </a:xfrm>
        </p:grpSpPr>
        <p:cxnSp>
          <p:nvCxnSpPr>
            <p:cNvPr id="107" name="Straight Arrow Connector 106">
              <a:extLst>
                <a:ext uri="{FF2B5EF4-FFF2-40B4-BE49-F238E27FC236}">
                  <a16:creationId xmlns:a16="http://schemas.microsoft.com/office/drawing/2014/main" id="{3BE66271-6825-8741-A84A-C01DE5744254}"/>
                </a:ext>
              </a:extLst>
            </p:cNvPr>
            <p:cNvCxnSpPr>
              <a:cxnSpLocks/>
              <a:stCxn id="241" idx="0"/>
            </p:cNvCxnSpPr>
            <p:nvPr/>
          </p:nvCxnSpPr>
          <p:spPr>
            <a:xfrm flipV="1">
              <a:off x="1809451" y="4114324"/>
              <a:ext cx="93367" cy="1085714"/>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C159C7C2-D115-C34C-A7B0-52E22566A355}"/>
                </a:ext>
              </a:extLst>
            </p:cNvPr>
            <p:cNvCxnSpPr>
              <a:cxnSpLocks/>
              <a:stCxn id="241" idx="0"/>
            </p:cNvCxnSpPr>
            <p:nvPr/>
          </p:nvCxnSpPr>
          <p:spPr>
            <a:xfrm flipV="1">
              <a:off x="1809451" y="4194886"/>
              <a:ext cx="531166" cy="1005152"/>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AD2843E-5272-A54E-A38D-A11904ED30E1}"/>
                </a:ext>
              </a:extLst>
            </p:cNvPr>
            <p:cNvCxnSpPr>
              <a:cxnSpLocks/>
              <a:stCxn id="227" idx="4"/>
              <a:endCxn id="149" idx="7"/>
            </p:cNvCxnSpPr>
            <p:nvPr/>
          </p:nvCxnSpPr>
          <p:spPr>
            <a:xfrm flipH="1">
              <a:off x="2087449" y="1483465"/>
              <a:ext cx="33999" cy="107781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B398AC56-CC2D-9642-A7B4-8E47C25BB230}"/>
                </a:ext>
              </a:extLst>
            </p:cNvPr>
            <p:cNvCxnSpPr>
              <a:cxnSpLocks/>
              <a:stCxn id="230" idx="3"/>
              <a:endCxn id="160" idx="7"/>
            </p:cNvCxnSpPr>
            <p:nvPr/>
          </p:nvCxnSpPr>
          <p:spPr>
            <a:xfrm flipH="1">
              <a:off x="3134793" y="2280620"/>
              <a:ext cx="546291" cy="855041"/>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946D96D2-92A3-DE42-AF06-9E81B4517713}"/>
                </a:ext>
              </a:extLst>
            </p:cNvPr>
            <p:cNvCxnSpPr>
              <a:cxnSpLocks/>
              <a:stCxn id="230" idx="3"/>
            </p:cNvCxnSpPr>
            <p:nvPr/>
          </p:nvCxnSpPr>
          <p:spPr>
            <a:xfrm flipH="1">
              <a:off x="2778440" y="2280620"/>
              <a:ext cx="902644" cy="516371"/>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E8BF9A05-36FE-444D-AC73-AD637A280FBE}"/>
                </a:ext>
              </a:extLst>
            </p:cNvPr>
            <p:cNvCxnSpPr>
              <a:cxnSpLocks/>
              <a:stCxn id="233" idx="5"/>
              <a:endCxn id="150" idx="1"/>
            </p:cNvCxnSpPr>
            <p:nvPr/>
          </p:nvCxnSpPr>
          <p:spPr>
            <a:xfrm>
              <a:off x="442209" y="2237335"/>
              <a:ext cx="1448362" cy="788979"/>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9B9915A3-37F2-C548-A111-3119AAEE9D1A}"/>
                </a:ext>
              </a:extLst>
            </p:cNvPr>
            <p:cNvCxnSpPr>
              <a:cxnSpLocks/>
              <a:stCxn id="232" idx="6"/>
              <a:endCxn id="154" idx="2"/>
            </p:cNvCxnSpPr>
            <p:nvPr/>
          </p:nvCxnSpPr>
          <p:spPr>
            <a:xfrm>
              <a:off x="35148" y="3463534"/>
              <a:ext cx="1394624" cy="93952"/>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F5C488E1-3732-CA4C-B374-6A4462E9BF02}"/>
                </a:ext>
              </a:extLst>
            </p:cNvPr>
            <p:cNvCxnSpPr>
              <a:cxnSpLocks/>
              <a:stCxn id="237" idx="0"/>
              <a:endCxn id="152" idx="4"/>
            </p:cNvCxnSpPr>
            <p:nvPr/>
          </p:nvCxnSpPr>
          <p:spPr>
            <a:xfrm flipV="1">
              <a:off x="2532862" y="3875249"/>
              <a:ext cx="255881" cy="1373157"/>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52AF301F-B929-E246-8A08-DBBA5C8ACC7F}"/>
                </a:ext>
              </a:extLst>
            </p:cNvPr>
            <p:cNvCxnSpPr>
              <a:cxnSpLocks/>
              <a:stCxn id="231" idx="0"/>
              <a:endCxn id="160" idx="4"/>
            </p:cNvCxnSpPr>
            <p:nvPr/>
          </p:nvCxnSpPr>
          <p:spPr>
            <a:xfrm flipH="1" flipV="1">
              <a:off x="2987104" y="3470619"/>
              <a:ext cx="439535" cy="1812667"/>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973983F0-7123-8F42-AB46-98DEDE773648}"/>
                </a:ext>
              </a:extLst>
            </p:cNvPr>
            <p:cNvCxnSpPr>
              <a:cxnSpLocks/>
              <a:stCxn id="228" idx="7"/>
              <a:endCxn id="155" idx="4"/>
            </p:cNvCxnSpPr>
            <p:nvPr/>
          </p:nvCxnSpPr>
          <p:spPr>
            <a:xfrm flipV="1">
              <a:off x="536994" y="3875249"/>
              <a:ext cx="690919" cy="1152911"/>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BFEF3AF6-6982-DE41-AAA1-92313D3CEA7D}"/>
                </a:ext>
              </a:extLst>
            </p:cNvPr>
            <p:cNvCxnSpPr>
              <a:cxnSpLocks/>
              <a:stCxn id="229" idx="0"/>
              <a:endCxn id="162" idx="3"/>
            </p:cNvCxnSpPr>
            <p:nvPr/>
          </p:nvCxnSpPr>
          <p:spPr>
            <a:xfrm flipV="1">
              <a:off x="869833" y="4166532"/>
              <a:ext cx="513317" cy="1187486"/>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261EBDAF-066C-2D49-91FD-233AC8A1AAB9}"/>
                </a:ext>
              </a:extLst>
            </p:cNvPr>
            <p:cNvCxnSpPr>
              <a:cxnSpLocks/>
              <a:stCxn id="238" idx="5"/>
            </p:cNvCxnSpPr>
            <p:nvPr/>
          </p:nvCxnSpPr>
          <p:spPr>
            <a:xfrm>
              <a:off x="1234719" y="1692641"/>
              <a:ext cx="332363" cy="681125"/>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993F891A-C3E2-A540-9857-319757583DCC}"/>
                </a:ext>
              </a:extLst>
            </p:cNvPr>
            <p:cNvCxnSpPr>
              <a:cxnSpLocks/>
              <a:stCxn id="233" idx="5"/>
              <a:endCxn id="154" idx="1"/>
            </p:cNvCxnSpPr>
            <p:nvPr/>
          </p:nvCxnSpPr>
          <p:spPr>
            <a:xfrm>
              <a:off x="442209" y="2237335"/>
              <a:ext cx="1048738" cy="1181407"/>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1F0325A0-9007-264A-A68C-360D48BFF305}"/>
                </a:ext>
              </a:extLst>
            </p:cNvPr>
            <p:cNvCxnSpPr>
              <a:cxnSpLocks/>
              <a:stCxn id="240" idx="3"/>
            </p:cNvCxnSpPr>
            <p:nvPr/>
          </p:nvCxnSpPr>
          <p:spPr>
            <a:xfrm flipH="1">
              <a:off x="2240926" y="1930402"/>
              <a:ext cx="904988" cy="1223871"/>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10312D85-2424-964C-9A7B-7592A3DCD30B}"/>
                </a:ext>
              </a:extLst>
            </p:cNvPr>
            <p:cNvCxnSpPr>
              <a:cxnSpLocks/>
              <a:stCxn id="234" idx="2"/>
              <a:endCxn id="157" idx="6"/>
            </p:cNvCxnSpPr>
            <p:nvPr/>
          </p:nvCxnSpPr>
          <p:spPr>
            <a:xfrm flipH="1">
              <a:off x="3132928" y="2841988"/>
              <a:ext cx="874632" cy="3786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FB910C78-B9E2-AC42-8FC2-290F225086B3}"/>
                </a:ext>
              </a:extLst>
            </p:cNvPr>
            <p:cNvCxnSpPr>
              <a:cxnSpLocks/>
              <a:stCxn id="225" idx="2"/>
              <a:endCxn id="152" idx="5"/>
            </p:cNvCxnSpPr>
            <p:nvPr/>
          </p:nvCxnSpPr>
          <p:spPr>
            <a:xfrm flipH="1" flipV="1">
              <a:off x="2936432" y="3817779"/>
              <a:ext cx="839581" cy="1075277"/>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64B76AE7-E48B-BF4F-9F02-04242030BE76}"/>
                </a:ext>
              </a:extLst>
            </p:cNvPr>
            <p:cNvCxnSpPr>
              <a:cxnSpLocks/>
              <a:stCxn id="238" idx="5"/>
              <a:endCxn id="156" idx="0"/>
            </p:cNvCxnSpPr>
            <p:nvPr/>
          </p:nvCxnSpPr>
          <p:spPr>
            <a:xfrm>
              <a:off x="1234719" y="1692641"/>
              <a:ext cx="257121" cy="990993"/>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ABDD448F-015A-0A46-9C0C-8BD863D3A823}"/>
                </a:ext>
              </a:extLst>
            </p:cNvPr>
            <p:cNvCxnSpPr>
              <a:cxnSpLocks/>
              <a:stCxn id="224" idx="2"/>
              <a:endCxn id="151" idx="6"/>
            </p:cNvCxnSpPr>
            <p:nvPr/>
          </p:nvCxnSpPr>
          <p:spPr>
            <a:xfrm flipH="1" flipV="1">
              <a:off x="2746479" y="3274405"/>
              <a:ext cx="1378672" cy="221271"/>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CF5D020F-D1B5-1D45-98CD-683F9FA4D52A}"/>
                </a:ext>
              </a:extLst>
            </p:cNvPr>
            <p:cNvCxnSpPr>
              <a:cxnSpLocks/>
              <a:stCxn id="236" idx="6"/>
              <a:endCxn id="153" idx="1"/>
            </p:cNvCxnSpPr>
            <p:nvPr/>
          </p:nvCxnSpPr>
          <p:spPr>
            <a:xfrm>
              <a:off x="157342" y="2782313"/>
              <a:ext cx="915016" cy="293031"/>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D3DE0978-ED0D-F942-9D6F-BE6A20D7EA37}"/>
                </a:ext>
              </a:extLst>
            </p:cNvPr>
            <p:cNvCxnSpPr>
              <a:cxnSpLocks/>
              <a:stCxn id="225" idx="2"/>
              <a:endCxn id="163" idx="6"/>
            </p:cNvCxnSpPr>
            <p:nvPr/>
          </p:nvCxnSpPr>
          <p:spPr>
            <a:xfrm flipH="1" flipV="1">
              <a:off x="2710127" y="4058534"/>
              <a:ext cx="1065886" cy="834522"/>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09ECA47B-8534-404E-AD5B-692884619284}"/>
                </a:ext>
              </a:extLst>
            </p:cNvPr>
            <p:cNvCxnSpPr>
              <a:cxnSpLocks/>
              <a:stCxn id="227" idx="4"/>
              <a:endCxn id="162" idx="0"/>
            </p:cNvCxnSpPr>
            <p:nvPr/>
          </p:nvCxnSpPr>
          <p:spPr>
            <a:xfrm flipH="1">
              <a:off x="1530840" y="1483465"/>
              <a:ext cx="590608" cy="2348109"/>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B124FFAA-36AE-BD41-9801-ECC69E5D23F0}"/>
                </a:ext>
              </a:extLst>
            </p:cNvPr>
            <p:cNvCxnSpPr>
              <a:cxnSpLocks/>
              <a:stCxn id="240" idx="3"/>
              <a:endCxn id="149" idx="6"/>
            </p:cNvCxnSpPr>
            <p:nvPr/>
          </p:nvCxnSpPr>
          <p:spPr>
            <a:xfrm flipH="1">
              <a:off x="2148624" y="1930402"/>
              <a:ext cx="997290" cy="769617"/>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0" name="Straight Arrow Connector 289">
            <a:extLst>
              <a:ext uri="{FF2B5EF4-FFF2-40B4-BE49-F238E27FC236}">
                <a16:creationId xmlns:a16="http://schemas.microsoft.com/office/drawing/2014/main" id="{E23B95F2-42F7-A64D-8526-EB0FB86FC21D}"/>
              </a:ext>
            </a:extLst>
          </p:cNvPr>
          <p:cNvCxnSpPr>
            <a:cxnSpLocks/>
          </p:cNvCxnSpPr>
          <p:nvPr/>
        </p:nvCxnSpPr>
        <p:spPr>
          <a:xfrm flipV="1">
            <a:off x="6602606" y="4050888"/>
            <a:ext cx="701151" cy="251478"/>
          </a:xfrm>
          <a:prstGeom prst="straightConnector1">
            <a:avLst/>
          </a:prstGeom>
          <a:ln w="57150">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54" name="Group 353">
            <a:extLst>
              <a:ext uri="{FF2B5EF4-FFF2-40B4-BE49-F238E27FC236}">
                <a16:creationId xmlns:a16="http://schemas.microsoft.com/office/drawing/2014/main" id="{ED1580CF-C47A-304F-ADF6-CC51C14D6464}"/>
              </a:ext>
            </a:extLst>
          </p:cNvPr>
          <p:cNvGrpSpPr/>
          <p:nvPr/>
        </p:nvGrpSpPr>
        <p:grpSpPr>
          <a:xfrm>
            <a:off x="6532483" y="1558109"/>
            <a:ext cx="4109465" cy="3894922"/>
            <a:chOff x="6532483" y="1558109"/>
            <a:chExt cx="4109465" cy="3894922"/>
          </a:xfrm>
        </p:grpSpPr>
        <p:cxnSp>
          <p:nvCxnSpPr>
            <p:cNvPr id="292" name="Straight Arrow Connector 291">
              <a:extLst>
                <a:ext uri="{FF2B5EF4-FFF2-40B4-BE49-F238E27FC236}">
                  <a16:creationId xmlns:a16="http://schemas.microsoft.com/office/drawing/2014/main" id="{F44CDBA8-1A9F-624B-B4E8-FA15AF5D8C4B}"/>
                </a:ext>
              </a:extLst>
            </p:cNvPr>
            <p:cNvCxnSpPr>
              <a:cxnSpLocks/>
              <a:stCxn id="237" idx="0"/>
            </p:cNvCxnSpPr>
            <p:nvPr/>
          </p:nvCxnSpPr>
          <p:spPr>
            <a:xfrm flipH="1" flipV="1">
              <a:off x="9012981" y="4799983"/>
              <a:ext cx="14980" cy="528696"/>
            </a:xfrm>
            <a:prstGeom prst="straightConnector1">
              <a:avLst/>
            </a:prstGeom>
            <a:ln w="57150">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1" name="Straight Arrow Connector 300">
              <a:extLst>
                <a:ext uri="{FF2B5EF4-FFF2-40B4-BE49-F238E27FC236}">
                  <a16:creationId xmlns:a16="http://schemas.microsoft.com/office/drawing/2014/main" id="{97E7C131-FFB7-A04B-A990-110F9F86312C}"/>
                </a:ext>
              </a:extLst>
            </p:cNvPr>
            <p:cNvCxnSpPr>
              <a:cxnSpLocks/>
            </p:cNvCxnSpPr>
            <p:nvPr/>
          </p:nvCxnSpPr>
          <p:spPr>
            <a:xfrm>
              <a:off x="6635944" y="2885520"/>
              <a:ext cx="639461" cy="176818"/>
            </a:xfrm>
            <a:prstGeom prst="straightConnector1">
              <a:avLst/>
            </a:prstGeom>
            <a:ln w="57150">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6" name="Straight Arrow Connector 325">
              <a:extLst>
                <a:ext uri="{FF2B5EF4-FFF2-40B4-BE49-F238E27FC236}">
                  <a16:creationId xmlns:a16="http://schemas.microsoft.com/office/drawing/2014/main" id="{421DB05B-17FF-434D-B21C-5C49585FE481}"/>
                </a:ext>
              </a:extLst>
            </p:cNvPr>
            <p:cNvCxnSpPr>
              <a:cxnSpLocks/>
              <a:endCxn id="263" idx="2"/>
            </p:cNvCxnSpPr>
            <p:nvPr/>
          </p:nvCxnSpPr>
          <p:spPr>
            <a:xfrm flipV="1">
              <a:off x="6532483" y="3499015"/>
              <a:ext cx="669292" cy="35640"/>
            </a:xfrm>
            <a:prstGeom prst="straightConnector1">
              <a:avLst/>
            </a:prstGeom>
            <a:ln w="57150">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9" name="Straight Arrow Connector 328">
              <a:extLst>
                <a:ext uri="{FF2B5EF4-FFF2-40B4-BE49-F238E27FC236}">
                  <a16:creationId xmlns:a16="http://schemas.microsoft.com/office/drawing/2014/main" id="{AE574217-069C-3841-8A62-5C498F8C23D1}"/>
                </a:ext>
              </a:extLst>
            </p:cNvPr>
            <p:cNvCxnSpPr>
              <a:cxnSpLocks/>
              <a:endCxn id="263" idx="1"/>
            </p:cNvCxnSpPr>
            <p:nvPr/>
          </p:nvCxnSpPr>
          <p:spPr>
            <a:xfrm>
              <a:off x="6908900" y="2293259"/>
              <a:ext cx="697559" cy="228761"/>
            </a:xfrm>
            <a:prstGeom prst="straightConnector1">
              <a:avLst/>
            </a:prstGeom>
            <a:ln w="57150">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1" name="Straight Arrow Connector 330">
              <a:extLst>
                <a:ext uri="{FF2B5EF4-FFF2-40B4-BE49-F238E27FC236}">
                  <a16:creationId xmlns:a16="http://schemas.microsoft.com/office/drawing/2014/main" id="{84A17D5A-DF0F-DF4A-AA02-8376F3A6BF86}"/>
                </a:ext>
              </a:extLst>
            </p:cNvPr>
            <p:cNvCxnSpPr>
              <a:cxnSpLocks/>
            </p:cNvCxnSpPr>
            <p:nvPr/>
          </p:nvCxnSpPr>
          <p:spPr>
            <a:xfrm>
              <a:off x="7663572" y="1801413"/>
              <a:ext cx="302582" cy="486607"/>
            </a:xfrm>
            <a:prstGeom prst="straightConnector1">
              <a:avLst/>
            </a:prstGeom>
            <a:ln w="57150">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3" name="Straight Arrow Connector 332">
              <a:extLst>
                <a:ext uri="{FF2B5EF4-FFF2-40B4-BE49-F238E27FC236}">
                  <a16:creationId xmlns:a16="http://schemas.microsoft.com/office/drawing/2014/main" id="{5A4068A5-5DCE-A741-8659-FB651B20CA5C}"/>
                </a:ext>
              </a:extLst>
            </p:cNvPr>
            <p:cNvCxnSpPr>
              <a:cxnSpLocks/>
              <a:endCxn id="263" idx="0"/>
            </p:cNvCxnSpPr>
            <p:nvPr/>
          </p:nvCxnSpPr>
          <p:spPr>
            <a:xfrm flipH="1">
              <a:off x="8583454" y="1558109"/>
              <a:ext cx="32598" cy="559227"/>
            </a:xfrm>
            <a:prstGeom prst="straightConnector1">
              <a:avLst/>
            </a:prstGeom>
            <a:ln w="57150">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5" name="Straight Arrow Connector 334">
              <a:extLst>
                <a:ext uri="{FF2B5EF4-FFF2-40B4-BE49-F238E27FC236}">
                  <a16:creationId xmlns:a16="http://schemas.microsoft.com/office/drawing/2014/main" id="{FFF726D1-F86B-8A47-91DB-153C7A04CBB4}"/>
                </a:ext>
              </a:extLst>
            </p:cNvPr>
            <p:cNvCxnSpPr>
              <a:cxnSpLocks/>
            </p:cNvCxnSpPr>
            <p:nvPr/>
          </p:nvCxnSpPr>
          <p:spPr>
            <a:xfrm flipH="1">
              <a:off x="9320156" y="2001016"/>
              <a:ext cx="300743" cy="372661"/>
            </a:xfrm>
            <a:prstGeom prst="straightConnector1">
              <a:avLst/>
            </a:prstGeom>
            <a:ln w="57150">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ED7C75EA-7F43-004D-BB98-94BC861C7F78}"/>
                </a:ext>
              </a:extLst>
            </p:cNvPr>
            <p:cNvCxnSpPr>
              <a:cxnSpLocks/>
            </p:cNvCxnSpPr>
            <p:nvPr/>
          </p:nvCxnSpPr>
          <p:spPr>
            <a:xfrm flipH="1">
              <a:off x="9701970" y="2352321"/>
              <a:ext cx="461880" cy="361111"/>
            </a:xfrm>
            <a:prstGeom prst="straightConnector1">
              <a:avLst/>
            </a:prstGeom>
            <a:ln w="57150">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9" name="Straight Arrow Connector 338">
              <a:extLst>
                <a:ext uri="{FF2B5EF4-FFF2-40B4-BE49-F238E27FC236}">
                  <a16:creationId xmlns:a16="http://schemas.microsoft.com/office/drawing/2014/main" id="{B5CBF739-205C-2845-86E3-7DDB26CDFCEC}"/>
                </a:ext>
              </a:extLst>
            </p:cNvPr>
            <p:cNvCxnSpPr>
              <a:cxnSpLocks/>
            </p:cNvCxnSpPr>
            <p:nvPr/>
          </p:nvCxnSpPr>
          <p:spPr>
            <a:xfrm flipH="1">
              <a:off x="9868067" y="2935364"/>
              <a:ext cx="646870" cy="81886"/>
            </a:xfrm>
            <a:prstGeom prst="straightConnector1">
              <a:avLst/>
            </a:prstGeom>
            <a:ln w="57150">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C7388CDD-B696-2043-B91A-58ED483F7C60}"/>
                </a:ext>
              </a:extLst>
            </p:cNvPr>
            <p:cNvCxnSpPr>
              <a:cxnSpLocks/>
              <a:endCxn id="263" idx="6"/>
            </p:cNvCxnSpPr>
            <p:nvPr/>
          </p:nvCxnSpPr>
          <p:spPr>
            <a:xfrm flipH="1" flipV="1">
              <a:off x="9965132" y="3499015"/>
              <a:ext cx="676816" cy="70544"/>
            </a:xfrm>
            <a:prstGeom prst="straightConnector1">
              <a:avLst/>
            </a:prstGeom>
            <a:ln w="57150">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3" name="Straight Arrow Connector 342">
              <a:extLst>
                <a:ext uri="{FF2B5EF4-FFF2-40B4-BE49-F238E27FC236}">
                  <a16:creationId xmlns:a16="http://schemas.microsoft.com/office/drawing/2014/main" id="{F749D526-0670-604A-8F29-52B1F623C808}"/>
                </a:ext>
              </a:extLst>
            </p:cNvPr>
            <p:cNvCxnSpPr>
              <a:cxnSpLocks/>
            </p:cNvCxnSpPr>
            <p:nvPr/>
          </p:nvCxnSpPr>
          <p:spPr>
            <a:xfrm flipH="1" flipV="1">
              <a:off x="9847845" y="4048406"/>
              <a:ext cx="676816" cy="70544"/>
            </a:xfrm>
            <a:prstGeom prst="straightConnector1">
              <a:avLst/>
            </a:prstGeom>
            <a:ln w="57150">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4" name="Straight Arrow Connector 343">
              <a:extLst>
                <a:ext uri="{FF2B5EF4-FFF2-40B4-BE49-F238E27FC236}">
                  <a16:creationId xmlns:a16="http://schemas.microsoft.com/office/drawing/2014/main" id="{EAF37932-8B63-B94B-8A5B-9CD79A6D9607}"/>
                </a:ext>
              </a:extLst>
            </p:cNvPr>
            <p:cNvCxnSpPr>
              <a:cxnSpLocks/>
            </p:cNvCxnSpPr>
            <p:nvPr/>
          </p:nvCxnSpPr>
          <p:spPr>
            <a:xfrm flipH="1" flipV="1">
              <a:off x="9687254" y="4278793"/>
              <a:ext cx="623278" cy="659073"/>
            </a:xfrm>
            <a:prstGeom prst="straightConnector1">
              <a:avLst/>
            </a:prstGeom>
            <a:ln w="57150">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6" name="Straight Arrow Connector 345">
              <a:extLst>
                <a:ext uri="{FF2B5EF4-FFF2-40B4-BE49-F238E27FC236}">
                  <a16:creationId xmlns:a16="http://schemas.microsoft.com/office/drawing/2014/main" id="{DE74AE4A-C61F-924E-81E1-4E94973B7FA0}"/>
                </a:ext>
              </a:extLst>
            </p:cNvPr>
            <p:cNvCxnSpPr>
              <a:cxnSpLocks/>
            </p:cNvCxnSpPr>
            <p:nvPr/>
          </p:nvCxnSpPr>
          <p:spPr>
            <a:xfrm flipH="1" flipV="1">
              <a:off x="9400923" y="4590262"/>
              <a:ext cx="561048" cy="805637"/>
            </a:xfrm>
            <a:prstGeom prst="straightConnector1">
              <a:avLst/>
            </a:prstGeom>
            <a:ln w="57150">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328B44E1-2E2D-3045-B369-630C96D7BA82}"/>
                </a:ext>
              </a:extLst>
            </p:cNvPr>
            <p:cNvCxnSpPr>
              <a:cxnSpLocks/>
            </p:cNvCxnSpPr>
            <p:nvPr/>
          </p:nvCxnSpPr>
          <p:spPr>
            <a:xfrm flipV="1">
              <a:off x="8306462" y="4852076"/>
              <a:ext cx="128396" cy="426197"/>
            </a:xfrm>
            <a:prstGeom prst="straightConnector1">
              <a:avLst/>
            </a:prstGeom>
            <a:ln w="57150">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0" name="Straight Arrow Connector 349">
              <a:extLst>
                <a:ext uri="{FF2B5EF4-FFF2-40B4-BE49-F238E27FC236}">
                  <a16:creationId xmlns:a16="http://schemas.microsoft.com/office/drawing/2014/main" id="{B68C36ED-6B85-C648-93F3-AC0B339F7665}"/>
                </a:ext>
              </a:extLst>
            </p:cNvPr>
            <p:cNvCxnSpPr>
              <a:cxnSpLocks/>
            </p:cNvCxnSpPr>
            <p:nvPr/>
          </p:nvCxnSpPr>
          <p:spPr>
            <a:xfrm flipV="1">
              <a:off x="7384309" y="4580139"/>
              <a:ext cx="378368" cy="872892"/>
            </a:xfrm>
            <a:prstGeom prst="straightConnector1">
              <a:avLst/>
            </a:prstGeom>
            <a:ln w="57150">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2" name="Straight Arrow Connector 351">
              <a:extLst>
                <a:ext uri="{FF2B5EF4-FFF2-40B4-BE49-F238E27FC236}">
                  <a16:creationId xmlns:a16="http://schemas.microsoft.com/office/drawing/2014/main" id="{46A4DA2D-C1FF-2A4B-9E4D-67ECF9E959A4}"/>
                </a:ext>
              </a:extLst>
            </p:cNvPr>
            <p:cNvCxnSpPr>
              <a:cxnSpLocks/>
            </p:cNvCxnSpPr>
            <p:nvPr/>
          </p:nvCxnSpPr>
          <p:spPr>
            <a:xfrm flipV="1">
              <a:off x="7041455" y="4356236"/>
              <a:ext cx="472692" cy="739286"/>
            </a:xfrm>
            <a:prstGeom prst="straightConnector1">
              <a:avLst/>
            </a:prstGeom>
            <a:ln w="57150">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58" name="Title 357">
            <a:extLst>
              <a:ext uri="{FF2B5EF4-FFF2-40B4-BE49-F238E27FC236}">
                <a16:creationId xmlns:a16="http://schemas.microsoft.com/office/drawing/2014/main" id="{7ED86580-EE12-F945-B424-F1B81C2CD7CC}"/>
              </a:ext>
            </a:extLst>
          </p:cNvPr>
          <p:cNvSpPr>
            <a:spLocks noGrp="1"/>
          </p:cNvSpPr>
          <p:nvPr>
            <p:ph type="title"/>
          </p:nvPr>
        </p:nvSpPr>
        <p:spPr/>
        <p:txBody>
          <a:bodyPr/>
          <a:lstStyle/>
          <a:p>
            <a:r>
              <a:rPr lang="en-US" dirty="0"/>
              <a:t>The Challenge | the Opportunity</a:t>
            </a:r>
          </a:p>
        </p:txBody>
      </p:sp>
      <p:sp>
        <p:nvSpPr>
          <p:cNvPr id="359" name="Content Placeholder 358">
            <a:extLst>
              <a:ext uri="{FF2B5EF4-FFF2-40B4-BE49-F238E27FC236}">
                <a16:creationId xmlns:a16="http://schemas.microsoft.com/office/drawing/2014/main" id="{2A302544-F417-6740-9F3B-11BD2F9426A4}"/>
              </a:ext>
            </a:extLst>
          </p:cNvPr>
          <p:cNvSpPr>
            <a:spLocks noGrp="1"/>
          </p:cNvSpPr>
          <p:nvPr>
            <p:ph idx="4294967295"/>
          </p:nvPr>
        </p:nvSpPr>
        <p:spPr>
          <a:xfrm>
            <a:off x="496154" y="1730652"/>
            <a:ext cx="5565424" cy="4053016"/>
          </a:xfrm>
        </p:spPr>
        <p:txBody>
          <a:bodyPr>
            <a:normAutofit fontScale="55000" lnSpcReduction="20000"/>
          </a:bodyPr>
          <a:lstStyle/>
          <a:p>
            <a:pPr>
              <a:lnSpc>
                <a:spcPct val="120000"/>
              </a:lnSpc>
            </a:pPr>
            <a:r>
              <a:rPr lang="en-US" dirty="0"/>
              <a:t>Multiple “internal” stakeholder</a:t>
            </a:r>
            <a:r>
              <a:rPr lang="en-US" i="1" dirty="0"/>
              <a:t>s</a:t>
            </a:r>
          </a:p>
          <a:p>
            <a:pPr lvl="1">
              <a:lnSpc>
                <a:spcPct val="120000"/>
              </a:lnSpc>
            </a:pPr>
            <a:r>
              <a:rPr lang="en-US" sz="2200" dirty="0">
                <a:solidFill>
                  <a:schemeClr val="bg2">
                    <a:lumMod val="50000"/>
                  </a:schemeClr>
                </a:solidFill>
              </a:rPr>
              <a:t>Many voices many practices &amp; processes</a:t>
            </a:r>
          </a:p>
          <a:p>
            <a:pPr lvl="1">
              <a:lnSpc>
                <a:spcPct val="120000"/>
              </a:lnSpc>
            </a:pPr>
            <a:r>
              <a:rPr lang="en-US" sz="2200" dirty="0">
                <a:solidFill>
                  <a:schemeClr val="bg2">
                    <a:lumMod val="50000"/>
                  </a:schemeClr>
                </a:solidFill>
              </a:rPr>
              <a:t>He / She who shouts loudest</a:t>
            </a:r>
          </a:p>
          <a:p>
            <a:pPr lvl="1">
              <a:lnSpc>
                <a:spcPct val="120000"/>
              </a:lnSpc>
            </a:pPr>
            <a:r>
              <a:rPr lang="en-US" sz="2200" dirty="0">
                <a:solidFill>
                  <a:schemeClr val="bg2">
                    <a:lumMod val="50000"/>
                  </a:schemeClr>
                </a:solidFill>
              </a:rPr>
              <a:t>Old boy/girl networks</a:t>
            </a:r>
          </a:p>
          <a:p>
            <a:pPr lvl="1">
              <a:lnSpc>
                <a:spcPct val="120000"/>
              </a:lnSpc>
            </a:pPr>
            <a:r>
              <a:rPr lang="en-US" sz="2200" dirty="0">
                <a:solidFill>
                  <a:schemeClr val="bg2">
                    <a:lumMod val="50000"/>
                  </a:schemeClr>
                </a:solidFill>
              </a:rPr>
              <a:t>Work on “sexy stuff”</a:t>
            </a:r>
          </a:p>
          <a:p>
            <a:pPr lvl="1">
              <a:lnSpc>
                <a:spcPct val="120000"/>
              </a:lnSpc>
            </a:pPr>
            <a:r>
              <a:rPr lang="en-US" sz="2200" dirty="0">
                <a:solidFill>
                  <a:schemeClr val="bg2">
                    <a:lumMod val="50000"/>
                  </a:schemeClr>
                </a:solidFill>
              </a:rPr>
              <a:t>Tends to unidirectional communications</a:t>
            </a:r>
          </a:p>
          <a:p>
            <a:pPr>
              <a:lnSpc>
                <a:spcPct val="120000"/>
              </a:lnSpc>
            </a:pPr>
            <a:r>
              <a:rPr lang="en-US" dirty="0"/>
              <a:t>Corp. Marketing needs to scale, and “up its game” to keep up with rest of the organization and to have a voice</a:t>
            </a:r>
          </a:p>
          <a:p>
            <a:pPr lvl="1">
              <a:lnSpc>
                <a:spcPct val="120000"/>
              </a:lnSpc>
            </a:pPr>
            <a:r>
              <a:rPr lang="en-US" sz="2200" dirty="0">
                <a:solidFill>
                  <a:schemeClr val="bg2">
                    <a:lumMod val="50000"/>
                  </a:schemeClr>
                </a:solidFill>
              </a:rPr>
              <a:t>Improve efficiency</a:t>
            </a:r>
          </a:p>
          <a:p>
            <a:pPr lvl="1">
              <a:lnSpc>
                <a:spcPct val="120000"/>
              </a:lnSpc>
            </a:pPr>
            <a:r>
              <a:rPr lang="en-US" sz="2200" dirty="0">
                <a:solidFill>
                  <a:schemeClr val="bg2">
                    <a:lumMod val="50000"/>
                  </a:schemeClr>
                </a:solidFill>
              </a:rPr>
              <a:t>Prioritize around business imperatives</a:t>
            </a:r>
          </a:p>
          <a:p>
            <a:pPr lvl="1">
              <a:lnSpc>
                <a:spcPct val="120000"/>
              </a:lnSpc>
            </a:pPr>
            <a:r>
              <a:rPr lang="en-US" sz="2200" dirty="0">
                <a:solidFill>
                  <a:schemeClr val="bg2">
                    <a:lumMod val="50000"/>
                  </a:schemeClr>
                </a:solidFill>
              </a:rPr>
              <a:t>Define Interface channels and protocols</a:t>
            </a:r>
          </a:p>
          <a:p>
            <a:pPr lvl="1">
              <a:lnSpc>
                <a:spcPct val="120000"/>
              </a:lnSpc>
            </a:pPr>
            <a:r>
              <a:rPr lang="en-US" sz="2200" dirty="0">
                <a:solidFill>
                  <a:schemeClr val="bg2">
                    <a:lumMod val="50000"/>
                  </a:schemeClr>
                </a:solidFill>
              </a:rPr>
              <a:t>Add value beyond the creative –be a trusted advisor</a:t>
            </a:r>
          </a:p>
          <a:p>
            <a:pPr lvl="1">
              <a:lnSpc>
                <a:spcPct val="120000"/>
              </a:lnSpc>
            </a:pPr>
            <a:r>
              <a:rPr lang="en-US" sz="2200" dirty="0">
                <a:solidFill>
                  <a:schemeClr val="bg2">
                    <a:lumMod val="50000"/>
                  </a:schemeClr>
                </a:solidFill>
              </a:rPr>
              <a:t>Tend to bidirectional communications</a:t>
            </a:r>
          </a:p>
          <a:p>
            <a:pPr>
              <a:lnSpc>
                <a:spcPct val="120000"/>
              </a:lnSpc>
            </a:pPr>
            <a:endParaRPr lang="en-US" dirty="0"/>
          </a:p>
          <a:p>
            <a:endParaRPr lang="en-US" dirty="0"/>
          </a:p>
        </p:txBody>
      </p:sp>
    </p:spTree>
    <p:extLst>
      <p:ext uri="{BB962C8B-B14F-4D97-AF65-F5344CB8AC3E}">
        <p14:creationId xmlns:p14="http://schemas.microsoft.com/office/powerpoint/2010/main" val="278413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01"/>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17"/>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19"/>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59">
                                            <p:txEl>
                                              <p:pRg st="6" end="6"/>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59">
                                            <p:txEl>
                                              <p:pRg st="7" end="7"/>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59">
                                            <p:txEl>
                                              <p:pRg st="8" end="8"/>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59">
                                            <p:txEl>
                                              <p:pRg st="9" end="9"/>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59">
                                            <p:txEl>
                                              <p:pRg st="10" end="10"/>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59">
                                            <p:txEl>
                                              <p:pRg st="11" end="11"/>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6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90"/>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29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9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animBg="1"/>
      <p:bldP spid="2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EED20-F89D-A647-8198-3A126EE76914}"/>
              </a:ext>
            </a:extLst>
          </p:cNvPr>
          <p:cNvSpPr>
            <a:spLocks noGrp="1"/>
          </p:cNvSpPr>
          <p:nvPr>
            <p:ph type="title"/>
          </p:nvPr>
        </p:nvSpPr>
        <p:spPr/>
        <p:txBody>
          <a:bodyPr/>
          <a:lstStyle/>
          <a:p>
            <a:r>
              <a:rPr lang="en-US" dirty="0"/>
              <a:t>What will we be when we grow up?</a:t>
            </a:r>
          </a:p>
        </p:txBody>
      </p:sp>
      <p:sp>
        <p:nvSpPr>
          <p:cNvPr id="4" name="Content Placeholder 3">
            <a:extLst>
              <a:ext uri="{FF2B5EF4-FFF2-40B4-BE49-F238E27FC236}">
                <a16:creationId xmlns:a16="http://schemas.microsoft.com/office/drawing/2014/main" id="{599F052D-597E-9E43-983C-1F31EF1AC432}"/>
              </a:ext>
            </a:extLst>
          </p:cNvPr>
          <p:cNvSpPr>
            <a:spLocks noGrp="1"/>
          </p:cNvSpPr>
          <p:nvPr>
            <p:ph idx="1"/>
          </p:nvPr>
        </p:nvSpPr>
        <p:spPr/>
        <p:txBody>
          <a:bodyPr/>
          <a:lstStyle/>
          <a:p>
            <a:pPr>
              <a:lnSpc>
                <a:spcPct val="70000"/>
              </a:lnSpc>
            </a:pPr>
            <a:r>
              <a:rPr lang="en-US" sz="1900" dirty="0"/>
              <a:t>At the start of the journey </a:t>
            </a:r>
          </a:p>
          <a:p>
            <a:pPr lvl="1">
              <a:lnSpc>
                <a:spcPct val="70000"/>
              </a:lnSpc>
            </a:pPr>
            <a:r>
              <a:rPr lang="en-US" sz="1900" dirty="0"/>
              <a:t>very much WIP</a:t>
            </a:r>
          </a:p>
          <a:p>
            <a:pPr>
              <a:lnSpc>
                <a:spcPct val="70000"/>
              </a:lnSpc>
            </a:pPr>
            <a:r>
              <a:rPr lang="en-US" sz="1900" dirty="0"/>
              <a:t>We will make mistakes</a:t>
            </a:r>
          </a:p>
          <a:p>
            <a:pPr lvl="1">
              <a:lnSpc>
                <a:spcPct val="70000"/>
              </a:lnSpc>
            </a:pPr>
            <a:r>
              <a:rPr lang="en-US" sz="1900" dirty="0"/>
              <a:t>too much process, too little process...</a:t>
            </a:r>
          </a:p>
          <a:p>
            <a:pPr lvl="1">
              <a:lnSpc>
                <a:spcPct val="70000"/>
              </a:lnSpc>
            </a:pPr>
            <a:r>
              <a:rPr lang="en-US" sz="1900" dirty="0"/>
              <a:t>too much reporting too little reporting…</a:t>
            </a:r>
          </a:p>
          <a:p>
            <a:pPr lvl="1">
              <a:lnSpc>
                <a:spcPct val="70000"/>
              </a:lnSpc>
            </a:pPr>
            <a:r>
              <a:rPr lang="en-US" sz="1900" dirty="0"/>
              <a:t>inappropriate tool selection...</a:t>
            </a:r>
          </a:p>
          <a:p>
            <a:pPr>
              <a:lnSpc>
                <a:spcPct val="70000"/>
              </a:lnSpc>
            </a:pPr>
            <a:r>
              <a:rPr lang="en-US" sz="1900" dirty="0"/>
              <a:t>Denial –tried it before, done it before…</a:t>
            </a:r>
          </a:p>
          <a:p>
            <a:pPr lvl="1">
              <a:lnSpc>
                <a:spcPct val="70000"/>
              </a:lnSpc>
            </a:pPr>
            <a:r>
              <a:rPr lang="en-US" sz="1900" dirty="0"/>
              <a:t>change is necessary</a:t>
            </a:r>
          </a:p>
          <a:p>
            <a:pPr lvl="1">
              <a:lnSpc>
                <a:spcPct val="70000"/>
              </a:lnSpc>
            </a:pPr>
            <a:r>
              <a:rPr lang="en-US" sz="1900" dirty="0"/>
              <a:t>embrace it, own it, be an agent for change</a:t>
            </a:r>
          </a:p>
          <a:p>
            <a:pPr marL="0" indent="0">
              <a:lnSpc>
                <a:spcPct val="70000"/>
              </a:lnSpc>
              <a:buNone/>
            </a:pPr>
            <a:endParaRPr lang="en-US" sz="1900" dirty="0"/>
          </a:p>
        </p:txBody>
      </p:sp>
      <p:sp>
        <p:nvSpPr>
          <p:cNvPr id="5" name="Content Placeholder 4">
            <a:extLst>
              <a:ext uri="{FF2B5EF4-FFF2-40B4-BE49-F238E27FC236}">
                <a16:creationId xmlns:a16="http://schemas.microsoft.com/office/drawing/2014/main" id="{51ABFB26-E952-3B44-8F0C-00E54E632522}"/>
              </a:ext>
            </a:extLst>
          </p:cNvPr>
          <p:cNvSpPr>
            <a:spLocks noGrp="1"/>
          </p:cNvSpPr>
          <p:nvPr>
            <p:ph idx="13"/>
          </p:nvPr>
        </p:nvSpPr>
        <p:spPr>
          <a:xfrm>
            <a:off x="6169306" y="2129743"/>
            <a:ext cx="5483822" cy="4140428"/>
          </a:xfrm>
        </p:spPr>
        <p:txBody>
          <a:bodyPr>
            <a:normAutofit fontScale="70000" lnSpcReduction="20000"/>
          </a:bodyPr>
          <a:lstStyle/>
          <a:p>
            <a:r>
              <a:rPr lang="en-US" sz="2700" dirty="0"/>
              <a:t>Driven by metrics </a:t>
            </a:r>
          </a:p>
          <a:p>
            <a:pPr lvl="1">
              <a:buClr>
                <a:schemeClr val="accent3"/>
              </a:buClr>
            </a:pPr>
            <a:r>
              <a:rPr lang="en-US" sz="2700" dirty="0"/>
              <a:t>results focused not task focused</a:t>
            </a:r>
          </a:p>
          <a:p>
            <a:r>
              <a:rPr lang="en-US" sz="2700" dirty="0"/>
              <a:t>Guided by processes </a:t>
            </a:r>
          </a:p>
          <a:p>
            <a:pPr lvl="1">
              <a:buClr>
                <a:schemeClr val="accent3"/>
              </a:buClr>
            </a:pPr>
            <a:r>
              <a:rPr lang="en-US" sz="2700" dirty="0"/>
              <a:t>consistency and legacy</a:t>
            </a:r>
          </a:p>
          <a:p>
            <a:pPr lvl="1">
              <a:buClr>
                <a:schemeClr val="accent3"/>
              </a:buClr>
            </a:pPr>
            <a:r>
              <a:rPr lang="en-US" sz="2700" dirty="0"/>
              <a:t>you can’t improve what you don’t measure</a:t>
            </a:r>
          </a:p>
          <a:p>
            <a:r>
              <a:rPr lang="en-US" sz="2700" dirty="0"/>
              <a:t>Consult and Commit mentality</a:t>
            </a:r>
          </a:p>
          <a:p>
            <a:pPr lvl="1">
              <a:buClr>
                <a:schemeClr val="accent3"/>
              </a:buClr>
            </a:pPr>
            <a:r>
              <a:rPr lang="en-US" sz="2700" dirty="0"/>
              <a:t>encourage input and opinions but once a decision is made get behind it!</a:t>
            </a:r>
          </a:p>
          <a:p>
            <a:r>
              <a:rPr lang="en-US" sz="2700" dirty="0"/>
              <a:t>No one is greater than the team</a:t>
            </a:r>
          </a:p>
          <a:p>
            <a:r>
              <a:rPr lang="en-US" sz="2700" dirty="0"/>
              <a:t>Communicate</a:t>
            </a:r>
          </a:p>
          <a:p>
            <a:pPr lvl="1">
              <a:buClr>
                <a:schemeClr val="accent3"/>
              </a:buClr>
            </a:pPr>
            <a:r>
              <a:rPr lang="en-US" sz="2700" dirty="0"/>
              <a:t>no surprises…</a:t>
            </a:r>
          </a:p>
          <a:p>
            <a:r>
              <a:rPr lang="en-US" sz="2700" dirty="0"/>
              <a:t>Think from the outside in</a:t>
            </a:r>
          </a:p>
          <a:p>
            <a:r>
              <a:rPr lang="en-US" sz="2700" dirty="0"/>
              <a:t>Continuous Improvement</a:t>
            </a:r>
          </a:p>
          <a:p>
            <a:endParaRPr lang="en-US" dirty="0"/>
          </a:p>
          <a:p>
            <a:endParaRPr lang="en-US" dirty="0"/>
          </a:p>
        </p:txBody>
      </p:sp>
      <p:sp>
        <p:nvSpPr>
          <p:cNvPr id="6" name="Content Placeholder 5">
            <a:extLst>
              <a:ext uri="{FF2B5EF4-FFF2-40B4-BE49-F238E27FC236}">
                <a16:creationId xmlns:a16="http://schemas.microsoft.com/office/drawing/2014/main" id="{E18B30D0-D2AD-9E41-AAEB-AC9142B5FFC6}"/>
              </a:ext>
            </a:extLst>
          </p:cNvPr>
          <p:cNvSpPr>
            <a:spLocks noGrp="1"/>
          </p:cNvSpPr>
          <p:nvPr>
            <p:ph idx="14"/>
          </p:nvPr>
        </p:nvSpPr>
        <p:spPr/>
        <p:txBody>
          <a:bodyPr>
            <a:normAutofit fontScale="92500" lnSpcReduction="10000"/>
          </a:bodyPr>
          <a:lstStyle/>
          <a:p>
            <a:r>
              <a:rPr lang="en-US" sz="2600" dirty="0"/>
              <a:t>Where are we now?</a:t>
            </a:r>
          </a:p>
        </p:txBody>
      </p:sp>
      <p:sp>
        <p:nvSpPr>
          <p:cNvPr id="7" name="Content Placeholder 6">
            <a:extLst>
              <a:ext uri="{FF2B5EF4-FFF2-40B4-BE49-F238E27FC236}">
                <a16:creationId xmlns:a16="http://schemas.microsoft.com/office/drawing/2014/main" id="{2E6C27F4-43DD-2149-B367-F8B1B33F442E}"/>
              </a:ext>
            </a:extLst>
          </p:cNvPr>
          <p:cNvSpPr>
            <a:spLocks noGrp="1"/>
          </p:cNvSpPr>
          <p:nvPr>
            <p:ph idx="15"/>
          </p:nvPr>
        </p:nvSpPr>
        <p:spPr/>
        <p:txBody>
          <a:bodyPr>
            <a:normAutofit fontScale="92500" lnSpcReduction="20000"/>
          </a:bodyPr>
          <a:lstStyle/>
          <a:p>
            <a:r>
              <a:rPr lang="en-US" dirty="0"/>
              <a:t>Best in class Corporate Marketing</a:t>
            </a:r>
          </a:p>
          <a:p>
            <a:endParaRPr lang="en-US" sz="2100" dirty="0">
              <a:solidFill>
                <a:schemeClr val="tx1">
                  <a:lumMod val="95000"/>
                  <a:lumOff val="5000"/>
                </a:schemeClr>
              </a:solidFill>
            </a:endParaRPr>
          </a:p>
        </p:txBody>
      </p:sp>
      <p:pic>
        <p:nvPicPr>
          <p:cNvPr id="8" name="Picture 7">
            <a:extLst>
              <a:ext uri="{FF2B5EF4-FFF2-40B4-BE49-F238E27FC236}">
                <a16:creationId xmlns:a16="http://schemas.microsoft.com/office/drawing/2014/main" id="{5C5BA064-8F06-C342-8542-55B09A1E5435}"/>
              </a:ext>
            </a:extLst>
          </p:cNvPr>
          <p:cNvPicPr>
            <a:picLocks noChangeAspect="1"/>
          </p:cNvPicPr>
          <p:nvPr/>
        </p:nvPicPr>
        <p:blipFill>
          <a:blip r:embed="rId3"/>
          <a:stretch>
            <a:fillRect/>
          </a:stretch>
        </p:blipFill>
        <p:spPr>
          <a:xfrm>
            <a:off x="9665453" y="4857423"/>
            <a:ext cx="2300191" cy="1540071"/>
          </a:xfrm>
          <a:prstGeom prst="rect">
            <a:avLst/>
          </a:prstGeom>
        </p:spPr>
      </p:pic>
    </p:spTree>
    <p:extLst>
      <p:ext uri="{BB962C8B-B14F-4D97-AF65-F5344CB8AC3E}">
        <p14:creationId xmlns:p14="http://schemas.microsoft.com/office/powerpoint/2010/main" val="359828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The RACI Chart | </a:t>
            </a:r>
            <a:r>
              <a:rPr lang="en-US" dirty="0">
                <a:solidFill>
                  <a:srgbClr val="C00000"/>
                </a:solidFill>
              </a:rPr>
              <a:t>Corporate Marketing</a:t>
            </a:r>
          </a:p>
        </p:txBody>
      </p:sp>
      <p:graphicFrame>
        <p:nvGraphicFramePr>
          <p:cNvPr id="9" name="Content Placeholder 8"/>
          <p:cNvGraphicFramePr>
            <a:graphicFrameLocks noGrp="1"/>
          </p:cNvGraphicFramePr>
          <p:nvPr>
            <p:ph idx="1"/>
            <p:extLst/>
          </p:nvPr>
        </p:nvGraphicFramePr>
        <p:xfrm>
          <a:off x="149796" y="1712577"/>
          <a:ext cx="8750361" cy="4057320"/>
        </p:xfrm>
        <a:graphic>
          <a:graphicData uri="http://schemas.openxmlformats.org/drawingml/2006/table">
            <a:tbl>
              <a:tblPr firstRow="1" bandRow="1">
                <a:tableStyleId>{7DF18680-E054-41AD-8BC1-D1AEF772440D}</a:tableStyleId>
              </a:tblPr>
              <a:tblGrid>
                <a:gridCol w="1935036">
                  <a:extLst>
                    <a:ext uri="{9D8B030D-6E8A-4147-A177-3AD203B41FA5}">
                      <a16:colId xmlns:a16="http://schemas.microsoft.com/office/drawing/2014/main" val="20000"/>
                    </a:ext>
                  </a:extLst>
                </a:gridCol>
                <a:gridCol w="1085088">
                  <a:extLst>
                    <a:ext uri="{9D8B030D-6E8A-4147-A177-3AD203B41FA5}">
                      <a16:colId xmlns:a16="http://schemas.microsoft.com/office/drawing/2014/main" val="20001"/>
                    </a:ext>
                  </a:extLst>
                </a:gridCol>
                <a:gridCol w="804672">
                  <a:extLst>
                    <a:ext uri="{9D8B030D-6E8A-4147-A177-3AD203B41FA5}">
                      <a16:colId xmlns:a16="http://schemas.microsoft.com/office/drawing/2014/main" val="20002"/>
                    </a:ext>
                  </a:extLst>
                </a:gridCol>
                <a:gridCol w="927833">
                  <a:extLst>
                    <a:ext uri="{9D8B030D-6E8A-4147-A177-3AD203B41FA5}">
                      <a16:colId xmlns:a16="http://schemas.microsoft.com/office/drawing/2014/main" val="20003"/>
                    </a:ext>
                  </a:extLst>
                </a:gridCol>
                <a:gridCol w="999433">
                  <a:extLst>
                    <a:ext uri="{9D8B030D-6E8A-4147-A177-3AD203B41FA5}">
                      <a16:colId xmlns:a16="http://schemas.microsoft.com/office/drawing/2014/main" val="20004"/>
                    </a:ext>
                  </a:extLst>
                </a:gridCol>
                <a:gridCol w="999433">
                  <a:extLst>
                    <a:ext uri="{9D8B030D-6E8A-4147-A177-3AD203B41FA5}">
                      <a16:colId xmlns:a16="http://schemas.microsoft.com/office/drawing/2014/main" val="20005"/>
                    </a:ext>
                  </a:extLst>
                </a:gridCol>
                <a:gridCol w="999433">
                  <a:extLst>
                    <a:ext uri="{9D8B030D-6E8A-4147-A177-3AD203B41FA5}">
                      <a16:colId xmlns:a16="http://schemas.microsoft.com/office/drawing/2014/main" val="2668006387"/>
                    </a:ext>
                  </a:extLst>
                </a:gridCol>
                <a:gridCol w="999433">
                  <a:extLst>
                    <a:ext uri="{9D8B030D-6E8A-4147-A177-3AD203B41FA5}">
                      <a16:colId xmlns:a16="http://schemas.microsoft.com/office/drawing/2014/main" val="20006"/>
                    </a:ext>
                  </a:extLst>
                </a:gridCol>
              </a:tblGrid>
              <a:tr h="405732">
                <a:tc>
                  <a:txBody>
                    <a:bodyPr/>
                    <a:lstStyle/>
                    <a:p>
                      <a:pPr algn="ctr"/>
                      <a:r>
                        <a:rPr lang="en-US" sz="1600" dirty="0">
                          <a:latin typeface="+mj-lt"/>
                        </a:rPr>
                        <a:t>Area</a:t>
                      </a:r>
                      <a:endParaRPr lang="en-US" sz="1600" dirty="0">
                        <a:latin typeface="+mj-lt"/>
                        <a:cs typeface="Arial" panose="020B0604020202020204" pitchFamily="34" charset="0"/>
                      </a:endParaRPr>
                    </a:p>
                  </a:txBody>
                  <a:tcPr marL="139417" marR="139417"/>
                </a:tc>
                <a:tc>
                  <a:txBody>
                    <a:bodyPr/>
                    <a:lstStyle/>
                    <a:p>
                      <a:pPr algn="ctr"/>
                      <a:r>
                        <a:rPr lang="en-US" sz="1600" dirty="0">
                          <a:latin typeface="+mj-lt"/>
                        </a:rPr>
                        <a:t>Andrew</a:t>
                      </a:r>
                      <a:endParaRPr lang="en-US" sz="1600" dirty="0">
                        <a:latin typeface="+mj-lt"/>
                        <a:cs typeface="Arial" panose="020B0604020202020204" pitchFamily="34" charset="0"/>
                      </a:endParaRPr>
                    </a:p>
                  </a:txBody>
                  <a:tcPr marL="139417" marR="139417"/>
                </a:tc>
                <a:tc>
                  <a:txBody>
                    <a:bodyPr/>
                    <a:lstStyle/>
                    <a:p>
                      <a:pPr algn="ctr"/>
                      <a:r>
                        <a:rPr lang="en-US" sz="1600" dirty="0">
                          <a:latin typeface="+mj-lt"/>
                        </a:rPr>
                        <a:t>Brian</a:t>
                      </a:r>
                      <a:endParaRPr lang="en-US" sz="1600" dirty="0">
                        <a:latin typeface="+mj-lt"/>
                        <a:cs typeface="Arial" panose="020B0604020202020204" pitchFamily="34" charset="0"/>
                      </a:endParaRPr>
                    </a:p>
                  </a:txBody>
                  <a:tcPr marL="139417" marR="139417"/>
                </a:tc>
                <a:tc>
                  <a:txBody>
                    <a:bodyPr/>
                    <a:lstStyle/>
                    <a:p>
                      <a:pPr algn="ctr"/>
                      <a:r>
                        <a:rPr lang="en-US" sz="1600" dirty="0">
                          <a:latin typeface="+mj-lt"/>
                        </a:rPr>
                        <a:t>Stuart</a:t>
                      </a:r>
                      <a:endParaRPr lang="en-US" sz="1600" dirty="0">
                        <a:latin typeface="+mj-lt"/>
                        <a:cs typeface="Arial" panose="020B0604020202020204" pitchFamily="34" charset="0"/>
                      </a:endParaRPr>
                    </a:p>
                  </a:txBody>
                  <a:tcPr marL="139417" marR="139417"/>
                </a:tc>
                <a:tc>
                  <a:txBody>
                    <a:bodyPr/>
                    <a:lstStyle/>
                    <a:p>
                      <a:pPr algn="ctr"/>
                      <a:r>
                        <a:rPr lang="en-US" sz="1600" dirty="0">
                          <a:latin typeface="+mj-lt"/>
                        </a:rPr>
                        <a:t>Jan</a:t>
                      </a:r>
                      <a:endParaRPr lang="en-US" sz="1600" dirty="0">
                        <a:latin typeface="+mj-lt"/>
                        <a:cs typeface="Arial" panose="020B0604020202020204" pitchFamily="34" charset="0"/>
                      </a:endParaRPr>
                    </a:p>
                  </a:txBody>
                  <a:tcPr marL="139417" marR="139417"/>
                </a:tc>
                <a:tc>
                  <a:txBody>
                    <a:bodyPr/>
                    <a:lstStyle/>
                    <a:p>
                      <a:pPr algn="ctr"/>
                      <a:r>
                        <a:rPr lang="en-US" sz="1600" dirty="0">
                          <a:latin typeface="+mj-lt"/>
                        </a:rPr>
                        <a:t>Frank</a:t>
                      </a:r>
                      <a:endParaRPr lang="en-US" sz="1600" dirty="0">
                        <a:latin typeface="+mj-lt"/>
                        <a:cs typeface="Arial" panose="020B0604020202020204" pitchFamily="34" charset="0"/>
                      </a:endParaRPr>
                    </a:p>
                  </a:txBody>
                  <a:tcPr marL="139417" marR="139417"/>
                </a:tc>
                <a:tc>
                  <a:txBody>
                    <a:bodyPr/>
                    <a:lstStyle/>
                    <a:p>
                      <a:pPr algn="ctr"/>
                      <a:r>
                        <a:rPr lang="en-US" sz="1600" dirty="0">
                          <a:latin typeface="+mj-lt"/>
                          <a:cs typeface="Arial" panose="020B0604020202020204" pitchFamily="34" charset="0"/>
                        </a:rPr>
                        <a:t>VIV</a:t>
                      </a:r>
                    </a:p>
                  </a:txBody>
                  <a:tcPr marL="139417" marR="139417"/>
                </a:tc>
                <a:tc>
                  <a:txBody>
                    <a:bodyPr/>
                    <a:lstStyle/>
                    <a:p>
                      <a:pPr algn="ctr"/>
                      <a:r>
                        <a:rPr lang="en-US" sz="1600" dirty="0">
                          <a:latin typeface="+mj-lt"/>
                        </a:rPr>
                        <a:t>Kim</a:t>
                      </a:r>
                      <a:endParaRPr lang="en-US" sz="1600" dirty="0">
                        <a:latin typeface="+mj-lt"/>
                        <a:cs typeface="Arial" panose="020B0604020202020204" pitchFamily="34" charset="0"/>
                      </a:endParaRPr>
                    </a:p>
                  </a:txBody>
                  <a:tcPr marL="139417" marR="139417"/>
                </a:tc>
                <a:extLst>
                  <a:ext uri="{0D108BD9-81ED-4DB2-BD59-A6C34878D82A}">
                    <a16:rowId xmlns:a16="http://schemas.microsoft.com/office/drawing/2014/main" val="10000"/>
                  </a:ext>
                </a:extLst>
              </a:tr>
              <a:tr h="405732">
                <a:tc>
                  <a:txBody>
                    <a:bodyPr/>
                    <a:lstStyle/>
                    <a:p>
                      <a:pPr algn="ctr"/>
                      <a:r>
                        <a:rPr lang="en-US" sz="1600" dirty="0">
                          <a:latin typeface="+mj-lt"/>
                        </a:rPr>
                        <a:t>Creative</a:t>
                      </a:r>
                      <a:endParaRPr lang="en-US" sz="1600" dirty="0">
                        <a:latin typeface="+mj-lt"/>
                        <a:cs typeface="Arial" panose="020B0604020202020204" pitchFamily="34" charset="0"/>
                      </a:endParaRPr>
                    </a:p>
                  </a:txBody>
                  <a:tcPr marL="139417" marR="139417"/>
                </a:tc>
                <a:tc>
                  <a:txBody>
                    <a:bodyPr/>
                    <a:lstStyle/>
                    <a:p>
                      <a:pPr algn="ctr"/>
                      <a:r>
                        <a:rPr lang="en-US" sz="1600" b="1" dirty="0">
                          <a:solidFill>
                            <a:srgbClr val="C00000"/>
                          </a:solidFill>
                          <a:latin typeface="+mj-lt"/>
                        </a:rPr>
                        <a:t>RACI</a:t>
                      </a:r>
                      <a:endParaRPr lang="en-US" sz="1600" b="1" dirty="0">
                        <a:solidFill>
                          <a:srgbClr val="C00000"/>
                        </a:solidFill>
                        <a:latin typeface="+mj-lt"/>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noProof="0" dirty="0">
                          <a:solidFill>
                            <a:srgbClr val="C00000"/>
                          </a:solidFill>
                          <a:latin typeface="+mj-lt"/>
                          <a:ea typeface="+mn-ea"/>
                          <a:cs typeface="Arial" panose="020B0604020202020204" pitchFamily="34" charset="0"/>
                        </a:rPr>
                        <a:t>RA</a:t>
                      </a: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CI</a:t>
                      </a:r>
                      <a:endParaRPr kumimoji="0" lang="en-US" sz="16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txBody>
                  <a:tcPr marL="139417" marR="139417"/>
                </a:tc>
                <a:tc>
                  <a:txBody>
                    <a:bodyPr/>
                    <a:lstStyle/>
                    <a:p>
                      <a:pPr algn="ctr"/>
                      <a:r>
                        <a:rPr lang="en-US" sz="1800" dirty="0" err="1">
                          <a:latin typeface="+mj-lt"/>
                        </a:rPr>
                        <a:t>cI</a:t>
                      </a:r>
                      <a:endParaRPr lang="en-US" sz="1800" dirty="0">
                        <a:latin typeface="+mj-lt"/>
                        <a:cs typeface="Arial" panose="020B0604020202020204" pitchFamily="34" charset="0"/>
                      </a:endParaRPr>
                    </a:p>
                  </a:txBody>
                  <a:tcPr marL="139417" marR="139417"/>
                </a:tc>
                <a:tc>
                  <a:txBody>
                    <a:bodyPr/>
                    <a:lstStyle/>
                    <a:p>
                      <a:pPr algn="ctr"/>
                      <a:r>
                        <a:rPr lang="en-US" sz="1600" dirty="0">
                          <a:latin typeface="+mj-lt"/>
                        </a:rPr>
                        <a:t>I</a:t>
                      </a:r>
                      <a:endParaRPr lang="en-US" sz="1600" dirty="0">
                        <a:latin typeface="+mj-lt"/>
                        <a:cs typeface="Arial" panose="020B0604020202020204" pitchFamily="34" charset="0"/>
                      </a:endParaRPr>
                    </a:p>
                  </a:txBody>
                  <a:tcPr marL="139417" marR="139417"/>
                </a:tc>
                <a:tc>
                  <a:txBody>
                    <a:bodyPr/>
                    <a:lstStyle/>
                    <a:p>
                      <a:pPr algn="ctr"/>
                      <a:r>
                        <a:rPr lang="en-US" sz="1600" kern="1200" dirty="0" err="1">
                          <a:solidFill>
                            <a:schemeClr val="dk1"/>
                          </a:solidFill>
                          <a:latin typeface="+mn-lt"/>
                          <a:ea typeface="+mn-ea"/>
                          <a:cs typeface="+mn-cs"/>
                        </a:rPr>
                        <a:t>cI</a:t>
                      </a:r>
                      <a:endParaRPr lang="en-US" sz="1600" kern="1200" dirty="0">
                        <a:solidFill>
                          <a:schemeClr val="dk1"/>
                        </a:solidFill>
                        <a:latin typeface="+mn-lt"/>
                        <a:ea typeface="+mn-ea"/>
                        <a:cs typeface="Arial" panose="020B0604020202020204" pitchFamily="34" charset="0"/>
                      </a:endParaRPr>
                    </a:p>
                  </a:txBody>
                  <a:tcPr marL="139417" marR="139417"/>
                </a:tc>
                <a:tc>
                  <a:txBody>
                    <a:bodyPr/>
                    <a:lstStyle/>
                    <a:p>
                      <a:pPr algn="ctr"/>
                      <a:r>
                        <a:rPr lang="en-US" sz="1600" kern="1200" dirty="0" err="1">
                          <a:solidFill>
                            <a:schemeClr val="dk1"/>
                          </a:solidFill>
                          <a:latin typeface="+mn-lt"/>
                          <a:ea typeface="+mn-ea"/>
                          <a:cs typeface="+mn-cs"/>
                        </a:rPr>
                        <a:t>cI</a:t>
                      </a:r>
                      <a:endParaRPr lang="en-US" sz="1600" kern="1200" dirty="0">
                        <a:solidFill>
                          <a:schemeClr val="dk1"/>
                        </a:solidFill>
                        <a:latin typeface="+mn-lt"/>
                        <a:ea typeface="+mn-ea"/>
                        <a:cs typeface="Arial" panose="020B0604020202020204" pitchFamily="34" charset="0"/>
                      </a:endParaRPr>
                    </a:p>
                  </a:txBody>
                  <a:tcPr marL="139417" marR="139417"/>
                </a:tc>
                <a:extLst>
                  <a:ext uri="{0D108BD9-81ED-4DB2-BD59-A6C34878D82A}">
                    <a16:rowId xmlns:a16="http://schemas.microsoft.com/office/drawing/2014/main" val="10001"/>
                  </a:ext>
                </a:extLst>
              </a:tr>
              <a:tr h="405732">
                <a:tc>
                  <a:txBody>
                    <a:bodyPr/>
                    <a:lstStyle/>
                    <a:p>
                      <a:pPr algn="ctr"/>
                      <a:r>
                        <a:rPr lang="en-US" sz="1600" dirty="0">
                          <a:latin typeface="+mj-lt"/>
                        </a:rPr>
                        <a:t>Communications</a:t>
                      </a:r>
                      <a:endParaRPr lang="en-US" sz="1600" dirty="0">
                        <a:latin typeface="+mj-lt"/>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mj-lt"/>
                          <a:ea typeface="+mn-ea"/>
                          <a:cs typeface="+mn-cs"/>
                        </a:rPr>
                        <a:t>RACI</a:t>
                      </a:r>
                      <a:endParaRPr kumimoji="0" lang="en-US" sz="1600" b="1" i="0" u="none" strike="noStrike" kern="1200" cap="none" spc="0" normalizeH="0" baseline="0" noProof="0" dirty="0">
                        <a:ln>
                          <a:noFill/>
                        </a:ln>
                        <a:solidFill>
                          <a:srgbClr val="C00000"/>
                        </a:solidFill>
                        <a:effectLst/>
                        <a:uLnTx/>
                        <a:uFillTx/>
                        <a:latin typeface="+mj-lt"/>
                        <a:ea typeface="+mn-ea"/>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mn-ea"/>
                          <a:cs typeface="+mn-cs"/>
                        </a:rPr>
                        <a:t>CI</a:t>
                      </a:r>
                      <a:endParaRPr kumimoji="0" lang="en-US" sz="16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endParaRPr>
                    </a:p>
                  </a:txBody>
                  <a:tcPr marL="139417" marR="139417"/>
                </a:tc>
                <a:tc>
                  <a:txBody>
                    <a:bodyPr/>
                    <a:lstStyle/>
                    <a:p>
                      <a:pPr algn="ctr"/>
                      <a:r>
                        <a:rPr lang="en-US" sz="1600" b="1" dirty="0">
                          <a:solidFill>
                            <a:srgbClr val="C00000"/>
                          </a:solidFill>
                          <a:latin typeface="+mj-lt"/>
                          <a:cs typeface="Arial" panose="020B0604020202020204" pitchFamily="34" charset="0"/>
                        </a:rPr>
                        <a:t>RA</a:t>
                      </a:r>
                    </a:p>
                  </a:txBody>
                  <a:tcPr marL="139417" marR="139417"/>
                </a:tc>
                <a:tc>
                  <a:txBody>
                    <a:bodyPr/>
                    <a:lstStyle/>
                    <a:p>
                      <a:pPr algn="ctr"/>
                      <a:r>
                        <a:rPr lang="en-US" sz="1800" dirty="0" err="1">
                          <a:latin typeface="+mj-lt"/>
                        </a:rPr>
                        <a:t>cI</a:t>
                      </a:r>
                      <a:endParaRPr lang="en-US" sz="1800" dirty="0">
                        <a:latin typeface="+mj-lt"/>
                        <a:cs typeface="Arial" panose="020B0604020202020204" pitchFamily="34" charset="0"/>
                      </a:endParaRPr>
                    </a:p>
                  </a:txBody>
                  <a:tcPr marL="139417" marR="139417"/>
                </a:tc>
                <a:tc>
                  <a:txBody>
                    <a:bodyPr/>
                    <a:lstStyle/>
                    <a:p>
                      <a:pPr algn="ctr"/>
                      <a:r>
                        <a:rPr lang="en-US" sz="1600" dirty="0">
                          <a:latin typeface="+mj-lt"/>
                        </a:rPr>
                        <a:t>CI</a:t>
                      </a:r>
                      <a:endParaRPr lang="en-US" sz="1600" dirty="0">
                        <a:latin typeface="+mj-lt"/>
                        <a:cs typeface="Arial" panose="020B0604020202020204" pitchFamily="34" charset="0"/>
                      </a:endParaRPr>
                    </a:p>
                  </a:txBody>
                  <a:tcPr marL="139417" marR="139417"/>
                </a:tc>
                <a:tc>
                  <a:txBody>
                    <a:bodyPr/>
                    <a:lstStyle/>
                    <a:p>
                      <a:pPr algn="ctr"/>
                      <a:r>
                        <a:rPr lang="en-US" sz="1600" kern="1200" dirty="0" err="1">
                          <a:solidFill>
                            <a:schemeClr val="dk1"/>
                          </a:solidFill>
                          <a:latin typeface="+mn-lt"/>
                          <a:ea typeface="+mn-ea"/>
                          <a:cs typeface="+mn-cs"/>
                        </a:rPr>
                        <a:t>cI</a:t>
                      </a:r>
                      <a:endParaRPr lang="en-US" sz="1600" kern="1200" dirty="0">
                        <a:solidFill>
                          <a:schemeClr val="dk1"/>
                        </a:solidFill>
                        <a:latin typeface="+mn-lt"/>
                        <a:ea typeface="+mn-ea"/>
                        <a:cs typeface="Arial" panose="020B0604020202020204" pitchFamily="34" charset="0"/>
                      </a:endParaRPr>
                    </a:p>
                  </a:txBody>
                  <a:tcPr marL="139417" marR="139417"/>
                </a:tc>
                <a:tc>
                  <a:txBody>
                    <a:bodyPr/>
                    <a:lstStyle/>
                    <a:p>
                      <a:pPr algn="ctr"/>
                      <a:r>
                        <a:rPr lang="en-US" sz="1600" kern="1200" dirty="0" err="1">
                          <a:solidFill>
                            <a:schemeClr val="dk1"/>
                          </a:solidFill>
                          <a:latin typeface="+mn-lt"/>
                          <a:ea typeface="+mn-ea"/>
                          <a:cs typeface="+mn-cs"/>
                        </a:rPr>
                        <a:t>cI</a:t>
                      </a:r>
                      <a:endParaRPr lang="en-US" sz="1600" kern="1200" dirty="0">
                        <a:solidFill>
                          <a:schemeClr val="dk1"/>
                        </a:solidFill>
                        <a:latin typeface="+mn-lt"/>
                        <a:ea typeface="+mn-ea"/>
                        <a:cs typeface="Arial" panose="020B0604020202020204" pitchFamily="34" charset="0"/>
                      </a:endParaRPr>
                    </a:p>
                  </a:txBody>
                  <a:tcPr marL="139417" marR="139417"/>
                </a:tc>
                <a:extLst>
                  <a:ext uri="{0D108BD9-81ED-4DB2-BD59-A6C34878D82A}">
                    <a16:rowId xmlns:a16="http://schemas.microsoft.com/office/drawing/2014/main" val="10002"/>
                  </a:ext>
                </a:extLst>
              </a:tr>
              <a:tr h="405732">
                <a:tc>
                  <a:txBody>
                    <a:bodyPr/>
                    <a:lstStyle/>
                    <a:p>
                      <a:pPr algn="ctr"/>
                      <a:r>
                        <a:rPr lang="en-US" sz="1600" dirty="0">
                          <a:latin typeface="+mj-lt"/>
                        </a:rPr>
                        <a:t>Videography</a:t>
                      </a:r>
                      <a:endParaRPr lang="en-US" sz="1600" dirty="0">
                        <a:latin typeface="+mj-lt"/>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mj-lt"/>
                          <a:ea typeface="+mn-ea"/>
                          <a:cs typeface="+mn-cs"/>
                        </a:rPr>
                        <a:t>RACI</a:t>
                      </a:r>
                      <a:endParaRPr kumimoji="0" lang="en-US" sz="1600" b="1" i="0" u="none" strike="noStrike" kern="1200" cap="none" spc="0" normalizeH="0" baseline="0" noProof="0" dirty="0">
                        <a:ln>
                          <a:noFill/>
                        </a:ln>
                        <a:solidFill>
                          <a:srgbClr val="C00000"/>
                        </a:solidFill>
                        <a:effectLst/>
                        <a:uLnTx/>
                        <a:uFillTx/>
                        <a:latin typeface="+mj-lt"/>
                        <a:ea typeface="+mn-ea"/>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noProof="0" dirty="0">
                          <a:solidFill>
                            <a:srgbClr val="C00000"/>
                          </a:solidFill>
                          <a:latin typeface="+mj-lt"/>
                          <a:ea typeface="+mn-ea"/>
                          <a:cs typeface="Arial" panose="020B0604020202020204" pitchFamily="34" charset="0"/>
                        </a:rPr>
                        <a:t>RA</a:t>
                      </a: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CI</a:t>
                      </a:r>
                      <a:endParaRPr kumimoji="0" lang="en-US" sz="16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txBody>
                  <a:tcPr marL="139417" marR="139417"/>
                </a:tc>
                <a:tc>
                  <a:txBody>
                    <a:bodyPr/>
                    <a:lstStyle/>
                    <a:p>
                      <a:pPr algn="ctr"/>
                      <a:r>
                        <a:rPr lang="en-US" sz="1800" kern="1200" dirty="0" err="1">
                          <a:solidFill>
                            <a:schemeClr val="dk1"/>
                          </a:solidFill>
                          <a:latin typeface="+mn-lt"/>
                          <a:ea typeface="+mn-ea"/>
                          <a:cs typeface="+mn-cs"/>
                        </a:rPr>
                        <a:t>cI</a:t>
                      </a:r>
                      <a:endParaRPr lang="en-US" sz="1800" kern="1200" dirty="0">
                        <a:solidFill>
                          <a:schemeClr val="dk1"/>
                        </a:solidFill>
                        <a:latin typeface="+mn-lt"/>
                        <a:ea typeface="+mn-ea"/>
                        <a:cs typeface="Arial" panose="020B0604020202020204" pitchFamily="34" charset="0"/>
                      </a:endParaRPr>
                    </a:p>
                  </a:txBody>
                  <a:tcPr marL="139417" marR="139417"/>
                </a:tc>
                <a:tc>
                  <a:txBody>
                    <a:bodyPr/>
                    <a:lstStyle/>
                    <a:p>
                      <a:pPr algn="ctr"/>
                      <a:r>
                        <a:rPr lang="en-US" sz="1600" dirty="0">
                          <a:latin typeface="+mj-lt"/>
                        </a:rPr>
                        <a:t>I</a:t>
                      </a:r>
                      <a:endParaRPr lang="en-US" sz="1600" dirty="0">
                        <a:latin typeface="+mj-lt"/>
                        <a:cs typeface="Arial" panose="020B0604020202020204" pitchFamily="34" charset="0"/>
                      </a:endParaRPr>
                    </a:p>
                  </a:txBody>
                  <a:tcPr marL="139417" marR="139417"/>
                </a:tc>
                <a:tc>
                  <a:txBody>
                    <a:bodyPr/>
                    <a:lstStyle/>
                    <a:p>
                      <a:pPr algn="ctr"/>
                      <a:r>
                        <a:rPr lang="en-US" sz="1600" kern="1200" dirty="0" err="1">
                          <a:solidFill>
                            <a:schemeClr val="dk1"/>
                          </a:solidFill>
                          <a:latin typeface="+mn-lt"/>
                          <a:ea typeface="+mn-ea"/>
                          <a:cs typeface="+mn-cs"/>
                        </a:rPr>
                        <a:t>cI</a:t>
                      </a:r>
                      <a:endParaRPr lang="en-US" sz="1600" kern="1200" dirty="0">
                        <a:solidFill>
                          <a:schemeClr val="dk1"/>
                        </a:solidFill>
                        <a:latin typeface="+mn-lt"/>
                        <a:ea typeface="+mn-ea"/>
                        <a:cs typeface="Arial" panose="020B0604020202020204" pitchFamily="34" charset="0"/>
                      </a:endParaRPr>
                    </a:p>
                  </a:txBody>
                  <a:tcPr marL="139417" marR="139417"/>
                </a:tc>
                <a:tc>
                  <a:txBody>
                    <a:bodyPr/>
                    <a:lstStyle/>
                    <a:p>
                      <a:pPr algn="ctr"/>
                      <a:r>
                        <a:rPr lang="en-US" sz="1600" kern="1200" dirty="0" err="1">
                          <a:solidFill>
                            <a:schemeClr val="dk1"/>
                          </a:solidFill>
                          <a:latin typeface="+mn-lt"/>
                          <a:ea typeface="+mn-ea"/>
                          <a:cs typeface="+mn-cs"/>
                        </a:rPr>
                        <a:t>cI</a:t>
                      </a:r>
                      <a:endParaRPr lang="en-US" sz="1600" kern="1200" dirty="0">
                        <a:solidFill>
                          <a:schemeClr val="dk1"/>
                        </a:solidFill>
                        <a:latin typeface="+mn-lt"/>
                        <a:ea typeface="+mn-ea"/>
                        <a:cs typeface="Arial" panose="020B0604020202020204" pitchFamily="34" charset="0"/>
                      </a:endParaRPr>
                    </a:p>
                  </a:txBody>
                  <a:tcPr marL="139417" marR="139417"/>
                </a:tc>
                <a:extLst>
                  <a:ext uri="{0D108BD9-81ED-4DB2-BD59-A6C34878D82A}">
                    <a16:rowId xmlns:a16="http://schemas.microsoft.com/office/drawing/2014/main" val="10003"/>
                  </a:ext>
                </a:extLst>
              </a:tr>
              <a:tr h="405732">
                <a:tc>
                  <a:txBody>
                    <a:bodyPr/>
                    <a:lstStyle/>
                    <a:p>
                      <a:pPr algn="ctr"/>
                      <a:r>
                        <a:rPr lang="en-US" sz="1600" dirty="0">
                          <a:latin typeface="+mj-lt"/>
                        </a:rPr>
                        <a:t>Events</a:t>
                      </a:r>
                      <a:endParaRPr lang="en-US" sz="1600" dirty="0">
                        <a:latin typeface="+mj-lt"/>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mj-lt"/>
                          <a:ea typeface="+mn-ea"/>
                          <a:cs typeface="+mn-cs"/>
                        </a:rPr>
                        <a:t>RACI</a:t>
                      </a:r>
                      <a:endParaRPr kumimoji="0" lang="en-US" sz="1600" b="1" i="0" u="none" strike="noStrike" kern="1200" cap="none" spc="0" normalizeH="0" baseline="0" noProof="0" dirty="0">
                        <a:ln>
                          <a:noFill/>
                        </a:ln>
                        <a:solidFill>
                          <a:srgbClr val="C00000"/>
                        </a:solidFill>
                        <a:effectLst/>
                        <a:uLnTx/>
                        <a:uFillTx/>
                        <a:latin typeface="+mj-lt"/>
                        <a:ea typeface="+mn-ea"/>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mn-ea"/>
                          <a:cs typeface="+mn-cs"/>
                        </a:rPr>
                        <a:t>CI</a:t>
                      </a:r>
                      <a:endParaRPr kumimoji="0" lang="en-US" sz="16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CI</a:t>
                      </a:r>
                      <a:endParaRPr kumimoji="0" lang="en-US" sz="16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txBody>
                  <a:tcPr marL="139417" marR="139417"/>
                </a:tc>
                <a:tc>
                  <a:txBody>
                    <a:bodyPr/>
                    <a:lstStyle/>
                    <a:p>
                      <a:pPr algn="ctr"/>
                      <a:r>
                        <a:rPr lang="en-US" sz="1800" kern="1200" dirty="0" err="1">
                          <a:solidFill>
                            <a:schemeClr val="dk1"/>
                          </a:solidFill>
                          <a:latin typeface="+mn-lt"/>
                          <a:ea typeface="+mn-ea"/>
                          <a:cs typeface="+mn-cs"/>
                        </a:rPr>
                        <a:t>cI</a:t>
                      </a:r>
                      <a:endParaRPr lang="en-US" sz="1800" kern="1200" dirty="0">
                        <a:solidFill>
                          <a:schemeClr val="dk1"/>
                        </a:solidFill>
                        <a:latin typeface="+mn-lt"/>
                        <a:ea typeface="+mn-ea"/>
                        <a:cs typeface="Arial" panose="020B0604020202020204" pitchFamily="34" charset="0"/>
                      </a:endParaRPr>
                    </a:p>
                  </a:txBody>
                  <a:tcPr marL="139417" marR="139417"/>
                </a:tc>
                <a:tc>
                  <a:txBody>
                    <a:bodyPr/>
                    <a:lstStyle/>
                    <a:p>
                      <a:pPr algn="ctr"/>
                      <a:r>
                        <a:rPr lang="en-US" sz="1600" dirty="0">
                          <a:latin typeface="+mj-lt"/>
                        </a:rPr>
                        <a:t>I</a:t>
                      </a:r>
                      <a:endParaRPr lang="en-US" sz="1600" dirty="0">
                        <a:latin typeface="+mj-lt"/>
                        <a:cs typeface="Arial" panose="020B0604020202020204" pitchFamily="34" charset="0"/>
                      </a:endParaRPr>
                    </a:p>
                  </a:txBody>
                  <a:tcPr marL="139417" marR="139417"/>
                </a:tc>
                <a:tc>
                  <a:txBody>
                    <a:bodyPr/>
                    <a:lstStyle/>
                    <a:p>
                      <a:pPr algn="ctr"/>
                      <a:r>
                        <a:rPr lang="en-US" sz="1600" kern="1200" dirty="0" err="1">
                          <a:solidFill>
                            <a:schemeClr val="dk1"/>
                          </a:solidFill>
                          <a:latin typeface="+mn-lt"/>
                          <a:ea typeface="+mn-ea"/>
                          <a:cs typeface="+mn-cs"/>
                        </a:rPr>
                        <a:t>cI</a:t>
                      </a:r>
                      <a:endParaRPr lang="en-US" sz="1600" kern="1200" dirty="0">
                        <a:solidFill>
                          <a:schemeClr val="dk1"/>
                        </a:solidFill>
                        <a:latin typeface="+mn-lt"/>
                        <a:ea typeface="+mn-ea"/>
                        <a:cs typeface="Arial" panose="020B0604020202020204" pitchFamily="34" charset="0"/>
                      </a:endParaRPr>
                    </a:p>
                  </a:txBody>
                  <a:tcPr marL="139417" marR="139417"/>
                </a:tc>
                <a:tc>
                  <a:txBody>
                    <a:bodyPr/>
                    <a:lstStyle/>
                    <a:p>
                      <a:pPr algn="ctr"/>
                      <a:r>
                        <a:rPr lang="en-US" sz="1600" b="1" kern="1200" dirty="0">
                          <a:solidFill>
                            <a:srgbClr val="C00000"/>
                          </a:solidFill>
                          <a:latin typeface="+mn-lt"/>
                          <a:ea typeface="+mn-ea"/>
                          <a:cs typeface="Arial" panose="020B0604020202020204" pitchFamily="34" charset="0"/>
                        </a:rPr>
                        <a:t>RA</a:t>
                      </a:r>
                    </a:p>
                  </a:txBody>
                  <a:tcPr marL="139417" marR="139417"/>
                </a:tc>
                <a:extLst>
                  <a:ext uri="{0D108BD9-81ED-4DB2-BD59-A6C34878D82A}">
                    <a16:rowId xmlns:a16="http://schemas.microsoft.com/office/drawing/2014/main" val="10004"/>
                  </a:ext>
                </a:extLst>
              </a:tr>
              <a:tr h="405732">
                <a:tc>
                  <a:txBody>
                    <a:bodyPr/>
                    <a:lstStyle/>
                    <a:p>
                      <a:pPr algn="ctr"/>
                      <a:r>
                        <a:rPr lang="en-US" sz="1600" dirty="0">
                          <a:latin typeface="+mj-lt"/>
                        </a:rPr>
                        <a:t>Digital Marketing</a:t>
                      </a:r>
                      <a:endParaRPr lang="en-US" sz="1600" dirty="0">
                        <a:latin typeface="+mj-lt"/>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mj-lt"/>
                          <a:ea typeface="+mn-ea"/>
                          <a:cs typeface="+mn-cs"/>
                        </a:rPr>
                        <a:t>RACI</a:t>
                      </a:r>
                      <a:endParaRPr kumimoji="0" lang="en-US" sz="1600" b="1" i="0" u="none" strike="noStrike" kern="1200" cap="none" spc="0" normalizeH="0" baseline="0" noProof="0" dirty="0">
                        <a:ln>
                          <a:noFill/>
                        </a:ln>
                        <a:solidFill>
                          <a:srgbClr val="C00000"/>
                        </a:solidFill>
                        <a:effectLst/>
                        <a:uLnTx/>
                        <a:uFillTx/>
                        <a:latin typeface="+mj-lt"/>
                        <a:ea typeface="+mn-ea"/>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mn-ea"/>
                          <a:cs typeface="+mn-cs"/>
                        </a:rPr>
                        <a:t>CI</a:t>
                      </a:r>
                      <a:endParaRPr kumimoji="0" lang="en-US" sz="16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CI</a:t>
                      </a:r>
                      <a:endParaRPr kumimoji="0" lang="en-US" sz="16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txBody>
                  <a:tcPr marL="139417" marR="139417"/>
                </a:tc>
                <a:tc>
                  <a:txBody>
                    <a:bodyPr/>
                    <a:lstStyle/>
                    <a:p>
                      <a:pPr algn="ctr"/>
                      <a:r>
                        <a:rPr lang="en-US" sz="1800" dirty="0" err="1">
                          <a:latin typeface="+mj-lt"/>
                        </a:rPr>
                        <a:t>cI</a:t>
                      </a:r>
                      <a:endParaRPr lang="en-US" sz="1800" dirty="0">
                        <a:latin typeface="+mj-lt"/>
                        <a:cs typeface="Arial" panose="020B0604020202020204" pitchFamily="34" charset="0"/>
                      </a:endParaRPr>
                    </a:p>
                  </a:txBody>
                  <a:tcPr marL="139417" marR="139417"/>
                </a:tc>
                <a:tc>
                  <a:txBody>
                    <a:bodyPr/>
                    <a:lstStyle/>
                    <a:p>
                      <a:pPr algn="ctr"/>
                      <a:r>
                        <a:rPr lang="en-US" sz="1600" b="1" dirty="0">
                          <a:solidFill>
                            <a:srgbClr val="C00000"/>
                          </a:solidFill>
                          <a:latin typeface="+mj-lt"/>
                          <a:cs typeface="Arial" panose="020B0604020202020204" pitchFamily="34" charset="0"/>
                        </a:rPr>
                        <a:t>RA</a:t>
                      </a:r>
                    </a:p>
                  </a:txBody>
                  <a:tcPr marL="139417" marR="139417"/>
                </a:tc>
                <a:tc>
                  <a:txBody>
                    <a:bodyPr/>
                    <a:lstStyle/>
                    <a:p>
                      <a:pPr algn="ctr"/>
                      <a:r>
                        <a:rPr lang="en-US" sz="1600" kern="1200" dirty="0" err="1">
                          <a:solidFill>
                            <a:schemeClr val="dk1"/>
                          </a:solidFill>
                          <a:latin typeface="+mn-lt"/>
                          <a:ea typeface="+mn-ea"/>
                          <a:cs typeface="+mn-cs"/>
                        </a:rPr>
                        <a:t>cI</a:t>
                      </a:r>
                      <a:endParaRPr lang="en-US" sz="1600" kern="1200" dirty="0">
                        <a:solidFill>
                          <a:schemeClr val="dk1"/>
                        </a:solidFill>
                        <a:latin typeface="+mn-lt"/>
                        <a:ea typeface="+mn-ea"/>
                        <a:cs typeface="Arial" panose="020B0604020202020204" pitchFamily="34" charset="0"/>
                      </a:endParaRPr>
                    </a:p>
                  </a:txBody>
                  <a:tcPr marL="139417" marR="139417"/>
                </a:tc>
                <a:tc>
                  <a:txBody>
                    <a:bodyPr/>
                    <a:lstStyle/>
                    <a:p>
                      <a:pPr algn="ctr"/>
                      <a:r>
                        <a:rPr lang="en-US" sz="1600" kern="1200" dirty="0" err="1">
                          <a:solidFill>
                            <a:schemeClr val="dk1"/>
                          </a:solidFill>
                          <a:latin typeface="+mn-lt"/>
                          <a:ea typeface="+mn-ea"/>
                          <a:cs typeface="+mn-cs"/>
                        </a:rPr>
                        <a:t>cI</a:t>
                      </a:r>
                      <a:endParaRPr lang="en-US" sz="1600" kern="1200" dirty="0">
                        <a:solidFill>
                          <a:schemeClr val="dk1"/>
                        </a:solidFill>
                        <a:latin typeface="+mn-lt"/>
                        <a:ea typeface="+mn-ea"/>
                        <a:cs typeface="Arial" panose="020B0604020202020204" pitchFamily="34" charset="0"/>
                      </a:endParaRPr>
                    </a:p>
                  </a:txBody>
                  <a:tcPr marL="139417" marR="139417"/>
                </a:tc>
                <a:extLst>
                  <a:ext uri="{0D108BD9-81ED-4DB2-BD59-A6C34878D82A}">
                    <a16:rowId xmlns:a16="http://schemas.microsoft.com/office/drawing/2014/main" val="10005"/>
                  </a:ext>
                </a:extLst>
              </a:tr>
              <a:tr h="405732">
                <a:tc>
                  <a:txBody>
                    <a:bodyPr/>
                    <a:lstStyle/>
                    <a:p>
                      <a:pPr algn="ctr"/>
                      <a:r>
                        <a:rPr lang="en-US" sz="1600" dirty="0">
                          <a:latin typeface="+mj-lt"/>
                          <a:cs typeface="Arial" panose="020B0604020202020204" pitchFamily="34" charset="0"/>
                        </a:rPr>
                        <a:t>Operations</a:t>
                      </a: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mj-lt"/>
                          <a:ea typeface="+mn-ea"/>
                          <a:cs typeface="+mn-cs"/>
                        </a:rPr>
                        <a:t>RACI</a:t>
                      </a:r>
                      <a:endParaRPr kumimoji="0" lang="en-US" sz="1600" b="1" i="0" u="none" strike="noStrike" kern="1200" cap="none" spc="0" normalizeH="0" baseline="0" noProof="0" dirty="0">
                        <a:ln>
                          <a:noFill/>
                        </a:ln>
                        <a:solidFill>
                          <a:srgbClr val="C00000"/>
                        </a:solidFill>
                        <a:effectLst/>
                        <a:uLnTx/>
                        <a:uFillTx/>
                        <a:latin typeface="+mj-lt"/>
                        <a:ea typeface="+mn-ea"/>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mj-lt"/>
                          <a:ea typeface="+mn-ea"/>
                          <a:cs typeface="+mn-cs"/>
                        </a:rPr>
                        <a:t>cI</a:t>
                      </a:r>
                      <a:endParaRPr kumimoji="0" lang="en-US" sz="16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mn-lt"/>
                          <a:ea typeface="+mn-ea"/>
                          <a:cs typeface="+mn-cs"/>
                        </a:rPr>
                        <a:t>cI</a:t>
                      </a:r>
                      <a:endParaRPr kumimoji="0" lang="en-US" sz="16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txBody>
                  <a:tcPr marL="139417" marR="139417"/>
                </a:tc>
                <a:tc>
                  <a:txBody>
                    <a:bodyPr/>
                    <a:lstStyle/>
                    <a:p>
                      <a:pPr algn="ctr"/>
                      <a:r>
                        <a:rPr lang="en-US" sz="1800" b="1" dirty="0">
                          <a:solidFill>
                            <a:srgbClr val="C00000"/>
                          </a:solidFill>
                          <a:latin typeface="+mj-lt"/>
                          <a:cs typeface="Arial" panose="020B0604020202020204" pitchFamily="34" charset="0"/>
                        </a:rPr>
                        <a:t>RA</a:t>
                      </a:r>
                    </a:p>
                  </a:txBody>
                  <a:tcPr marL="139417" marR="139417"/>
                </a:tc>
                <a:tc>
                  <a:txBody>
                    <a:bodyPr/>
                    <a:lstStyle/>
                    <a:p>
                      <a:pPr algn="ctr"/>
                      <a:r>
                        <a:rPr lang="en-US" sz="1600" kern="1200" dirty="0" err="1">
                          <a:solidFill>
                            <a:schemeClr val="dk1"/>
                          </a:solidFill>
                          <a:latin typeface="+mn-lt"/>
                          <a:ea typeface="+mn-ea"/>
                          <a:cs typeface="+mn-cs"/>
                        </a:rPr>
                        <a:t>cI</a:t>
                      </a:r>
                      <a:endParaRPr lang="en-US" sz="1600" kern="1200" dirty="0">
                        <a:solidFill>
                          <a:schemeClr val="dk1"/>
                        </a:solidFill>
                        <a:latin typeface="+mn-lt"/>
                        <a:ea typeface="+mn-ea"/>
                        <a:cs typeface="Arial" panose="020B0604020202020204" pitchFamily="34" charset="0"/>
                      </a:endParaRPr>
                    </a:p>
                  </a:txBody>
                  <a:tcPr marL="139417" marR="139417"/>
                </a:tc>
                <a:tc>
                  <a:txBody>
                    <a:bodyPr/>
                    <a:lstStyle/>
                    <a:p>
                      <a:pPr algn="ctr"/>
                      <a:r>
                        <a:rPr lang="en-US" sz="1600" kern="1200" dirty="0" err="1">
                          <a:solidFill>
                            <a:schemeClr val="dk1"/>
                          </a:solidFill>
                          <a:latin typeface="+mn-lt"/>
                          <a:ea typeface="+mn-ea"/>
                          <a:cs typeface="+mn-cs"/>
                        </a:rPr>
                        <a:t>cI</a:t>
                      </a:r>
                      <a:endParaRPr lang="en-US" sz="1600" kern="1200" dirty="0">
                        <a:solidFill>
                          <a:schemeClr val="dk1"/>
                        </a:solidFill>
                        <a:latin typeface="+mn-lt"/>
                        <a:ea typeface="+mn-ea"/>
                        <a:cs typeface="Arial" panose="020B0604020202020204" pitchFamily="34" charset="0"/>
                      </a:endParaRPr>
                    </a:p>
                  </a:txBody>
                  <a:tcPr marL="139417" marR="139417"/>
                </a:tc>
                <a:tc>
                  <a:txBody>
                    <a:bodyPr/>
                    <a:lstStyle/>
                    <a:p>
                      <a:pPr algn="ctr"/>
                      <a:r>
                        <a:rPr lang="en-US" sz="1600" kern="1200" dirty="0" err="1">
                          <a:solidFill>
                            <a:schemeClr val="dk1"/>
                          </a:solidFill>
                          <a:latin typeface="+mn-lt"/>
                          <a:ea typeface="+mn-ea"/>
                          <a:cs typeface="+mn-cs"/>
                        </a:rPr>
                        <a:t>cI</a:t>
                      </a:r>
                      <a:endParaRPr lang="en-US" sz="1600" kern="1200" dirty="0">
                        <a:solidFill>
                          <a:schemeClr val="dk1"/>
                        </a:solidFill>
                        <a:latin typeface="+mn-lt"/>
                        <a:ea typeface="+mn-ea"/>
                        <a:cs typeface="Arial" panose="020B0604020202020204" pitchFamily="34" charset="0"/>
                      </a:endParaRPr>
                    </a:p>
                  </a:txBody>
                  <a:tcPr marL="139417" marR="139417"/>
                </a:tc>
                <a:extLst>
                  <a:ext uri="{0D108BD9-81ED-4DB2-BD59-A6C34878D82A}">
                    <a16:rowId xmlns:a16="http://schemas.microsoft.com/office/drawing/2014/main" val="10006"/>
                  </a:ext>
                </a:extLst>
              </a:tr>
              <a:tr h="4057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j-lt"/>
                        </a:rPr>
                        <a:t>EMEA</a:t>
                      </a:r>
                      <a:endParaRPr lang="en-US" sz="1600" dirty="0">
                        <a:latin typeface="+mj-lt"/>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mj-lt"/>
                          <a:ea typeface="+mn-ea"/>
                          <a:cs typeface="+mn-cs"/>
                        </a:rPr>
                        <a:t>RACI</a:t>
                      </a:r>
                      <a:endParaRPr kumimoji="0" lang="en-US" sz="1600" b="1" i="0" u="none" strike="noStrike" kern="1200" cap="none" spc="0" normalizeH="0" baseline="0" noProof="0" dirty="0">
                        <a:ln>
                          <a:noFill/>
                        </a:ln>
                        <a:solidFill>
                          <a:srgbClr val="C00000"/>
                        </a:solidFill>
                        <a:effectLst/>
                        <a:uLnTx/>
                        <a:uFillTx/>
                        <a:latin typeface="+mj-lt"/>
                        <a:ea typeface="+mn-ea"/>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C00000"/>
                          </a:solidFill>
                          <a:latin typeface="+mn-lt"/>
                          <a:ea typeface="+mn-ea"/>
                          <a:cs typeface="Arial" panose="020B0604020202020204" pitchFamily="34" charset="0"/>
                        </a:rPr>
                        <a:t>RA</a:t>
                      </a:r>
                    </a:p>
                  </a:txBody>
                  <a:tcPr marL="139417" marR="139417"/>
                </a:tc>
                <a:tc>
                  <a:txBody>
                    <a:bodyPr/>
                    <a:lstStyle/>
                    <a:p>
                      <a:pPr algn="ctr"/>
                      <a:r>
                        <a:rPr lang="en-US" sz="1800" dirty="0" err="1">
                          <a:latin typeface="+mj-lt"/>
                          <a:cs typeface="Arial" panose="020B0604020202020204" pitchFamily="34" charset="0"/>
                        </a:rPr>
                        <a:t>cI</a:t>
                      </a:r>
                      <a:endParaRPr lang="en-US" sz="1800" dirty="0">
                        <a:latin typeface="+mj-lt"/>
                        <a:cs typeface="Arial" panose="020B0604020202020204" pitchFamily="34" charset="0"/>
                      </a:endParaRPr>
                    </a:p>
                  </a:txBody>
                  <a:tcPr marL="139417" marR="139417"/>
                </a:tc>
                <a:tc>
                  <a:txBody>
                    <a:bodyPr/>
                    <a:lstStyle/>
                    <a:p>
                      <a:pPr algn="ctr"/>
                      <a:r>
                        <a:rPr lang="en-US" sz="1600" dirty="0">
                          <a:latin typeface="+mj-lt"/>
                          <a:cs typeface="Arial" panose="020B0604020202020204" pitchFamily="34" charset="0"/>
                        </a:rPr>
                        <a:t>I</a:t>
                      </a:r>
                    </a:p>
                  </a:txBody>
                  <a:tcPr marL="139417" marR="139417"/>
                </a:tc>
                <a:tc>
                  <a:txBody>
                    <a:bodyPr/>
                    <a:lstStyle/>
                    <a:p>
                      <a:pPr algn="ctr"/>
                      <a:endParaRPr lang="en-US" sz="1600" dirty="0">
                        <a:latin typeface="+mj-lt"/>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err="1">
                          <a:solidFill>
                            <a:schemeClr val="dk1"/>
                          </a:solidFill>
                          <a:latin typeface="+mn-lt"/>
                          <a:ea typeface="+mn-ea"/>
                          <a:cs typeface="+mn-cs"/>
                        </a:rPr>
                        <a:t>cI</a:t>
                      </a:r>
                      <a:endParaRPr lang="en-US" sz="1600" kern="1200" dirty="0">
                        <a:solidFill>
                          <a:schemeClr val="dk1"/>
                        </a:solidFill>
                        <a:latin typeface="+mn-lt"/>
                        <a:ea typeface="+mn-ea"/>
                        <a:cs typeface="Arial" panose="020B0604020202020204" pitchFamily="34" charset="0"/>
                      </a:endParaRPr>
                    </a:p>
                  </a:txBody>
                  <a:tcPr marL="139417" marR="139417"/>
                </a:tc>
                <a:extLst>
                  <a:ext uri="{0D108BD9-81ED-4DB2-BD59-A6C34878D82A}">
                    <a16:rowId xmlns:a16="http://schemas.microsoft.com/office/drawing/2014/main" val="967557309"/>
                  </a:ext>
                </a:extLst>
              </a:tr>
              <a:tr h="405732">
                <a:tc>
                  <a:txBody>
                    <a:bodyPr/>
                    <a:lstStyle/>
                    <a:p>
                      <a:pPr algn="ctr"/>
                      <a:r>
                        <a:rPr lang="en-US" sz="1600" dirty="0">
                          <a:latin typeface="+mj-lt"/>
                        </a:rPr>
                        <a:t>APAC</a:t>
                      </a:r>
                      <a:endParaRPr lang="en-US" sz="1600" dirty="0">
                        <a:latin typeface="+mj-lt"/>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mj-lt"/>
                          <a:ea typeface="+mn-ea"/>
                          <a:cs typeface="+mn-cs"/>
                        </a:rPr>
                        <a:t>RACI</a:t>
                      </a:r>
                      <a:endParaRPr kumimoji="0" lang="en-US" sz="1600" b="1" i="0" u="none" strike="noStrike" kern="1200" cap="none" spc="0" normalizeH="0" baseline="0" noProof="0" dirty="0">
                        <a:ln>
                          <a:noFill/>
                        </a:ln>
                        <a:solidFill>
                          <a:srgbClr val="C00000"/>
                        </a:solidFill>
                        <a:effectLst/>
                        <a:uLnTx/>
                        <a:uFillTx/>
                        <a:latin typeface="+mj-lt"/>
                        <a:ea typeface="+mn-ea"/>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mn-ea"/>
                          <a:cs typeface="+mn-cs"/>
                        </a:rPr>
                        <a:t>CI</a:t>
                      </a:r>
                      <a:endParaRPr kumimoji="0" lang="en-US" sz="16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CI</a:t>
                      </a:r>
                      <a:endParaRPr kumimoji="0" lang="en-US" sz="16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txBody>
                  <a:tcPr marL="139417" marR="139417"/>
                </a:tc>
                <a:tc>
                  <a:txBody>
                    <a:bodyPr/>
                    <a:lstStyle/>
                    <a:p>
                      <a:pPr algn="ctr"/>
                      <a:r>
                        <a:rPr lang="en-US" sz="1800" dirty="0" err="1">
                          <a:latin typeface="+mj-lt"/>
                        </a:rPr>
                        <a:t>cI</a:t>
                      </a:r>
                      <a:endParaRPr lang="en-US" sz="1800" dirty="0">
                        <a:latin typeface="+mj-lt"/>
                        <a:cs typeface="Arial" panose="020B0604020202020204" pitchFamily="34" charset="0"/>
                      </a:endParaRPr>
                    </a:p>
                  </a:txBody>
                  <a:tcPr marL="139417" marR="139417"/>
                </a:tc>
                <a:tc>
                  <a:txBody>
                    <a:bodyPr/>
                    <a:lstStyle/>
                    <a:p>
                      <a:pPr algn="ctr"/>
                      <a:r>
                        <a:rPr lang="en-US" sz="1600" dirty="0">
                          <a:latin typeface="+mj-lt"/>
                        </a:rPr>
                        <a:t>I</a:t>
                      </a:r>
                      <a:endParaRPr lang="en-US" sz="1600" dirty="0">
                        <a:latin typeface="+mj-lt"/>
                        <a:cs typeface="Arial" panose="020B0604020202020204" pitchFamily="34" charset="0"/>
                      </a:endParaRPr>
                    </a:p>
                  </a:txBody>
                  <a:tcPr marL="139417" marR="139417"/>
                </a:tc>
                <a:tc>
                  <a:txBody>
                    <a:bodyPr/>
                    <a:lstStyle/>
                    <a:p>
                      <a:pPr algn="ctr"/>
                      <a:r>
                        <a:rPr lang="en-US" sz="1600" b="1" kern="1200" dirty="0">
                          <a:solidFill>
                            <a:srgbClr val="C00000"/>
                          </a:solidFill>
                          <a:latin typeface="+mn-lt"/>
                          <a:ea typeface="+mn-ea"/>
                          <a:cs typeface="Arial" panose="020B0604020202020204" pitchFamily="34" charset="0"/>
                        </a:rPr>
                        <a:t>RA</a:t>
                      </a:r>
                    </a:p>
                  </a:txBody>
                  <a:tcPr marL="139417" marR="139417"/>
                </a:tc>
                <a:tc>
                  <a:txBody>
                    <a:bodyPr/>
                    <a:lstStyle/>
                    <a:p>
                      <a:pPr algn="ctr"/>
                      <a:r>
                        <a:rPr lang="en-US" sz="1600" kern="1200" dirty="0" err="1">
                          <a:solidFill>
                            <a:schemeClr val="dk1"/>
                          </a:solidFill>
                          <a:latin typeface="+mn-lt"/>
                          <a:ea typeface="+mn-ea"/>
                          <a:cs typeface="+mn-cs"/>
                        </a:rPr>
                        <a:t>cI</a:t>
                      </a:r>
                      <a:endParaRPr lang="en-US" sz="1600" kern="1200" dirty="0">
                        <a:solidFill>
                          <a:schemeClr val="dk1"/>
                        </a:solidFill>
                        <a:latin typeface="+mn-lt"/>
                        <a:ea typeface="+mn-ea"/>
                        <a:cs typeface="Arial" panose="020B0604020202020204" pitchFamily="34" charset="0"/>
                      </a:endParaRPr>
                    </a:p>
                  </a:txBody>
                  <a:tcPr marL="139417" marR="139417"/>
                </a:tc>
                <a:extLst>
                  <a:ext uri="{0D108BD9-81ED-4DB2-BD59-A6C34878D82A}">
                    <a16:rowId xmlns:a16="http://schemas.microsoft.com/office/drawing/2014/main" val="10007"/>
                  </a:ext>
                </a:extLst>
              </a:tr>
              <a:tr h="405732">
                <a:tc>
                  <a:txBody>
                    <a:bodyPr/>
                    <a:lstStyle/>
                    <a:p>
                      <a:pPr algn="ctr"/>
                      <a:r>
                        <a:rPr lang="en-US" sz="1600" dirty="0">
                          <a:latin typeface="+mj-lt"/>
                        </a:rPr>
                        <a:t>LATAM</a:t>
                      </a:r>
                      <a:endParaRPr lang="en-US" sz="1600" dirty="0">
                        <a:latin typeface="+mj-lt"/>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mj-lt"/>
                          <a:ea typeface="+mn-ea"/>
                          <a:cs typeface="+mn-cs"/>
                        </a:rPr>
                        <a:t>RACI</a:t>
                      </a:r>
                      <a:endParaRPr kumimoji="0" lang="en-US" sz="1600" b="1" i="0" u="none" strike="noStrike" kern="1200" cap="none" spc="0" normalizeH="0" baseline="0" noProof="0" dirty="0">
                        <a:ln>
                          <a:noFill/>
                        </a:ln>
                        <a:solidFill>
                          <a:srgbClr val="C00000"/>
                        </a:solidFill>
                        <a:effectLst/>
                        <a:uLnTx/>
                        <a:uFillTx/>
                        <a:latin typeface="+mj-lt"/>
                        <a:ea typeface="+mn-ea"/>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mn-ea"/>
                          <a:cs typeface="+mn-cs"/>
                        </a:rPr>
                        <a:t>CI</a:t>
                      </a:r>
                      <a:endParaRPr kumimoji="0" lang="en-US" sz="16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endParaRPr>
                    </a:p>
                  </a:txBody>
                  <a:tcPr marL="139417" marR="13941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CI</a:t>
                      </a:r>
                      <a:endParaRPr kumimoji="0" lang="en-US" sz="16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txBody>
                  <a:tcPr marL="139417" marR="139417"/>
                </a:tc>
                <a:tc>
                  <a:txBody>
                    <a:bodyPr/>
                    <a:lstStyle/>
                    <a:p>
                      <a:pPr algn="ctr"/>
                      <a:r>
                        <a:rPr lang="en-US" sz="1800" dirty="0" err="1">
                          <a:latin typeface="+mj-lt"/>
                        </a:rPr>
                        <a:t>cI</a:t>
                      </a:r>
                      <a:endParaRPr lang="en-US" sz="1800" dirty="0">
                        <a:latin typeface="+mj-lt"/>
                        <a:cs typeface="Arial" panose="020B0604020202020204" pitchFamily="34" charset="0"/>
                      </a:endParaRPr>
                    </a:p>
                  </a:txBody>
                  <a:tcPr marL="139417" marR="139417"/>
                </a:tc>
                <a:tc>
                  <a:txBody>
                    <a:bodyPr/>
                    <a:lstStyle/>
                    <a:p>
                      <a:pPr algn="ctr"/>
                      <a:r>
                        <a:rPr lang="en-US" sz="1600" dirty="0">
                          <a:latin typeface="+mj-lt"/>
                        </a:rPr>
                        <a:t>I</a:t>
                      </a:r>
                      <a:endParaRPr lang="en-US" sz="1600" dirty="0">
                        <a:latin typeface="+mj-lt"/>
                        <a:cs typeface="Arial" panose="020B0604020202020204" pitchFamily="34" charset="0"/>
                      </a:endParaRPr>
                    </a:p>
                  </a:txBody>
                  <a:tcPr marL="139417" marR="139417"/>
                </a:tc>
                <a:tc>
                  <a:txBody>
                    <a:bodyPr/>
                    <a:lstStyle/>
                    <a:p>
                      <a:pPr algn="ctr"/>
                      <a:r>
                        <a:rPr lang="en-US" sz="1600" kern="1200" dirty="0">
                          <a:solidFill>
                            <a:schemeClr val="dk1"/>
                          </a:solidFill>
                          <a:latin typeface="+mn-lt"/>
                          <a:ea typeface="+mn-ea"/>
                          <a:cs typeface="+mn-cs"/>
                        </a:rPr>
                        <a:t>I</a:t>
                      </a:r>
                      <a:endParaRPr lang="en-US" sz="1600" kern="1200" dirty="0">
                        <a:solidFill>
                          <a:schemeClr val="dk1"/>
                        </a:solidFill>
                        <a:latin typeface="+mn-lt"/>
                        <a:ea typeface="+mn-ea"/>
                        <a:cs typeface="Arial" panose="020B0604020202020204" pitchFamily="34" charset="0"/>
                      </a:endParaRPr>
                    </a:p>
                  </a:txBody>
                  <a:tcPr marL="139417" marR="139417"/>
                </a:tc>
                <a:tc>
                  <a:txBody>
                    <a:bodyPr/>
                    <a:lstStyle/>
                    <a:p>
                      <a:pPr algn="ctr"/>
                      <a:r>
                        <a:rPr lang="en-US" sz="1600" kern="1200" dirty="0" err="1">
                          <a:solidFill>
                            <a:schemeClr val="dk1"/>
                          </a:solidFill>
                          <a:latin typeface="+mn-lt"/>
                          <a:ea typeface="+mn-ea"/>
                          <a:cs typeface="+mn-cs"/>
                        </a:rPr>
                        <a:t>cI</a:t>
                      </a:r>
                      <a:endParaRPr lang="en-US" sz="1600" kern="1200" dirty="0">
                        <a:solidFill>
                          <a:schemeClr val="dk1"/>
                        </a:solidFill>
                        <a:latin typeface="+mn-lt"/>
                        <a:ea typeface="+mn-ea"/>
                        <a:cs typeface="Arial" panose="020B0604020202020204" pitchFamily="34" charset="0"/>
                      </a:endParaRPr>
                    </a:p>
                  </a:txBody>
                  <a:tcPr marL="139417" marR="139417"/>
                </a:tc>
                <a:extLst>
                  <a:ext uri="{0D108BD9-81ED-4DB2-BD59-A6C34878D82A}">
                    <a16:rowId xmlns:a16="http://schemas.microsoft.com/office/drawing/2014/main" val="10008"/>
                  </a:ext>
                </a:extLst>
              </a:tr>
            </a:tbl>
          </a:graphicData>
        </a:graphic>
      </p:graphicFrame>
      <p:sp>
        <p:nvSpPr>
          <p:cNvPr id="4" name="TextBox 3"/>
          <p:cNvSpPr txBox="1"/>
          <p:nvPr/>
        </p:nvSpPr>
        <p:spPr>
          <a:xfrm>
            <a:off x="5538660" y="411516"/>
            <a:ext cx="8608134" cy="769441"/>
          </a:xfrm>
          <a:prstGeom prst="rect">
            <a:avLst/>
          </a:prstGeom>
          <a:noFill/>
        </p:spPr>
        <p:txBody>
          <a:bodyPr wrap="square" rtlCol="0">
            <a:spAutoFit/>
          </a:bodyPr>
          <a:lstStyle/>
          <a:p>
            <a:pPr>
              <a:buNone/>
            </a:pPr>
            <a:r>
              <a:rPr lang="en-US" sz="2400" b="1" dirty="0">
                <a:solidFill>
                  <a:schemeClr val="accent2"/>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esponsible	</a:t>
            </a:r>
            <a:r>
              <a:rPr lang="en-US" sz="2400" b="1" dirty="0">
                <a:solidFill>
                  <a:schemeClr val="accent2"/>
                </a:solidFill>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ccountable	</a:t>
            </a:r>
            <a:r>
              <a:rPr lang="en-US" sz="2400" b="1" dirty="0">
                <a:solidFill>
                  <a:schemeClr val="accent2"/>
                </a:solidFill>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onsulted </a:t>
            </a:r>
            <a:r>
              <a:rPr lang="en-US" sz="2400" b="1" dirty="0">
                <a:solidFill>
                  <a:schemeClr val="accent2"/>
                </a:solidFill>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nformed</a:t>
            </a:r>
          </a:p>
          <a:p>
            <a:pPr>
              <a:buNone/>
            </a:pPr>
            <a:r>
              <a:rPr lang="en-US" sz="2000" dirty="0">
                <a:latin typeface="Arial" panose="020B0604020202020204" pitchFamily="34" charset="0"/>
                <a:cs typeface="Arial" panose="020B0604020202020204" pitchFamily="34" charset="0"/>
              </a:rPr>
              <a:t>Used as a communication tool to inform ownership </a:t>
            </a:r>
          </a:p>
        </p:txBody>
      </p:sp>
      <p:sp>
        <p:nvSpPr>
          <p:cNvPr id="2" name="TextBox 1">
            <a:extLst>
              <a:ext uri="{FF2B5EF4-FFF2-40B4-BE49-F238E27FC236}">
                <a16:creationId xmlns:a16="http://schemas.microsoft.com/office/drawing/2014/main" id="{D808D0BA-BD85-1148-8469-6B9C87B1C462}"/>
              </a:ext>
            </a:extLst>
          </p:cNvPr>
          <p:cNvSpPr txBox="1"/>
          <p:nvPr/>
        </p:nvSpPr>
        <p:spPr>
          <a:xfrm>
            <a:off x="8900158" y="1712577"/>
            <a:ext cx="3194306" cy="3139321"/>
          </a:xfrm>
          <a:prstGeom prst="rect">
            <a:avLst/>
          </a:prstGeom>
          <a:noFill/>
        </p:spPr>
        <p:txBody>
          <a:bodyPr wrap="square" rtlCol="0">
            <a:spAutoFit/>
          </a:bodyPr>
          <a:lstStyle/>
          <a:p>
            <a:pPr marL="133350" indent="-133350">
              <a:buFont typeface="Arial" panose="020B0604020202020204" pitchFamily="34" charset="0"/>
              <a:buChar char="•"/>
            </a:pPr>
            <a:r>
              <a:rPr lang="en-US" dirty="0"/>
              <a:t>Everyone has an input</a:t>
            </a:r>
          </a:p>
          <a:p>
            <a:pPr marL="133350" indent="-133350">
              <a:buFont typeface="Arial" panose="020B0604020202020204" pitchFamily="34" charset="0"/>
              <a:buChar char="•"/>
            </a:pPr>
            <a:r>
              <a:rPr lang="en-US" dirty="0"/>
              <a:t>Those that have RA make the final decision</a:t>
            </a:r>
          </a:p>
          <a:p>
            <a:pPr marL="133350" indent="-133350">
              <a:buFont typeface="Arial" panose="020B0604020202020204" pitchFamily="34" charset="0"/>
              <a:buChar char="•"/>
            </a:pPr>
            <a:r>
              <a:rPr lang="en-US" dirty="0"/>
              <a:t>Lower case means consulted informed etc. for relevant items</a:t>
            </a:r>
          </a:p>
          <a:p>
            <a:pPr marL="133350" indent="-133350">
              <a:buFont typeface="Arial" panose="020B0604020202020204" pitchFamily="34" charset="0"/>
              <a:buChar char="•"/>
            </a:pPr>
            <a:r>
              <a:rPr lang="en-US" dirty="0"/>
              <a:t>If in doubt consult / over communicate</a:t>
            </a:r>
          </a:p>
          <a:p>
            <a:pPr marL="133350" indent="-133350">
              <a:buFont typeface="Arial" panose="020B0604020202020204" pitchFamily="34" charset="0"/>
              <a:buChar char="•"/>
            </a:pPr>
            <a:r>
              <a:rPr lang="en-US" dirty="0"/>
              <a:t>You can delegate –but ultimately Leadership team accountable/responsible</a:t>
            </a:r>
          </a:p>
        </p:txBody>
      </p:sp>
    </p:spTree>
    <p:extLst>
      <p:ext uri="{BB962C8B-B14F-4D97-AF65-F5344CB8AC3E}">
        <p14:creationId xmlns:p14="http://schemas.microsoft.com/office/powerpoint/2010/main" val="3715353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A906DF-43AE-6E4B-9383-5D084C873054}"/>
              </a:ext>
            </a:extLst>
          </p:cNvPr>
          <p:cNvSpPr>
            <a:spLocks noGrp="1"/>
          </p:cNvSpPr>
          <p:nvPr>
            <p:ph type="title"/>
          </p:nvPr>
        </p:nvSpPr>
        <p:spPr/>
        <p:txBody>
          <a:bodyPr/>
          <a:lstStyle/>
          <a:p>
            <a:r>
              <a:rPr lang="en-US" dirty="0"/>
              <a:t>To Fail to Plan….</a:t>
            </a:r>
          </a:p>
        </p:txBody>
      </p:sp>
      <p:sp>
        <p:nvSpPr>
          <p:cNvPr id="7" name="Content Placeholder 6">
            <a:extLst>
              <a:ext uri="{FF2B5EF4-FFF2-40B4-BE49-F238E27FC236}">
                <a16:creationId xmlns:a16="http://schemas.microsoft.com/office/drawing/2014/main" id="{24F690B6-4EDF-8443-A4E2-42BF0D8C5BD4}"/>
              </a:ext>
            </a:extLst>
          </p:cNvPr>
          <p:cNvSpPr>
            <a:spLocks noGrp="1"/>
          </p:cNvSpPr>
          <p:nvPr>
            <p:ph idx="1"/>
          </p:nvPr>
        </p:nvSpPr>
        <p:spPr/>
        <p:txBody>
          <a:bodyPr>
            <a:normAutofit/>
          </a:bodyPr>
          <a:lstStyle/>
          <a:p>
            <a:pPr>
              <a:lnSpc>
                <a:spcPct val="100000"/>
              </a:lnSpc>
            </a:pPr>
            <a:r>
              <a:rPr lang="en-CA" sz="2800" dirty="0"/>
              <a:t>Stakeholder meetings</a:t>
            </a:r>
          </a:p>
          <a:p>
            <a:pPr>
              <a:lnSpc>
                <a:spcPct val="100000"/>
              </a:lnSpc>
            </a:pPr>
            <a:r>
              <a:rPr lang="en-CA" sz="2800" dirty="0"/>
              <a:t>Integrated marketing campaigns</a:t>
            </a:r>
          </a:p>
          <a:p>
            <a:pPr>
              <a:lnSpc>
                <a:spcPct val="100000"/>
              </a:lnSpc>
            </a:pPr>
            <a:r>
              <a:rPr lang="en-CA" sz="2800" dirty="0"/>
              <a:t>Solution focussed campaigns</a:t>
            </a:r>
          </a:p>
          <a:p>
            <a:pPr marL="0" indent="0">
              <a:lnSpc>
                <a:spcPct val="100000"/>
              </a:lnSpc>
              <a:buNone/>
            </a:pPr>
            <a:endParaRPr lang="en-CA" dirty="0"/>
          </a:p>
          <a:p>
            <a:pPr>
              <a:lnSpc>
                <a:spcPct val="100000"/>
              </a:lnSpc>
            </a:pPr>
            <a:endParaRPr lang="en-US" dirty="0"/>
          </a:p>
        </p:txBody>
      </p:sp>
      <p:sp>
        <p:nvSpPr>
          <p:cNvPr id="8" name="Content Placeholder 7">
            <a:extLst>
              <a:ext uri="{FF2B5EF4-FFF2-40B4-BE49-F238E27FC236}">
                <a16:creationId xmlns:a16="http://schemas.microsoft.com/office/drawing/2014/main" id="{0E9B27CB-49F9-A942-B896-73FCFB9983E5}"/>
              </a:ext>
            </a:extLst>
          </p:cNvPr>
          <p:cNvSpPr>
            <a:spLocks noGrp="1"/>
          </p:cNvSpPr>
          <p:nvPr>
            <p:ph idx="13"/>
          </p:nvPr>
        </p:nvSpPr>
        <p:spPr/>
        <p:txBody>
          <a:bodyPr>
            <a:normAutofit/>
          </a:bodyPr>
          <a:lstStyle/>
          <a:p>
            <a:pPr marL="228600" lvl="1">
              <a:lnSpc>
                <a:spcPct val="100000"/>
              </a:lnSpc>
              <a:spcBef>
                <a:spcPts val="1000"/>
              </a:spcBef>
            </a:pPr>
            <a:r>
              <a:rPr lang="en-CA" sz="2800" b="1" dirty="0"/>
              <a:t>30 minute meetings held monthly</a:t>
            </a:r>
          </a:p>
          <a:p>
            <a:pPr marL="228600" lvl="1">
              <a:lnSpc>
                <a:spcPct val="100000"/>
              </a:lnSpc>
              <a:spcBef>
                <a:spcPts val="1000"/>
              </a:spcBef>
            </a:pPr>
            <a:r>
              <a:rPr lang="en-CA" sz="2800" b="1" dirty="0"/>
              <a:t>Review progress against approved campaigns</a:t>
            </a:r>
          </a:p>
          <a:p>
            <a:pPr marL="228600" lvl="1">
              <a:lnSpc>
                <a:spcPct val="100000"/>
              </a:lnSpc>
              <a:spcBef>
                <a:spcPts val="1000"/>
              </a:spcBef>
            </a:pPr>
            <a:r>
              <a:rPr lang="en-CA" sz="2800" b="1" dirty="0"/>
              <a:t>Rolling road map view</a:t>
            </a:r>
          </a:p>
        </p:txBody>
      </p:sp>
      <p:sp>
        <p:nvSpPr>
          <p:cNvPr id="9" name="Content Placeholder 8">
            <a:extLst>
              <a:ext uri="{FF2B5EF4-FFF2-40B4-BE49-F238E27FC236}">
                <a16:creationId xmlns:a16="http://schemas.microsoft.com/office/drawing/2014/main" id="{E3395E76-1AF7-4B43-A81D-D56E60F9695B}"/>
              </a:ext>
            </a:extLst>
          </p:cNvPr>
          <p:cNvSpPr>
            <a:spLocks noGrp="1"/>
          </p:cNvSpPr>
          <p:nvPr>
            <p:ph idx="14"/>
          </p:nvPr>
        </p:nvSpPr>
        <p:spPr/>
        <p:txBody>
          <a:bodyPr>
            <a:normAutofit fontScale="92500" lnSpcReduction="20000"/>
          </a:bodyPr>
          <a:lstStyle/>
          <a:p>
            <a:r>
              <a:rPr lang="en-US" dirty="0"/>
              <a:t>Three New Initiatives</a:t>
            </a:r>
          </a:p>
        </p:txBody>
      </p:sp>
      <p:sp>
        <p:nvSpPr>
          <p:cNvPr id="10" name="Content Placeholder 9">
            <a:extLst>
              <a:ext uri="{FF2B5EF4-FFF2-40B4-BE49-F238E27FC236}">
                <a16:creationId xmlns:a16="http://schemas.microsoft.com/office/drawing/2014/main" id="{7A7082F9-B9C2-6E40-9C1B-5B3AB680FF25}"/>
              </a:ext>
            </a:extLst>
          </p:cNvPr>
          <p:cNvSpPr>
            <a:spLocks noGrp="1"/>
          </p:cNvSpPr>
          <p:nvPr>
            <p:ph idx="15"/>
          </p:nvPr>
        </p:nvSpPr>
        <p:spPr/>
        <p:txBody>
          <a:bodyPr>
            <a:normAutofit fontScale="92500" lnSpcReduction="20000"/>
          </a:bodyPr>
          <a:lstStyle/>
          <a:p>
            <a:r>
              <a:rPr lang="en-CA" dirty="0"/>
              <a:t>Stakeholder meetings </a:t>
            </a:r>
          </a:p>
          <a:p>
            <a:endParaRPr lang="en-US" dirty="0"/>
          </a:p>
        </p:txBody>
      </p:sp>
    </p:spTree>
    <p:extLst>
      <p:ext uri="{BB962C8B-B14F-4D97-AF65-F5344CB8AC3E}">
        <p14:creationId xmlns:p14="http://schemas.microsoft.com/office/powerpoint/2010/main" val="2260118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A906DF-43AE-6E4B-9383-5D084C873054}"/>
              </a:ext>
            </a:extLst>
          </p:cNvPr>
          <p:cNvSpPr>
            <a:spLocks noGrp="1"/>
          </p:cNvSpPr>
          <p:nvPr>
            <p:ph type="title"/>
          </p:nvPr>
        </p:nvSpPr>
        <p:spPr/>
        <p:txBody>
          <a:bodyPr/>
          <a:lstStyle/>
          <a:p>
            <a:r>
              <a:rPr lang="en-US" dirty="0"/>
              <a:t>Is to Plan to Fail!</a:t>
            </a:r>
          </a:p>
        </p:txBody>
      </p:sp>
      <p:sp>
        <p:nvSpPr>
          <p:cNvPr id="7" name="Content Placeholder 6">
            <a:extLst>
              <a:ext uri="{FF2B5EF4-FFF2-40B4-BE49-F238E27FC236}">
                <a16:creationId xmlns:a16="http://schemas.microsoft.com/office/drawing/2014/main" id="{24F690B6-4EDF-8443-A4E2-42BF0D8C5BD4}"/>
              </a:ext>
            </a:extLst>
          </p:cNvPr>
          <p:cNvSpPr>
            <a:spLocks noGrp="1"/>
          </p:cNvSpPr>
          <p:nvPr>
            <p:ph idx="1"/>
          </p:nvPr>
        </p:nvSpPr>
        <p:spPr/>
        <p:txBody>
          <a:bodyPr>
            <a:normAutofit/>
          </a:bodyPr>
          <a:lstStyle/>
          <a:p>
            <a:pPr>
              <a:lnSpc>
                <a:spcPct val="100000"/>
              </a:lnSpc>
              <a:buClr>
                <a:schemeClr val="accent3"/>
              </a:buClr>
            </a:pPr>
            <a:r>
              <a:rPr lang="en-CA" sz="2000" dirty="0"/>
              <a:t>Campaigns will be managed as a project and have an appointed project manager</a:t>
            </a:r>
          </a:p>
          <a:p>
            <a:pPr>
              <a:lnSpc>
                <a:spcPct val="100000"/>
              </a:lnSpc>
              <a:buClr>
                <a:schemeClr val="accent3"/>
              </a:buClr>
            </a:pPr>
            <a:r>
              <a:rPr lang="en-CA" sz="2000" dirty="0"/>
              <a:t>Each campaign will have a clear set of objectives, clear target audience(s), a start date, a commitment date, defined timed elements and a duration with agreed Metrics of success</a:t>
            </a:r>
          </a:p>
          <a:p>
            <a:pPr>
              <a:lnSpc>
                <a:spcPct val="100000"/>
              </a:lnSpc>
              <a:buClr>
                <a:schemeClr val="accent3"/>
              </a:buClr>
            </a:pPr>
            <a:r>
              <a:rPr lang="en-CA" sz="2000" dirty="0"/>
              <a:t>Campaigns will be driven from the objectives outwards, meaning the objectives and target audience will dictate the media vehicles used</a:t>
            </a:r>
          </a:p>
        </p:txBody>
      </p:sp>
      <p:sp>
        <p:nvSpPr>
          <p:cNvPr id="8" name="Content Placeholder 7">
            <a:extLst>
              <a:ext uri="{FF2B5EF4-FFF2-40B4-BE49-F238E27FC236}">
                <a16:creationId xmlns:a16="http://schemas.microsoft.com/office/drawing/2014/main" id="{0E9B27CB-49F9-A942-B896-73FCFB9983E5}"/>
              </a:ext>
            </a:extLst>
          </p:cNvPr>
          <p:cNvSpPr>
            <a:spLocks noGrp="1"/>
          </p:cNvSpPr>
          <p:nvPr>
            <p:ph idx="13"/>
          </p:nvPr>
        </p:nvSpPr>
        <p:spPr>
          <a:xfrm>
            <a:off x="6169306" y="2129742"/>
            <a:ext cx="5483822" cy="4112561"/>
          </a:xfrm>
        </p:spPr>
        <p:txBody>
          <a:bodyPr>
            <a:normAutofit fontScale="92500" lnSpcReduction="20000"/>
          </a:bodyPr>
          <a:lstStyle/>
          <a:p>
            <a:pPr>
              <a:lnSpc>
                <a:spcPct val="120000"/>
              </a:lnSpc>
              <a:buClr>
                <a:schemeClr val="accent3"/>
              </a:buClr>
            </a:pPr>
            <a:r>
              <a:rPr lang="en-CA" sz="2000" dirty="0"/>
              <a:t>Also Integrated Marketing Campaigns but with focus on solutions</a:t>
            </a:r>
          </a:p>
          <a:p>
            <a:pPr>
              <a:lnSpc>
                <a:spcPct val="120000"/>
              </a:lnSpc>
              <a:buClr>
                <a:schemeClr val="accent3"/>
              </a:buClr>
            </a:pPr>
            <a:r>
              <a:rPr lang="en-US" sz="2000" dirty="0"/>
              <a:t>Solution Focused </a:t>
            </a:r>
            <a:r>
              <a:rPr lang="en-CA" sz="2000" dirty="0"/>
              <a:t>Campaigns will be anchored by major events like trade shows or an advertisement placement and will leverage multiple media resources (depending upon the objectives and target audience)</a:t>
            </a:r>
          </a:p>
          <a:p>
            <a:pPr>
              <a:lnSpc>
                <a:spcPct val="120000"/>
              </a:lnSpc>
              <a:buClr>
                <a:schemeClr val="accent3"/>
              </a:buClr>
            </a:pPr>
            <a:r>
              <a:rPr lang="en-US" sz="2000" dirty="0"/>
              <a:t>Solution Focused </a:t>
            </a:r>
            <a:r>
              <a:rPr lang="en-CA" sz="2000" dirty="0"/>
              <a:t>Campaigns will be scheduled throughout the year</a:t>
            </a:r>
          </a:p>
          <a:p>
            <a:pPr>
              <a:lnSpc>
                <a:spcPct val="120000"/>
              </a:lnSpc>
              <a:buClr>
                <a:schemeClr val="accent3"/>
              </a:buClr>
            </a:pPr>
            <a:r>
              <a:rPr lang="en-CA" sz="2000" dirty="0"/>
              <a:t>Product lines will be offered the opportunity to contribute as and when they are able (product availability, timing etc.)</a:t>
            </a:r>
          </a:p>
        </p:txBody>
      </p:sp>
      <p:sp>
        <p:nvSpPr>
          <p:cNvPr id="9" name="Content Placeholder 8">
            <a:extLst>
              <a:ext uri="{FF2B5EF4-FFF2-40B4-BE49-F238E27FC236}">
                <a16:creationId xmlns:a16="http://schemas.microsoft.com/office/drawing/2014/main" id="{E3395E76-1AF7-4B43-A81D-D56E60F9695B}"/>
              </a:ext>
            </a:extLst>
          </p:cNvPr>
          <p:cNvSpPr>
            <a:spLocks noGrp="1"/>
          </p:cNvSpPr>
          <p:nvPr>
            <p:ph idx="14"/>
          </p:nvPr>
        </p:nvSpPr>
        <p:spPr/>
        <p:txBody>
          <a:bodyPr>
            <a:normAutofit fontScale="92500" lnSpcReduction="20000"/>
          </a:bodyPr>
          <a:lstStyle/>
          <a:p>
            <a:r>
              <a:rPr lang="en-US" dirty="0"/>
              <a:t>Integrated Marketing Campaign</a:t>
            </a:r>
          </a:p>
        </p:txBody>
      </p:sp>
      <p:sp>
        <p:nvSpPr>
          <p:cNvPr id="10" name="Content Placeholder 9">
            <a:extLst>
              <a:ext uri="{FF2B5EF4-FFF2-40B4-BE49-F238E27FC236}">
                <a16:creationId xmlns:a16="http://schemas.microsoft.com/office/drawing/2014/main" id="{7A7082F9-B9C2-6E40-9C1B-5B3AB680FF25}"/>
              </a:ext>
            </a:extLst>
          </p:cNvPr>
          <p:cNvSpPr>
            <a:spLocks noGrp="1"/>
          </p:cNvSpPr>
          <p:nvPr>
            <p:ph idx="15"/>
          </p:nvPr>
        </p:nvSpPr>
        <p:spPr/>
        <p:txBody>
          <a:bodyPr>
            <a:normAutofit fontScale="92500" lnSpcReduction="20000"/>
          </a:bodyPr>
          <a:lstStyle/>
          <a:p>
            <a:r>
              <a:rPr lang="en-US" dirty="0"/>
              <a:t>Solution Focused Campaigns</a:t>
            </a:r>
          </a:p>
        </p:txBody>
      </p:sp>
    </p:spTree>
    <p:extLst>
      <p:ext uri="{BB962C8B-B14F-4D97-AF65-F5344CB8AC3E}">
        <p14:creationId xmlns:p14="http://schemas.microsoft.com/office/powerpoint/2010/main" val="344083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F986940-F647-BF42-95E4-27D1D9C7CA24}"/>
              </a:ext>
            </a:extLst>
          </p:cNvPr>
          <p:cNvSpPr>
            <a:spLocks noGrp="1"/>
          </p:cNvSpPr>
          <p:nvPr>
            <p:ph idx="1"/>
          </p:nvPr>
        </p:nvSpPr>
        <p:spPr/>
        <p:txBody>
          <a:bodyPr>
            <a:normAutofit lnSpcReduction="10000"/>
          </a:bodyPr>
          <a:lstStyle/>
          <a:p>
            <a:r>
              <a:rPr lang="en-US"/>
              <a:t>Upping Our Game</a:t>
            </a:r>
            <a:endParaRPr lang="en-US" dirty="0"/>
          </a:p>
        </p:txBody>
      </p:sp>
      <p:sp>
        <p:nvSpPr>
          <p:cNvPr id="5" name="Content Placeholder 4">
            <a:extLst>
              <a:ext uri="{FF2B5EF4-FFF2-40B4-BE49-F238E27FC236}">
                <a16:creationId xmlns:a16="http://schemas.microsoft.com/office/drawing/2014/main" id="{2ED1FEE7-9124-4D49-A5D7-742925B44F5B}"/>
              </a:ext>
            </a:extLst>
          </p:cNvPr>
          <p:cNvSpPr>
            <a:spLocks noGrp="1"/>
          </p:cNvSpPr>
          <p:nvPr>
            <p:ph idx="10"/>
          </p:nvPr>
        </p:nvSpPr>
        <p:spPr>
          <a:xfrm>
            <a:off x="980761" y="4492061"/>
            <a:ext cx="6932316" cy="748154"/>
          </a:xfrm>
        </p:spPr>
        <p:txBody>
          <a:bodyPr>
            <a:normAutofit/>
          </a:bodyPr>
          <a:lstStyle/>
          <a:p>
            <a:r>
              <a:rPr lang="en-US" sz="1800" dirty="0"/>
              <a:t>Corporate Marketing Summit January 2019 </a:t>
            </a:r>
          </a:p>
          <a:p>
            <a:r>
              <a:rPr lang="en-US" sz="1800" i="1" dirty="0"/>
              <a:t>Edited for Marketing Matters June 2019</a:t>
            </a:r>
          </a:p>
        </p:txBody>
      </p:sp>
      <p:pic>
        <p:nvPicPr>
          <p:cNvPr id="9" name="Picture 8">
            <a:extLst>
              <a:ext uri="{FF2B5EF4-FFF2-40B4-BE49-F238E27FC236}">
                <a16:creationId xmlns:a16="http://schemas.microsoft.com/office/drawing/2014/main" id="{97045D1C-6226-B24D-979E-CDFF71003B4E}"/>
              </a:ext>
            </a:extLst>
          </p:cNvPr>
          <p:cNvPicPr>
            <a:picLocks noChangeAspect="1"/>
          </p:cNvPicPr>
          <p:nvPr/>
        </p:nvPicPr>
        <p:blipFill>
          <a:blip r:embed="rId2"/>
          <a:stretch>
            <a:fillRect/>
          </a:stretch>
        </p:blipFill>
        <p:spPr>
          <a:xfrm>
            <a:off x="7677912" y="1312817"/>
            <a:ext cx="4165092" cy="4165092"/>
          </a:xfrm>
          <a:prstGeom prst="rect">
            <a:avLst/>
          </a:prstGeom>
        </p:spPr>
      </p:pic>
    </p:spTree>
    <p:extLst>
      <p:ext uri="{BB962C8B-B14F-4D97-AF65-F5344CB8AC3E}">
        <p14:creationId xmlns:p14="http://schemas.microsoft.com/office/powerpoint/2010/main" val="1078419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79F46-3184-D24D-B28A-D03A668E502F}"/>
              </a:ext>
            </a:extLst>
          </p:cNvPr>
          <p:cNvSpPr>
            <a:spLocks noGrp="1"/>
          </p:cNvSpPr>
          <p:nvPr>
            <p:ph type="title"/>
          </p:nvPr>
        </p:nvSpPr>
        <p:spPr/>
        <p:txBody>
          <a:bodyPr/>
          <a:lstStyle/>
          <a:p>
            <a:r>
              <a:rPr lang="en-US" dirty="0"/>
              <a:t>Productivity</a:t>
            </a:r>
          </a:p>
        </p:txBody>
      </p:sp>
      <p:sp>
        <p:nvSpPr>
          <p:cNvPr id="3" name="Content Placeholder 2">
            <a:extLst>
              <a:ext uri="{FF2B5EF4-FFF2-40B4-BE49-F238E27FC236}">
                <a16:creationId xmlns:a16="http://schemas.microsoft.com/office/drawing/2014/main" id="{D2CC07E5-5807-E94D-AB8D-50B856C2B7A8}"/>
              </a:ext>
            </a:extLst>
          </p:cNvPr>
          <p:cNvSpPr>
            <a:spLocks noGrp="1"/>
          </p:cNvSpPr>
          <p:nvPr>
            <p:ph idx="1"/>
          </p:nvPr>
        </p:nvSpPr>
        <p:spPr/>
        <p:txBody>
          <a:bodyPr>
            <a:normAutofit/>
          </a:bodyPr>
          <a:lstStyle/>
          <a:p>
            <a:r>
              <a:rPr lang="en-CA" dirty="0"/>
              <a:t>Weekly 1on1 between managers and their reports </a:t>
            </a:r>
          </a:p>
          <a:p>
            <a:r>
              <a:rPr lang="en-CA" dirty="0"/>
              <a:t>Weekly scrum meetings (Marketing Leadership Team)</a:t>
            </a:r>
          </a:p>
          <a:p>
            <a:r>
              <a:rPr lang="en-CA" dirty="0"/>
              <a:t>Monthly Review with Team Awesome</a:t>
            </a:r>
          </a:p>
          <a:p>
            <a:r>
              <a:rPr lang="en-CA" dirty="0"/>
              <a:t>QBR </a:t>
            </a:r>
          </a:p>
          <a:p>
            <a:r>
              <a:rPr lang="en-CA" dirty="0"/>
              <a:t>FY KO</a:t>
            </a:r>
          </a:p>
          <a:p>
            <a:endParaRPr lang="en-US" dirty="0"/>
          </a:p>
        </p:txBody>
      </p:sp>
      <p:sp>
        <p:nvSpPr>
          <p:cNvPr id="8" name="Content Placeholder 7">
            <a:extLst>
              <a:ext uri="{FF2B5EF4-FFF2-40B4-BE49-F238E27FC236}">
                <a16:creationId xmlns:a16="http://schemas.microsoft.com/office/drawing/2014/main" id="{21F0D410-34E9-CC4C-95F8-A8861EAC96FB}"/>
              </a:ext>
            </a:extLst>
          </p:cNvPr>
          <p:cNvSpPr>
            <a:spLocks noGrp="1"/>
          </p:cNvSpPr>
          <p:nvPr>
            <p:ph idx="13"/>
          </p:nvPr>
        </p:nvSpPr>
        <p:spPr/>
        <p:txBody>
          <a:bodyPr>
            <a:normAutofit fontScale="85000" lnSpcReduction="10000"/>
          </a:bodyPr>
          <a:lstStyle/>
          <a:p>
            <a:r>
              <a:rPr lang="en-CA" dirty="0"/>
              <a:t>Think in terms of campaigns and projects NOT tasks</a:t>
            </a:r>
          </a:p>
          <a:p>
            <a:r>
              <a:rPr lang="en-CA" dirty="0"/>
              <a:t>Use </a:t>
            </a:r>
            <a:r>
              <a:rPr lang="en-CA" dirty="0" err="1"/>
              <a:t>freedcamp</a:t>
            </a:r>
            <a:r>
              <a:rPr lang="en-CA" dirty="0"/>
              <a:t> for campaign/project management</a:t>
            </a:r>
          </a:p>
          <a:p>
            <a:r>
              <a:rPr lang="en-CA" dirty="0"/>
              <a:t>Use </a:t>
            </a:r>
            <a:r>
              <a:rPr lang="en-CA" dirty="0" err="1"/>
              <a:t>freedcamp</a:t>
            </a:r>
            <a:r>
              <a:rPr lang="en-CA" dirty="0"/>
              <a:t> for meeting minutes</a:t>
            </a:r>
          </a:p>
          <a:p>
            <a:r>
              <a:rPr lang="en-CA" dirty="0"/>
              <a:t>Use </a:t>
            </a:r>
            <a:r>
              <a:rPr lang="en-CA" dirty="0" err="1"/>
              <a:t>freddcamp</a:t>
            </a:r>
            <a:r>
              <a:rPr lang="en-CA" dirty="0"/>
              <a:t> for collaboration</a:t>
            </a:r>
          </a:p>
          <a:p>
            <a:r>
              <a:rPr lang="en-CA" dirty="0"/>
              <a:t>100% use and visibility across Corp. Marketing for ALL campaigns/projects NO exceptions*</a:t>
            </a:r>
          </a:p>
          <a:p>
            <a:endParaRPr lang="en-CA" dirty="0"/>
          </a:p>
          <a:p>
            <a:pPr marL="457200" lvl="1" indent="0">
              <a:buNone/>
            </a:pPr>
            <a:r>
              <a:rPr lang="en-CA" dirty="0"/>
              <a:t>*If a project only involves you and nobody else you can use whatever you want)</a:t>
            </a:r>
          </a:p>
          <a:p>
            <a:endParaRPr lang="en-CA" dirty="0"/>
          </a:p>
          <a:p>
            <a:endParaRPr lang="en-US" dirty="0"/>
          </a:p>
        </p:txBody>
      </p:sp>
      <p:sp>
        <p:nvSpPr>
          <p:cNvPr id="9" name="Content Placeholder 8">
            <a:extLst>
              <a:ext uri="{FF2B5EF4-FFF2-40B4-BE49-F238E27FC236}">
                <a16:creationId xmlns:a16="http://schemas.microsoft.com/office/drawing/2014/main" id="{53772F42-D8E0-4445-8A08-C1710C1DA689}"/>
              </a:ext>
            </a:extLst>
          </p:cNvPr>
          <p:cNvSpPr>
            <a:spLocks noGrp="1"/>
          </p:cNvSpPr>
          <p:nvPr>
            <p:ph idx="14"/>
          </p:nvPr>
        </p:nvSpPr>
        <p:spPr/>
        <p:txBody>
          <a:bodyPr>
            <a:normAutofit fontScale="92500" lnSpcReduction="20000"/>
          </a:bodyPr>
          <a:lstStyle/>
          <a:p>
            <a:r>
              <a:rPr lang="en-US" dirty="0"/>
              <a:t>Rhythm</a:t>
            </a:r>
          </a:p>
        </p:txBody>
      </p:sp>
      <p:sp>
        <p:nvSpPr>
          <p:cNvPr id="10" name="Content Placeholder 9">
            <a:extLst>
              <a:ext uri="{FF2B5EF4-FFF2-40B4-BE49-F238E27FC236}">
                <a16:creationId xmlns:a16="http://schemas.microsoft.com/office/drawing/2014/main" id="{DD8C0D53-55D2-5C47-AED9-35FF665A01BF}"/>
              </a:ext>
            </a:extLst>
          </p:cNvPr>
          <p:cNvSpPr>
            <a:spLocks noGrp="1"/>
          </p:cNvSpPr>
          <p:nvPr>
            <p:ph idx="15"/>
          </p:nvPr>
        </p:nvSpPr>
        <p:spPr/>
        <p:txBody>
          <a:bodyPr>
            <a:normAutofit fontScale="92500" lnSpcReduction="20000"/>
          </a:bodyPr>
          <a:lstStyle/>
          <a:p>
            <a:r>
              <a:rPr lang="en-US" dirty="0"/>
              <a:t>Project Management</a:t>
            </a:r>
          </a:p>
        </p:txBody>
      </p:sp>
    </p:spTree>
    <p:extLst>
      <p:ext uri="{BB962C8B-B14F-4D97-AF65-F5344CB8AC3E}">
        <p14:creationId xmlns:p14="http://schemas.microsoft.com/office/powerpoint/2010/main" val="2698045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CAB4E9E-5F8D-D94B-B239-D2A63E93BC40}"/>
              </a:ext>
            </a:extLst>
          </p:cNvPr>
          <p:cNvSpPr>
            <a:spLocks noGrp="1"/>
          </p:cNvSpPr>
          <p:nvPr>
            <p:ph type="title"/>
          </p:nvPr>
        </p:nvSpPr>
        <p:spPr/>
        <p:txBody>
          <a:bodyPr/>
          <a:lstStyle/>
          <a:p>
            <a:r>
              <a:rPr lang="en-US" dirty="0"/>
              <a:t>FY19 Initiatives | Report Card</a:t>
            </a:r>
          </a:p>
        </p:txBody>
      </p:sp>
      <p:sp>
        <p:nvSpPr>
          <p:cNvPr id="3" name="Content Placeholder 2">
            <a:extLst>
              <a:ext uri="{FF2B5EF4-FFF2-40B4-BE49-F238E27FC236}">
                <a16:creationId xmlns:a16="http://schemas.microsoft.com/office/drawing/2014/main" id="{2AA03BC5-D86A-0F4B-B2C2-371C33E5226B}"/>
              </a:ext>
            </a:extLst>
          </p:cNvPr>
          <p:cNvSpPr>
            <a:spLocks noGrp="1"/>
          </p:cNvSpPr>
          <p:nvPr>
            <p:ph idx="1"/>
          </p:nvPr>
        </p:nvSpPr>
        <p:spPr/>
        <p:txBody>
          <a:bodyPr>
            <a:normAutofit fontScale="85000" lnSpcReduction="10000"/>
          </a:bodyPr>
          <a:lstStyle/>
          <a:p>
            <a:pPr>
              <a:lnSpc>
                <a:spcPct val="120000"/>
              </a:lnSpc>
            </a:pPr>
            <a:r>
              <a:rPr lang="en-US" dirty="0"/>
              <a:t>Corporate Website Translation (Mandarin / Spanish / French) </a:t>
            </a:r>
            <a:r>
              <a:rPr lang="en-US" dirty="0">
                <a:solidFill>
                  <a:srgbClr val="C00000"/>
                </a:solidFill>
              </a:rPr>
              <a:t>(SEO juice)</a:t>
            </a:r>
          </a:p>
          <a:p>
            <a:pPr>
              <a:lnSpc>
                <a:spcPct val="120000"/>
              </a:lnSpc>
            </a:pPr>
            <a:r>
              <a:rPr lang="en-CA" dirty="0"/>
              <a:t>Zendesk and Single Sign-On </a:t>
            </a:r>
            <a:r>
              <a:rPr lang="en-CA" dirty="0">
                <a:solidFill>
                  <a:srgbClr val="C00000"/>
                </a:solidFill>
              </a:rPr>
              <a:t>(complete)</a:t>
            </a:r>
          </a:p>
          <a:p>
            <a:pPr>
              <a:lnSpc>
                <a:spcPct val="120000"/>
              </a:lnSpc>
            </a:pPr>
            <a:r>
              <a:rPr lang="en-US" dirty="0"/>
              <a:t>Increased pre-show promotion / awareness</a:t>
            </a:r>
          </a:p>
          <a:p>
            <a:pPr>
              <a:lnSpc>
                <a:spcPct val="120000"/>
              </a:lnSpc>
            </a:pPr>
            <a:r>
              <a:rPr lang="en-US" dirty="0"/>
              <a:t>Improved lead capture experience and results at NAB</a:t>
            </a:r>
          </a:p>
          <a:p>
            <a:pPr>
              <a:lnSpc>
                <a:spcPct val="120000"/>
              </a:lnSpc>
            </a:pPr>
            <a:r>
              <a:rPr lang="en-US" dirty="0"/>
              <a:t>Improved follow up on leads and ROI for each event</a:t>
            </a:r>
          </a:p>
          <a:p>
            <a:pPr>
              <a:lnSpc>
                <a:spcPct val="120000"/>
              </a:lnSpc>
            </a:pPr>
            <a:r>
              <a:rPr lang="en-US" dirty="0"/>
              <a:t>Increased number of keynote speaking slots around shows </a:t>
            </a:r>
          </a:p>
          <a:p>
            <a:pPr>
              <a:lnSpc>
                <a:spcPct val="120000"/>
              </a:lnSpc>
            </a:pPr>
            <a:endParaRPr lang="en-US" dirty="0"/>
          </a:p>
        </p:txBody>
      </p:sp>
      <p:sp>
        <p:nvSpPr>
          <p:cNvPr id="8" name="Content Placeholder 7">
            <a:extLst>
              <a:ext uri="{FF2B5EF4-FFF2-40B4-BE49-F238E27FC236}">
                <a16:creationId xmlns:a16="http://schemas.microsoft.com/office/drawing/2014/main" id="{5C22136B-33D6-B245-BB96-56C0E542AA85}"/>
              </a:ext>
            </a:extLst>
          </p:cNvPr>
          <p:cNvSpPr>
            <a:spLocks noGrp="1"/>
          </p:cNvSpPr>
          <p:nvPr>
            <p:ph idx="13"/>
          </p:nvPr>
        </p:nvSpPr>
        <p:spPr/>
        <p:txBody>
          <a:bodyPr>
            <a:normAutofit fontScale="92500" lnSpcReduction="20000"/>
          </a:bodyPr>
          <a:lstStyle/>
          <a:p>
            <a:pPr>
              <a:lnSpc>
                <a:spcPct val="120000"/>
              </a:lnSpc>
            </a:pPr>
            <a:r>
              <a:rPr lang="en-US" dirty="0"/>
              <a:t>Integrated campaigns (starting with </a:t>
            </a:r>
            <a:r>
              <a:rPr lang="en-US" dirty="0" err="1"/>
              <a:t>PIVOTCam</a:t>
            </a:r>
            <a:r>
              <a:rPr lang="en-US" dirty="0"/>
              <a:t>-SE)</a:t>
            </a:r>
          </a:p>
          <a:p>
            <a:pPr>
              <a:lnSpc>
                <a:spcPct val="120000"/>
              </a:lnSpc>
            </a:pPr>
            <a:r>
              <a:rPr lang="en-US" dirty="0"/>
              <a:t>Increased focus on case studies and testimonials (videos where possible)</a:t>
            </a:r>
          </a:p>
          <a:p>
            <a:pPr>
              <a:lnSpc>
                <a:spcPct val="120000"/>
              </a:lnSpc>
            </a:pPr>
            <a:r>
              <a:rPr lang="en-US" dirty="0"/>
              <a:t>Focus on SEO and SEM</a:t>
            </a:r>
          </a:p>
          <a:p>
            <a:pPr>
              <a:lnSpc>
                <a:spcPct val="120000"/>
              </a:lnSpc>
            </a:pPr>
            <a:r>
              <a:rPr lang="en-US" dirty="0"/>
              <a:t>Automate lead qualification for sales</a:t>
            </a:r>
          </a:p>
          <a:p>
            <a:pPr>
              <a:lnSpc>
                <a:spcPct val="120000"/>
              </a:lnSpc>
            </a:pPr>
            <a:r>
              <a:rPr lang="en-US" dirty="0"/>
              <a:t>Leverage efficiencies within HubSpot &amp; SFDC​</a:t>
            </a:r>
          </a:p>
          <a:p>
            <a:pPr>
              <a:lnSpc>
                <a:spcPct val="120000"/>
              </a:lnSpc>
            </a:pPr>
            <a:r>
              <a:rPr lang="en-US" dirty="0"/>
              <a:t>Targeted lists for lead nurturing</a:t>
            </a:r>
          </a:p>
          <a:p>
            <a:pPr>
              <a:lnSpc>
                <a:spcPct val="120000"/>
              </a:lnSpc>
            </a:pPr>
            <a:r>
              <a:rPr lang="en-US" dirty="0"/>
              <a:t>Create thought leadership content </a:t>
            </a:r>
          </a:p>
          <a:p>
            <a:pPr>
              <a:lnSpc>
                <a:spcPct val="120000"/>
              </a:lnSpc>
            </a:pPr>
            <a:endParaRPr lang="en-US" sz="2200" dirty="0"/>
          </a:p>
          <a:p>
            <a:pPr>
              <a:lnSpc>
                <a:spcPct val="120000"/>
              </a:lnSpc>
            </a:pPr>
            <a:endParaRPr lang="en-US" dirty="0"/>
          </a:p>
        </p:txBody>
      </p:sp>
      <p:sp>
        <p:nvSpPr>
          <p:cNvPr id="5" name="Oval 4">
            <a:extLst>
              <a:ext uri="{FF2B5EF4-FFF2-40B4-BE49-F238E27FC236}">
                <a16:creationId xmlns:a16="http://schemas.microsoft.com/office/drawing/2014/main" id="{872AB65F-9459-6344-91D7-D2604905CF13}"/>
              </a:ext>
            </a:extLst>
          </p:cNvPr>
          <p:cNvSpPr>
            <a:spLocks noChangeAspect="1"/>
          </p:cNvSpPr>
          <p:nvPr/>
        </p:nvSpPr>
        <p:spPr>
          <a:xfrm>
            <a:off x="519797" y="2484272"/>
            <a:ext cx="190800" cy="190800"/>
          </a:xfrm>
          <a:prstGeom prst="ellipse">
            <a:avLst/>
          </a:prstGeom>
          <a:solidFill>
            <a:srgbClr val="00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CA9C98C-6A6D-2C45-923B-7346D746666C}"/>
              </a:ext>
            </a:extLst>
          </p:cNvPr>
          <p:cNvSpPr>
            <a:spLocks noChangeAspect="1"/>
          </p:cNvSpPr>
          <p:nvPr/>
        </p:nvSpPr>
        <p:spPr>
          <a:xfrm>
            <a:off x="534919" y="3489719"/>
            <a:ext cx="190800" cy="190800"/>
          </a:xfrm>
          <a:prstGeom prst="ellipse">
            <a:avLst/>
          </a:prstGeom>
          <a:solidFill>
            <a:srgbClr val="D1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FDA684B-B260-9C49-BB9F-FE8A33FBB3C7}"/>
              </a:ext>
            </a:extLst>
          </p:cNvPr>
          <p:cNvSpPr>
            <a:spLocks noChangeAspect="1"/>
          </p:cNvSpPr>
          <p:nvPr/>
        </p:nvSpPr>
        <p:spPr>
          <a:xfrm>
            <a:off x="519797" y="4300238"/>
            <a:ext cx="190800" cy="190800"/>
          </a:xfrm>
          <a:prstGeom prst="ellipse">
            <a:avLst/>
          </a:prstGeom>
          <a:solidFill>
            <a:srgbClr val="D1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F3684A-6241-2A4D-B94F-CE926A41CF9E}"/>
              </a:ext>
            </a:extLst>
          </p:cNvPr>
          <p:cNvSpPr>
            <a:spLocks noChangeAspect="1"/>
          </p:cNvSpPr>
          <p:nvPr/>
        </p:nvSpPr>
        <p:spPr>
          <a:xfrm>
            <a:off x="519797" y="5015357"/>
            <a:ext cx="190800" cy="190800"/>
          </a:xfrm>
          <a:prstGeom prst="ellipse">
            <a:avLst/>
          </a:prstGeom>
          <a:solidFill>
            <a:srgbClr val="D1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0DE888-B47B-8C45-A561-313A67909DF5}"/>
              </a:ext>
            </a:extLst>
          </p:cNvPr>
          <p:cNvSpPr>
            <a:spLocks noChangeAspect="1"/>
          </p:cNvSpPr>
          <p:nvPr/>
        </p:nvSpPr>
        <p:spPr>
          <a:xfrm>
            <a:off x="6185594" y="1723275"/>
            <a:ext cx="190800" cy="190800"/>
          </a:xfrm>
          <a:prstGeom prst="ellipse">
            <a:avLst/>
          </a:prstGeom>
          <a:solidFill>
            <a:srgbClr val="D1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4502391-57FA-DD43-8279-8A5DA778DE37}"/>
              </a:ext>
            </a:extLst>
          </p:cNvPr>
          <p:cNvSpPr>
            <a:spLocks noChangeAspect="1"/>
          </p:cNvSpPr>
          <p:nvPr/>
        </p:nvSpPr>
        <p:spPr>
          <a:xfrm>
            <a:off x="6185594" y="5111200"/>
            <a:ext cx="190800" cy="190800"/>
          </a:xfrm>
          <a:prstGeom prst="ellipse">
            <a:avLst/>
          </a:prstGeom>
          <a:solidFill>
            <a:srgbClr val="D1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7026D2-158A-A540-8E66-57FABEC3B4E6}"/>
              </a:ext>
            </a:extLst>
          </p:cNvPr>
          <p:cNvSpPr>
            <a:spLocks noChangeAspect="1"/>
          </p:cNvSpPr>
          <p:nvPr/>
        </p:nvSpPr>
        <p:spPr>
          <a:xfrm>
            <a:off x="6185594" y="5540415"/>
            <a:ext cx="190800" cy="190800"/>
          </a:xfrm>
          <a:prstGeom prst="ellipse">
            <a:avLst/>
          </a:prstGeom>
          <a:solidFill>
            <a:srgbClr val="D1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BE5024D-A9A0-554D-8992-257E43E60784}"/>
              </a:ext>
            </a:extLst>
          </p:cNvPr>
          <p:cNvSpPr>
            <a:spLocks noChangeAspect="1"/>
          </p:cNvSpPr>
          <p:nvPr/>
        </p:nvSpPr>
        <p:spPr>
          <a:xfrm>
            <a:off x="6185594" y="4282859"/>
            <a:ext cx="190800" cy="190800"/>
          </a:xfrm>
          <a:prstGeom prst="ellipse">
            <a:avLst/>
          </a:prstGeom>
          <a:solidFill>
            <a:srgbClr val="D1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5B299D6-812E-C54E-B9C6-5668B5BD589D}"/>
              </a:ext>
            </a:extLst>
          </p:cNvPr>
          <p:cNvSpPr>
            <a:spLocks noChangeAspect="1"/>
          </p:cNvSpPr>
          <p:nvPr/>
        </p:nvSpPr>
        <p:spPr>
          <a:xfrm>
            <a:off x="6185594" y="3344012"/>
            <a:ext cx="190800" cy="190800"/>
          </a:xfrm>
          <a:prstGeom prst="ellipse">
            <a:avLst/>
          </a:prstGeom>
          <a:solidFill>
            <a:srgbClr val="D1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92F8517-4F70-E848-AD59-AB8618AA3E0E}"/>
              </a:ext>
            </a:extLst>
          </p:cNvPr>
          <p:cNvSpPr>
            <a:spLocks noChangeAspect="1"/>
          </p:cNvSpPr>
          <p:nvPr/>
        </p:nvSpPr>
        <p:spPr>
          <a:xfrm>
            <a:off x="519797" y="2965400"/>
            <a:ext cx="190800" cy="190800"/>
          </a:xfrm>
          <a:prstGeom prst="ellipse">
            <a:avLst/>
          </a:prstGeom>
          <a:solidFill>
            <a:srgbClr val="D1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EA32710-315D-4A42-867C-552F204970A7}"/>
              </a:ext>
            </a:extLst>
          </p:cNvPr>
          <p:cNvSpPr>
            <a:spLocks noChangeAspect="1"/>
          </p:cNvSpPr>
          <p:nvPr/>
        </p:nvSpPr>
        <p:spPr>
          <a:xfrm>
            <a:off x="519797" y="1743124"/>
            <a:ext cx="190800" cy="190800"/>
          </a:xfrm>
          <a:prstGeom prst="ellips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3D06D5-6704-264E-B1C9-030620ED52E8}"/>
              </a:ext>
            </a:extLst>
          </p:cNvPr>
          <p:cNvSpPr>
            <a:spLocks noChangeAspect="1"/>
          </p:cNvSpPr>
          <p:nvPr/>
        </p:nvSpPr>
        <p:spPr>
          <a:xfrm>
            <a:off x="6185594" y="2540824"/>
            <a:ext cx="190800" cy="190800"/>
          </a:xfrm>
          <a:prstGeom prst="ellips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9D6312F7-7E17-064D-B200-2C48F5178E09}"/>
              </a:ext>
            </a:extLst>
          </p:cNvPr>
          <p:cNvSpPr>
            <a:spLocks noChangeAspect="1"/>
          </p:cNvSpPr>
          <p:nvPr/>
        </p:nvSpPr>
        <p:spPr>
          <a:xfrm>
            <a:off x="6185594" y="3821830"/>
            <a:ext cx="190800" cy="190800"/>
          </a:xfrm>
          <a:prstGeom prst="ellips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37FA0D2C-A8BD-8642-9ABB-1BD96089556F}"/>
              </a:ext>
            </a:extLst>
          </p:cNvPr>
          <p:cNvGrpSpPr/>
          <p:nvPr/>
        </p:nvGrpSpPr>
        <p:grpSpPr>
          <a:xfrm>
            <a:off x="9217306" y="230065"/>
            <a:ext cx="2805361" cy="991110"/>
            <a:chOff x="6169306" y="252436"/>
            <a:chExt cx="2805361" cy="991110"/>
          </a:xfrm>
        </p:grpSpPr>
        <p:sp>
          <p:nvSpPr>
            <p:cNvPr id="21" name="Oval 20">
              <a:extLst>
                <a:ext uri="{FF2B5EF4-FFF2-40B4-BE49-F238E27FC236}">
                  <a16:creationId xmlns:a16="http://schemas.microsoft.com/office/drawing/2014/main" id="{8C54C45E-6EAC-6E48-8338-71606ACCB66B}"/>
                </a:ext>
              </a:extLst>
            </p:cNvPr>
            <p:cNvSpPr>
              <a:spLocks noChangeAspect="1"/>
            </p:cNvSpPr>
            <p:nvPr/>
          </p:nvSpPr>
          <p:spPr>
            <a:xfrm>
              <a:off x="6169306" y="315110"/>
              <a:ext cx="192812" cy="192812"/>
            </a:xfrm>
            <a:prstGeom prst="ellipse">
              <a:avLst/>
            </a:prstGeom>
            <a:solidFill>
              <a:srgbClr val="00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A603EDD-BDDB-0747-8817-C72790777187}"/>
                </a:ext>
              </a:extLst>
            </p:cNvPr>
            <p:cNvSpPr>
              <a:spLocks noChangeAspect="1"/>
            </p:cNvSpPr>
            <p:nvPr/>
          </p:nvSpPr>
          <p:spPr>
            <a:xfrm>
              <a:off x="6169306" y="671247"/>
              <a:ext cx="192812" cy="192812"/>
            </a:xfrm>
            <a:prstGeom prst="ellipse">
              <a:avLst/>
            </a:prstGeom>
            <a:solidFill>
              <a:srgbClr val="D1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B9F0A61-1597-6846-B6C9-C677B98AE42D}"/>
                </a:ext>
              </a:extLst>
            </p:cNvPr>
            <p:cNvSpPr>
              <a:spLocks noChangeAspect="1"/>
            </p:cNvSpPr>
            <p:nvPr/>
          </p:nvSpPr>
          <p:spPr>
            <a:xfrm>
              <a:off x="6169306" y="1027384"/>
              <a:ext cx="192812" cy="192812"/>
            </a:xfrm>
            <a:prstGeom prst="ellips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B309EF6-69CD-DA41-A6F3-718245238480}"/>
                </a:ext>
              </a:extLst>
            </p:cNvPr>
            <p:cNvSpPr txBox="1"/>
            <p:nvPr/>
          </p:nvSpPr>
          <p:spPr>
            <a:xfrm>
              <a:off x="6295636" y="252436"/>
              <a:ext cx="1845733" cy="276999"/>
            </a:xfrm>
            <a:prstGeom prst="rect">
              <a:avLst/>
            </a:prstGeom>
            <a:noFill/>
          </p:spPr>
          <p:txBody>
            <a:bodyPr wrap="square" rtlCol="0">
              <a:spAutoFit/>
            </a:bodyPr>
            <a:lstStyle/>
            <a:p>
              <a:r>
                <a:rPr lang="en-US" sz="1200" b="1" dirty="0"/>
                <a:t>On Track</a:t>
              </a:r>
            </a:p>
          </p:txBody>
        </p:sp>
        <p:sp>
          <p:nvSpPr>
            <p:cNvPr id="25" name="TextBox 24">
              <a:extLst>
                <a:ext uri="{FF2B5EF4-FFF2-40B4-BE49-F238E27FC236}">
                  <a16:creationId xmlns:a16="http://schemas.microsoft.com/office/drawing/2014/main" id="{1A31E35A-9632-BB46-8164-6E7FF9D79EF6}"/>
                </a:ext>
              </a:extLst>
            </p:cNvPr>
            <p:cNvSpPr txBox="1"/>
            <p:nvPr/>
          </p:nvSpPr>
          <p:spPr>
            <a:xfrm>
              <a:off x="6295636" y="590621"/>
              <a:ext cx="2679031" cy="276999"/>
            </a:xfrm>
            <a:prstGeom prst="rect">
              <a:avLst/>
            </a:prstGeom>
            <a:noFill/>
          </p:spPr>
          <p:txBody>
            <a:bodyPr wrap="square" rtlCol="0">
              <a:spAutoFit/>
            </a:bodyPr>
            <a:lstStyle/>
            <a:p>
              <a:r>
                <a:rPr lang="en-US" sz="1200" b="1" dirty="0"/>
                <a:t>Progress but not completed</a:t>
              </a:r>
            </a:p>
          </p:txBody>
        </p:sp>
        <p:sp>
          <p:nvSpPr>
            <p:cNvPr id="26" name="TextBox 25">
              <a:extLst>
                <a:ext uri="{FF2B5EF4-FFF2-40B4-BE49-F238E27FC236}">
                  <a16:creationId xmlns:a16="http://schemas.microsoft.com/office/drawing/2014/main" id="{8F1E6E76-24DB-5746-BF0D-271F9BF1B35E}"/>
                </a:ext>
              </a:extLst>
            </p:cNvPr>
            <p:cNvSpPr txBox="1"/>
            <p:nvPr/>
          </p:nvSpPr>
          <p:spPr>
            <a:xfrm>
              <a:off x="6295636" y="966547"/>
              <a:ext cx="1845733" cy="276999"/>
            </a:xfrm>
            <a:prstGeom prst="rect">
              <a:avLst/>
            </a:prstGeom>
            <a:noFill/>
          </p:spPr>
          <p:txBody>
            <a:bodyPr wrap="square" rtlCol="0">
              <a:spAutoFit/>
            </a:bodyPr>
            <a:lstStyle/>
            <a:p>
              <a:r>
                <a:rPr lang="en-US" sz="1200" b="1" dirty="0"/>
                <a:t>No/Limited Progress</a:t>
              </a:r>
            </a:p>
          </p:txBody>
        </p:sp>
      </p:grpSp>
    </p:spTree>
    <p:extLst>
      <p:ext uri="{BB962C8B-B14F-4D97-AF65-F5344CB8AC3E}">
        <p14:creationId xmlns:p14="http://schemas.microsoft.com/office/powerpoint/2010/main" val="2398150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CAB4E9E-5F8D-D94B-B239-D2A63E93BC40}"/>
              </a:ext>
            </a:extLst>
          </p:cNvPr>
          <p:cNvSpPr>
            <a:spLocks noGrp="1"/>
          </p:cNvSpPr>
          <p:nvPr>
            <p:ph type="title"/>
          </p:nvPr>
        </p:nvSpPr>
        <p:spPr/>
        <p:txBody>
          <a:bodyPr/>
          <a:lstStyle/>
          <a:p>
            <a:r>
              <a:rPr lang="en-US" dirty="0"/>
              <a:t>Q1 Plan | Report Card</a:t>
            </a:r>
          </a:p>
        </p:txBody>
      </p:sp>
      <p:sp>
        <p:nvSpPr>
          <p:cNvPr id="4" name="Content Placeholder 3">
            <a:extLst>
              <a:ext uri="{FF2B5EF4-FFF2-40B4-BE49-F238E27FC236}">
                <a16:creationId xmlns:a16="http://schemas.microsoft.com/office/drawing/2014/main" id="{6C4D1B50-4518-7145-90C7-ECB59DBA4C7C}"/>
              </a:ext>
            </a:extLst>
          </p:cNvPr>
          <p:cNvSpPr>
            <a:spLocks noGrp="1"/>
          </p:cNvSpPr>
          <p:nvPr>
            <p:ph idx="1"/>
          </p:nvPr>
        </p:nvSpPr>
        <p:spPr/>
        <p:txBody>
          <a:bodyPr>
            <a:normAutofit/>
          </a:bodyPr>
          <a:lstStyle/>
          <a:p>
            <a:pPr>
              <a:lnSpc>
                <a:spcPct val="120000"/>
              </a:lnSpc>
            </a:pPr>
            <a:r>
              <a:rPr lang="en-US" sz="1600" dirty="0"/>
              <a:t>Continue to meet with key stakeholders</a:t>
            </a:r>
          </a:p>
          <a:p>
            <a:pPr>
              <a:lnSpc>
                <a:spcPct val="120000"/>
              </a:lnSpc>
            </a:pPr>
            <a:r>
              <a:rPr lang="en-US" sz="1600" dirty="0"/>
              <a:t>Formalize internal reporting / communication channels</a:t>
            </a:r>
          </a:p>
          <a:p>
            <a:pPr lvl="1">
              <a:lnSpc>
                <a:spcPct val="120000"/>
              </a:lnSpc>
            </a:pPr>
            <a:r>
              <a:rPr lang="en-US" sz="1400" dirty="0"/>
              <a:t>Bi-weekly status report/Bi-weekly huddle</a:t>
            </a:r>
          </a:p>
          <a:p>
            <a:pPr>
              <a:lnSpc>
                <a:spcPct val="120000"/>
              </a:lnSpc>
            </a:pPr>
            <a:r>
              <a:rPr lang="en-US" sz="1600" dirty="0"/>
              <a:t>Formalize external/stakeholder communications</a:t>
            </a:r>
          </a:p>
          <a:p>
            <a:pPr lvl="1">
              <a:lnSpc>
                <a:spcPct val="120000"/>
              </a:lnSpc>
            </a:pPr>
            <a:r>
              <a:rPr lang="en-US" sz="1400" dirty="0"/>
              <a:t>Bi-weekly Status reports/Monthly huddle </a:t>
            </a:r>
          </a:p>
          <a:p>
            <a:pPr lvl="1">
              <a:lnSpc>
                <a:spcPct val="120000"/>
              </a:lnSpc>
            </a:pPr>
            <a:r>
              <a:rPr lang="en-US" sz="1400" dirty="0"/>
              <a:t>Quarterly Corporate Marketing Newsletter</a:t>
            </a:r>
          </a:p>
          <a:p>
            <a:pPr lvl="1">
              <a:lnSpc>
                <a:spcPct val="120000"/>
              </a:lnSpc>
            </a:pPr>
            <a:r>
              <a:rPr lang="en-US" sz="1400" dirty="0"/>
              <a:t>Develop and review MARCOM plan</a:t>
            </a:r>
          </a:p>
          <a:p>
            <a:pPr>
              <a:lnSpc>
                <a:spcPct val="120000"/>
              </a:lnSpc>
            </a:pPr>
            <a:r>
              <a:rPr lang="en-US" sz="1600" dirty="0"/>
              <a:t>Integrated marketing Go 2 Market planning tool</a:t>
            </a:r>
            <a:endParaRPr lang="en-US" sz="1400" dirty="0"/>
          </a:p>
          <a:p>
            <a:pPr lvl="1">
              <a:lnSpc>
                <a:spcPct val="120000"/>
              </a:lnSpc>
            </a:pPr>
            <a:r>
              <a:rPr lang="en-US" sz="1400" dirty="0"/>
              <a:t>Corporate Marketing capability menu </a:t>
            </a:r>
          </a:p>
          <a:p>
            <a:pPr lvl="1">
              <a:lnSpc>
                <a:spcPct val="120000"/>
              </a:lnSpc>
            </a:pPr>
            <a:r>
              <a:rPr lang="en-US" sz="1400" dirty="0"/>
              <a:t>Style guide</a:t>
            </a:r>
          </a:p>
          <a:p>
            <a:pPr lvl="1">
              <a:lnSpc>
                <a:spcPct val="120000"/>
              </a:lnSpc>
            </a:pPr>
            <a:r>
              <a:rPr lang="en-US" sz="1400" dirty="0"/>
              <a:t>Editorial / events calendar</a:t>
            </a:r>
          </a:p>
        </p:txBody>
      </p:sp>
      <p:sp>
        <p:nvSpPr>
          <p:cNvPr id="7" name="Content Placeholder 6">
            <a:extLst>
              <a:ext uri="{FF2B5EF4-FFF2-40B4-BE49-F238E27FC236}">
                <a16:creationId xmlns:a16="http://schemas.microsoft.com/office/drawing/2014/main" id="{B9E2EE34-4965-DF40-9451-40EE809BD3D9}"/>
              </a:ext>
            </a:extLst>
          </p:cNvPr>
          <p:cNvSpPr>
            <a:spLocks noGrp="1"/>
          </p:cNvSpPr>
          <p:nvPr>
            <p:ph idx="13"/>
          </p:nvPr>
        </p:nvSpPr>
        <p:spPr/>
        <p:txBody>
          <a:bodyPr>
            <a:normAutofit/>
          </a:bodyPr>
          <a:lstStyle/>
          <a:p>
            <a:pPr>
              <a:lnSpc>
                <a:spcPct val="100000"/>
              </a:lnSpc>
            </a:pPr>
            <a:r>
              <a:rPr lang="en-US" sz="1600" dirty="0"/>
              <a:t>Refine Value Proposition tool</a:t>
            </a:r>
          </a:p>
          <a:p>
            <a:pPr>
              <a:lnSpc>
                <a:spcPct val="100000"/>
              </a:lnSpc>
            </a:pPr>
            <a:r>
              <a:rPr lang="en-US" sz="1600" dirty="0"/>
              <a:t>NAB Planning</a:t>
            </a:r>
          </a:p>
          <a:p>
            <a:pPr>
              <a:lnSpc>
                <a:spcPct val="100000"/>
              </a:lnSpc>
            </a:pPr>
            <a:r>
              <a:rPr lang="en-US" sz="1600" dirty="0"/>
              <a:t>Publish </a:t>
            </a:r>
            <a:r>
              <a:rPr lang="en-CA" sz="1600" dirty="0"/>
              <a:t>PTS Brochure</a:t>
            </a:r>
          </a:p>
          <a:p>
            <a:pPr>
              <a:lnSpc>
                <a:spcPct val="100000"/>
              </a:lnSpc>
            </a:pPr>
            <a:r>
              <a:rPr lang="en-US" sz="1600" dirty="0"/>
              <a:t>Ross Way to Market draft </a:t>
            </a:r>
          </a:p>
          <a:p>
            <a:pPr>
              <a:lnSpc>
                <a:spcPct val="100000"/>
              </a:lnSpc>
            </a:pPr>
            <a:r>
              <a:rPr lang="en-US" sz="1600" dirty="0"/>
              <a:t>HR recruitment drive</a:t>
            </a:r>
          </a:p>
          <a:p>
            <a:pPr>
              <a:lnSpc>
                <a:spcPct val="100000"/>
              </a:lnSpc>
            </a:pPr>
            <a:r>
              <a:rPr lang="en-US" sz="1600" dirty="0"/>
              <a:t>Ross Insider issue/plan</a:t>
            </a:r>
          </a:p>
          <a:p>
            <a:pPr>
              <a:lnSpc>
                <a:spcPct val="100000"/>
              </a:lnSpc>
            </a:pPr>
            <a:endParaRPr lang="en-US" sz="2000" dirty="0"/>
          </a:p>
        </p:txBody>
      </p:sp>
      <p:pic>
        <p:nvPicPr>
          <p:cNvPr id="6" name="Picture 5">
            <a:extLst>
              <a:ext uri="{FF2B5EF4-FFF2-40B4-BE49-F238E27FC236}">
                <a16:creationId xmlns:a16="http://schemas.microsoft.com/office/drawing/2014/main" id="{7D50434D-32D8-7549-B42E-0104479CF043}"/>
              </a:ext>
            </a:extLst>
          </p:cNvPr>
          <p:cNvPicPr>
            <a:picLocks noChangeAspect="1"/>
          </p:cNvPicPr>
          <p:nvPr/>
        </p:nvPicPr>
        <p:blipFill>
          <a:blip r:embed="rId2"/>
          <a:stretch>
            <a:fillRect/>
          </a:stretch>
        </p:blipFill>
        <p:spPr>
          <a:xfrm>
            <a:off x="7887366" y="4027991"/>
            <a:ext cx="3795686" cy="1720711"/>
          </a:xfrm>
          <a:prstGeom prst="rect">
            <a:avLst/>
          </a:prstGeom>
        </p:spPr>
      </p:pic>
      <p:sp>
        <p:nvSpPr>
          <p:cNvPr id="3" name="Oval 2">
            <a:extLst>
              <a:ext uri="{FF2B5EF4-FFF2-40B4-BE49-F238E27FC236}">
                <a16:creationId xmlns:a16="http://schemas.microsoft.com/office/drawing/2014/main" id="{E04B1506-36E7-B141-86FB-E1CD4D4425B1}"/>
              </a:ext>
            </a:extLst>
          </p:cNvPr>
          <p:cNvSpPr>
            <a:spLocks noChangeAspect="1"/>
          </p:cNvSpPr>
          <p:nvPr/>
        </p:nvSpPr>
        <p:spPr>
          <a:xfrm>
            <a:off x="501067" y="1730631"/>
            <a:ext cx="192812" cy="192812"/>
          </a:xfrm>
          <a:prstGeom prst="ellipse">
            <a:avLst/>
          </a:prstGeom>
          <a:solidFill>
            <a:srgbClr val="00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8344B90-C53C-094C-BD5F-CCEB1F811634}"/>
              </a:ext>
            </a:extLst>
          </p:cNvPr>
          <p:cNvSpPr>
            <a:spLocks noChangeAspect="1"/>
          </p:cNvSpPr>
          <p:nvPr/>
        </p:nvSpPr>
        <p:spPr>
          <a:xfrm>
            <a:off x="496154" y="2127386"/>
            <a:ext cx="192812" cy="192812"/>
          </a:xfrm>
          <a:prstGeom prst="ellipse">
            <a:avLst/>
          </a:prstGeom>
          <a:solidFill>
            <a:srgbClr val="00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CB4CE8C-D290-1A4B-BA82-1FA76980A184}"/>
              </a:ext>
            </a:extLst>
          </p:cNvPr>
          <p:cNvSpPr>
            <a:spLocks noChangeAspect="1"/>
          </p:cNvSpPr>
          <p:nvPr/>
        </p:nvSpPr>
        <p:spPr>
          <a:xfrm>
            <a:off x="499266" y="4321262"/>
            <a:ext cx="192812" cy="192812"/>
          </a:xfrm>
          <a:prstGeom prst="ellipse">
            <a:avLst/>
          </a:prstGeom>
          <a:solidFill>
            <a:srgbClr val="D1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FDEF6D8-7AA1-8642-9551-BBCD178E1B99}"/>
              </a:ext>
            </a:extLst>
          </p:cNvPr>
          <p:cNvSpPr>
            <a:spLocks noChangeAspect="1"/>
          </p:cNvSpPr>
          <p:nvPr/>
        </p:nvSpPr>
        <p:spPr>
          <a:xfrm>
            <a:off x="6199230" y="1730631"/>
            <a:ext cx="192812" cy="192812"/>
          </a:xfrm>
          <a:prstGeom prst="ellipse">
            <a:avLst/>
          </a:prstGeom>
          <a:solidFill>
            <a:srgbClr val="00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10DB9D3-A7FF-1649-8536-65C1B9B9A47B}"/>
              </a:ext>
            </a:extLst>
          </p:cNvPr>
          <p:cNvSpPr>
            <a:spLocks noChangeAspect="1"/>
          </p:cNvSpPr>
          <p:nvPr/>
        </p:nvSpPr>
        <p:spPr>
          <a:xfrm>
            <a:off x="6199230" y="2040343"/>
            <a:ext cx="192812" cy="192812"/>
          </a:xfrm>
          <a:prstGeom prst="ellipse">
            <a:avLst/>
          </a:prstGeom>
          <a:solidFill>
            <a:srgbClr val="00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BDAC440-EDBC-0348-8CE8-0802953CE11F}"/>
              </a:ext>
            </a:extLst>
          </p:cNvPr>
          <p:cNvSpPr>
            <a:spLocks noChangeAspect="1"/>
          </p:cNvSpPr>
          <p:nvPr/>
        </p:nvSpPr>
        <p:spPr>
          <a:xfrm>
            <a:off x="6199230" y="2437919"/>
            <a:ext cx="192812" cy="192812"/>
          </a:xfrm>
          <a:prstGeom prst="ellipse">
            <a:avLst/>
          </a:prstGeom>
          <a:solidFill>
            <a:srgbClr val="00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D03C1C3-0EF1-B746-8EA8-16329C26B72B}"/>
              </a:ext>
            </a:extLst>
          </p:cNvPr>
          <p:cNvSpPr>
            <a:spLocks noChangeAspect="1"/>
          </p:cNvSpPr>
          <p:nvPr/>
        </p:nvSpPr>
        <p:spPr>
          <a:xfrm>
            <a:off x="6199230" y="3539481"/>
            <a:ext cx="192812" cy="192812"/>
          </a:xfrm>
          <a:prstGeom prst="ellipse">
            <a:avLst/>
          </a:prstGeom>
          <a:solidFill>
            <a:srgbClr val="00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F931A39-3CC4-0D42-BEF8-836BF5FB7BD5}"/>
              </a:ext>
            </a:extLst>
          </p:cNvPr>
          <p:cNvSpPr>
            <a:spLocks noChangeAspect="1"/>
          </p:cNvSpPr>
          <p:nvPr/>
        </p:nvSpPr>
        <p:spPr>
          <a:xfrm>
            <a:off x="6199230" y="3213630"/>
            <a:ext cx="192812" cy="192812"/>
          </a:xfrm>
          <a:prstGeom prst="ellipse">
            <a:avLst/>
          </a:prstGeom>
          <a:solidFill>
            <a:srgbClr val="D1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41D952E-D1AC-CD4F-9514-B73C8330E057}"/>
              </a:ext>
            </a:extLst>
          </p:cNvPr>
          <p:cNvSpPr>
            <a:spLocks noChangeAspect="1"/>
          </p:cNvSpPr>
          <p:nvPr/>
        </p:nvSpPr>
        <p:spPr>
          <a:xfrm>
            <a:off x="6199230" y="2823089"/>
            <a:ext cx="192812" cy="192812"/>
          </a:xfrm>
          <a:prstGeom prst="ellipse">
            <a:avLst/>
          </a:prstGeom>
          <a:solidFill>
            <a:srgbClr val="D1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AB543E2-56E0-F147-8FFD-B6C5C22DDAAE}"/>
              </a:ext>
            </a:extLst>
          </p:cNvPr>
          <p:cNvGrpSpPr/>
          <p:nvPr/>
        </p:nvGrpSpPr>
        <p:grpSpPr>
          <a:xfrm>
            <a:off x="9217306" y="230065"/>
            <a:ext cx="2805361" cy="991110"/>
            <a:chOff x="6169306" y="252436"/>
            <a:chExt cx="2805361" cy="991110"/>
          </a:xfrm>
        </p:grpSpPr>
        <p:sp>
          <p:nvSpPr>
            <p:cNvPr id="16" name="Oval 15">
              <a:extLst>
                <a:ext uri="{FF2B5EF4-FFF2-40B4-BE49-F238E27FC236}">
                  <a16:creationId xmlns:a16="http://schemas.microsoft.com/office/drawing/2014/main" id="{6925537E-49C6-F140-8D39-D71666162BF5}"/>
                </a:ext>
              </a:extLst>
            </p:cNvPr>
            <p:cNvSpPr>
              <a:spLocks noChangeAspect="1"/>
            </p:cNvSpPr>
            <p:nvPr/>
          </p:nvSpPr>
          <p:spPr>
            <a:xfrm>
              <a:off x="6169306" y="315110"/>
              <a:ext cx="192812" cy="192812"/>
            </a:xfrm>
            <a:prstGeom prst="ellipse">
              <a:avLst/>
            </a:prstGeom>
            <a:solidFill>
              <a:srgbClr val="00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BCE6810-5ED3-9447-8B62-63870A6C809A}"/>
                </a:ext>
              </a:extLst>
            </p:cNvPr>
            <p:cNvSpPr>
              <a:spLocks noChangeAspect="1"/>
            </p:cNvSpPr>
            <p:nvPr/>
          </p:nvSpPr>
          <p:spPr>
            <a:xfrm>
              <a:off x="6169306" y="671247"/>
              <a:ext cx="192812" cy="192812"/>
            </a:xfrm>
            <a:prstGeom prst="ellipse">
              <a:avLst/>
            </a:prstGeom>
            <a:solidFill>
              <a:srgbClr val="D1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424516B-F0E3-5E48-8E40-8BBF5666088A}"/>
                </a:ext>
              </a:extLst>
            </p:cNvPr>
            <p:cNvSpPr>
              <a:spLocks noChangeAspect="1"/>
            </p:cNvSpPr>
            <p:nvPr/>
          </p:nvSpPr>
          <p:spPr>
            <a:xfrm>
              <a:off x="6169306" y="1027384"/>
              <a:ext cx="192812" cy="192812"/>
            </a:xfrm>
            <a:prstGeom prst="ellips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35F362-7248-5D4B-908F-D1A7A89BF518}"/>
                </a:ext>
              </a:extLst>
            </p:cNvPr>
            <p:cNvSpPr txBox="1"/>
            <p:nvPr/>
          </p:nvSpPr>
          <p:spPr>
            <a:xfrm>
              <a:off x="6295636" y="252436"/>
              <a:ext cx="1845733" cy="276999"/>
            </a:xfrm>
            <a:prstGeom prst="rect">
              <a:avLst/>
            </a:prstGeom>
            <a:noFill/>
          </p:spPr>
          <p:txBody>
            <a:bodyPr wrap="square" rtlCol="0">
              <a:spAutoFit/>
            </a:bodyPr>
            <a:lstStyle/>
            <a:p>
              <a:r>
                <a:rPr lang="en-US" sz="1200" b="1" dirty="0"/>
                <a:t>On Track</a:t>
              </a:r>
            </a:p>
          </p:txBody>
        </p:sp>
        <p:sp>
          <p:nvSpPr>
            <p:cNvPr id="20" name="TextBox 19">
              <a:extLst>
                <a:ext uri="{FF2B5EF4-FFF2-40B4-BE49-F238E27FC236}">
                  <a16:creationId xmlns:a16="http://schemas.microsoft.com/office/drawing/2014/main" id="{9C1815E8-06C1-1545-90C1-E637421CE598}"/>
                </a:ext>
              </a:extLst>
            </p:cNvPr>
            <p:cNvSpPr txBox="1"/>
            <p:nvPr/>
          </p:nvSpPr>
          <p:spPr>
            <a:xfrm>
              <a:off x="6295636" y="590621"/>
              <a:ext cx="2679031" cy="276999"/>
            </a:xfrm>
            <a:prstGeom prst="rect">
              <a:avLst/>
            </a:prstGeom>
            <a:noFill/>
          </p:spPr>
          <p:txBody>
            <a:bodyPr wrap="square" rtlCol="0">
              <a:spAutoFit/>
            </a:bodyPr>
            <a:lstStyle/>
            <a:p>
              <a:r>
                <a:rPr lang="en-US" sz="1200" b="1" dirty="0"/>
                <a:t>Progress but not completed</a:t>
              </a:r>
            </a:p>
          </p:txBody>
        </p:sp>
        <p:sp>
          <p:nvSpPr>
            <p:cNvPr id="21" name="TextBox 20">
              <a:extLst>
                <a:ext uri="{FF2B5EF4-FFF2-40B4-BE49-F238E27FC236}">
                  <a16:creationId xmlns:a16="http://schemas.microsoft.com/office/drawing/2014/main" id="{0D35DBEE-94BD-624A-9654-B4129D1C5721}"/>
                </a:ext>
              </a:extLst>
            </p:cNvPr>
            <p:cNvSpPr txBox="1"/>
            <p:nvPr/>
          </p:nvSpPr>
          <p:spPr>
            <a:xfrm>
              <a:off x="6295636" y="966547"/>
              <a:ext cx="1845733" cy="276999"/>
            </a:xfrm>
            <a:prstGeom prst="rect">
              <a:avLst/>
            </a:prstGeom>
            <a:noFill/>
          </p:spPr>
          <p:txBody>
            <a:bodyPr wrap="square" rtlCol="0">
              <a:spAutoFit/>
            </a:bodyPr>
            <a:lstStyle/>
            <a:p>
              <a:r>
                <a:rPr lang="en-US" sz="1200" b="1" dirty="0"/>
                <a:t>No/Limited Progress</a:t>
              </a:r>
            </a:p>
          </p:txBody>
        </p:sp>
      </p:grpSp>
      <p:sp>
        <p:nvSpPr>
          <p:cNvPr id="23" name="Oval 22">
            <a:extLst>
              <a:ext uri="{FF2B5EF4-FFF2-40B4-BE49-F238E27FC236}">
                <a16:creationId xmlns:a16="http://schemas.microsoft.com/office/drawing/2014/main" id="{1D41085B-4BDC-3A46-803F-5FCE76BEC4E1}"/>
              </a:ext>
            </a:extLst>
          </p:cNvPr>
          <p:cNvSpPr>
            <a:spLocks noChangeAspect="1"/>
          </p:cNvSpPr>
          <p:nvPr/>
        </p:nvSpPr>
        <p:spPr>
          <a:xfrm>
            <a:off x="519962" y="2851292"/>
            <a:ext cx="192812" cy="192812"/>
          </a:xfrm>
          <a:prstGeom prst="ellipse">
            <a:avLst/>
          </a:prstGeom>
          <a:solidFill>
            <a:srgbClr val="00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164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93CD3-AA4C-A44F-995D-F9D9360FF770}"/>
              </a:ext>
            </a:extLst>
          </p:cNvPr>
          <p:cNvSpPr>
            <a:spLocks noGrp="1"/>
          </p:cNvSpPr>
          <p:nvPr>
            <p:ph type="title"/>
          </p:nvPr>
        </p:nvSpPr>
        <p:spPr/>
        <p:txBody>
          <a:bodyPr/>
          <a:lstStyle/>
          <a:p>
            <a:r>
              <a:rPr lang="en-US"/>
              <a:t>The Ross Way to Market (RWTM)</a:t>
            </a:r>
            <a:endParaRPr lang="en-US" dirty="0"/>
          </a:p>
        </p:txBody>
      </p:sp>
      <p:sp>
        <p:nvSpPr>
          <p:cNvPr id="3" name="Content Placeholder 2">
            <a:extLst>
              <a:ext uri="{FF2B5EF4-FFF2-40B4-BE49-F238E27FC236}">
                <a16:creationId xmlns:a16="http://schemas.microsoft.com/office/drawing/2014/main" id="{F88670D4-BA85-9942-BD02-0189B6FA7969}"/>
              </a:ext>
            </a:extLst>
          </p:cNvPr>
          <p:cNvSpPr>
            <a:spLocks noGrp="1"/>
          </p:cNvSpPr>
          <p:nvPr>
            <p:ph idx="1"/>
          </p:nvPr>
        </p:nvSpPr>
        <p:spPr/>
        <p:txBody>
          <a:bodyPr>
            <a:normAutofit fontScale="92500" lnSpcReduction="20000"/>
          </a:bodyPr>
          <a:lstStyle/>
          <a:p>
            <a:r>
              <a:rPr lang="en-US" dirty="0"/>
              <a:t>Unifying document for Ross Marketing community</a:t>
            </a:r>
          </a:p>
          <a:p>
            <a:r>
              <a:rPr lang="en-US" dirty="0"/>
              <a:t>Sets expectations, roles and responsibilities </a:t>
            </a:r>
            <a:r>
              <a:rPr lang="en-US" i="1" dirty="0">
                <a:solidFill>
                  <a:srgbClr val="C00000"/>
                </a:solidFill>
              </a:rPr>
              <a:t>(Pragmatic Framework and RACI charts)</a:t>
            </a:r>
          </a:p>
          <a:p>
            <a:r>
              <a:rPr lang="en-US" dirty="0"/>
              <a:t>Common lexicon and common understanding</a:t>
            </a:r>
          </a:p>
          <a:p>
            <a:r>
              <a:rPr lang="en-US" dirty="0"/>
              <a:t>Documents what we do and how we do it </a:t>
            </a:r>
            <a:r>
              <a:rPr lang="en-US" i="1" dirty="0">
                <a:solidFill>
                  <a:srgbClr val="C00000"/>
                </a:solidFill>
              </a:rPr>
              <a:t>(Process Documents)</a:t>
            </a:r>
          </a:p>
          <a:p>
            <a:r>
              <a:rPr lang="en-US" dirty="0"/>
              <a:t>Complements and integrates with RWTS</a:t>
            </a:r>
          </a:p>
          <a:p>
            <a:r>
              <a:rPr lang="en-US" dirty="0"/>
              <a:t>The Pragmatic Institutes’ course/framework will be adopted (where it makes sense)</a:t>
            </a:r>
          </a:p>
          <a:p>
            <a:endParaRPr lang="en-US" dirty="0"/>
          </a:p>
        </p:txBody>
      </p:sp>
      <p:pic>
        <p:nvPicPr>
          <p:cNvPr id="13" name="Content Placeholder 12">
            <a:extLst>
              <a:ext uri="{FF2B5EF4-FFF2-40B4-BE49-F238E27FC236}">
                <a16:creationId xmlns:a16="http://schemas.microsoft.com/office/drawing/2014/main" id="{6A232C60-AC71-634F-8486-BD6762FCD9CF}"/>
              </a:ext>
            </a:extLst>
          </p:cNvPr>
          <p:cNvPicPr>
            <a:picLocks noGrp="1" noChangeAspect="1"/>
          </p:cNvPicPr>
          <p:nvPr>
            <p:ph idx="13"/>
          </p:nvPr>
        </p:nvPicPr>
        <p:blipFill>
          <a:blip r:embed="rId2"/>
          <a:stretch>
            <a:fillRect/>
          </a:stretch>
        </p:blipFill>
        <p:spPr>
          <a:xfrm>
            <a:off x="6054327" y="2091184"/>
            <a:ext cx="5054204" cy="3369469"/>
          </a:xfrm>
        </p:spPr>
      </p:pic>
    </p:spTree>
    <p:extLst>
      <p:ext uri="{BB962C8B-B14F-4D97-AF65-F5344CB8AC3E}">
        <p14:creationId xmlns:p14="http://schemas.microsoft.com/office/powerpoint/2010/main" val="119391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5663F19-18A7-7A4B-BD85-C370226C0642}"/>
              </a:ext>
            </a:extLst>
          </p:cNvPr>
          <p:cNvSpPr>
            <a:spLocks noGrp="1"/>
          </p:cNvSpPr>
          <p:nvPr>
            <p:ph idx="1"/>
          </p:nvPr>
        </p:nvSpPr>
        <p:spPr>
          <a:xfrm>
            <a:off x="464293" y="3910814"/>
            <a:ext cx="7350440" cy="691314"/>
          </a:xfrm>
        </p:spPr>
        <p:txBody>
          <a:bodyPr>
            <a:normAutofit lnSpcReduction="10000"/>
          </a:bodyPr>
          <a:lstStyle/>
          <a:p>
            <a:r>
              <a:rPr lang="en-US" dirty="0"/>
              <a:t>Pragmatic Marketing</a:t>
            </a:r>
          </a:p>
        </p:txBody>
      </p:sp>
      <p:pic>
        <p:nvPicPr>
          <p:cNvPr id="3" name="Picture 2">
            <a:extLst>
              <a:ext uri="{FF2B5EF4-FFF2-40B4-BE49-F238E27FC236}">
                <a16:creationId xmlns:a16="http://schemas.microsoft.com/office/drawing/2014/main" id="{1863F809-402C-CF4B-B39F-2AAE66EFB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078" y="4947785"/>
            <a:ext cx="2562635" cy="540697"/>
          </a:xfrm>
          <a:prstGeom prst="rect">
            <a:avLst/>
          </a:prstGeom>
        </p:spPr>
      </p:pic>
      <p:sp>
        <p:nvSpPr>
          <p:cNvPr id="4" name="Title 1">
            <a:extLst>
              <a:ext uri="{FF2B5EF4-FFF2-40B4-BE49-F238E27FC236}">
                <a16:creationId xmlns:a16="http://schemas.microsoft.com/office/drawing/2014/main" id="{D03F97B0-73D9-C44C-A877-596E82FA43B2}"/>
              </a:ext>
            </a:extLst>
          </p:cNvPr>
          <p:cNvSpPr txBox="1">
            <a:spLocks/>
          </p:cNvSpPr>
          <p:nvPr/>
        </p:nvSpPr>
        <p:spPr>
          <a:xfrm>
            <a:off x="976277" y="4526820"/>
            <a:ext cx="6908800" cy="1470025"/>
          </a:xfrm>
          <a:prstGeom prst="rect">
            <a:avLst/>
          </a:prstGeom>
        </p:spPr>
        <p:txBody>
          <a:bodyPr anchor="ctr"/>
          <a:lstStyle>
            <a:lvl1pPr algn="l" defTabSz="914400" rtl="0" eaLnBrk="1" latinLnBrk="0" hangingPunct="1">
              <a:spcBef>
                <a:spcPct val="0"/>
              </a:spcBef>
              <a:buNone/>
              <a:defRPr sz="3600" kern="1200">
                <a:solidFill>
                  <a:srgbClr val="376092"/>
                </a:solidFill>
                <a:latin typeface="HelveticaNeueLT Pro 65 Md" pitchFamily="34" charset="0"/>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333"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Improving Product Management</a:t>
            </a:r>
            <a:br>
              <a:rPr kumimoji="0" lang="en-US" sz="3333"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3333"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and Marketing</a:t>
            </a:r>
          </a:p>
        </p:txBody>
      </p:sp>
      <p:sp>
        <p:nvSpPr>
          <p:cNvPr id="5" name="Rectangle 4">
            <a:extLst>
              <a:ext uri="{FF2B5EF4-FFF2-40B4-BE49-F238E27FC236}">
                <a16:creationId xmlns:a16="http://schemas.microsoft.com/office/drawing/2014/main" id="{B47AB531-FC7D-2A48-93B4-B6F71B631A8B}"/>
              </a:ext>
            </a:extLst>
          </p:cNvPr>
          <p:cNvSpPr/>
          <p:nvPr/>
        </p:nvSpPr>
        <p:spPr>
          <a:xfrm>
            <a:off x="630595" y="4830363"/>
            <a:ext cx="67681" cy="879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NeueLT Pro 55 Roman"/>
              <a:ea typeface="+mn-ea"/>
              <a:cs typeface="+mn-cs"/>
            </a:endParaRPr>
          </a:p>
        </p:txBody>
      </p:sp>
    </p:spTree>
    <p:extLst>
      <p:ext uri="{BB962C8B-B14F-4D97-AF65-F5344CB8AC3E}">
        <p14:creationId xmlns:p14="http://schemas.microsoft.com/office/powerpoint/2010/main" val="2938664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4A3161E7-7BE7-B948-8EB3-FBFD7D8E8872}"/>
              </a:ext>
            </a:extLst>
          </p:cNvPr>
          <p:cNvSpPr>
            <a:spLocks noGrp="1"/>
          </p:cNvSpPr>
          <p:nvPr>
            <p:ph type="title"/>
          </p:nvPr>
        </p:nvSpPr>
        <p:spPr/>
        <p:txBody>
          <a:bodyPr/>
          <a:lstStyle/>
          <a:p>
            <a:pPr eaLnBrk="1" hangingPunct="1"/>
            <a:r>
              <a:rPr lang="en-US" altLang="en-US" dirty="0">
                <a:latin typeface="HelveticaNeueLT Pro 65 Md" panose="020B0604020202020204" pitchFamily="34" charset="77"/>
              </a:rPr>
              <a:t>Why Pragmatic Institute?</a:t>
            </a:r>
          </a:p>
        </p:txBody>
      </p:sp>
      <p:sp>
        <p:nvSpPr>
          <p:cNvPr id="80898" name="Text Placeholder 2">
            <a:extLst>
              <a:ext uri="{FF2B5EF4-FFF2-40B4-BE49-F238E27FC236}">
                <a16:creationId xmlns:a16="http://schemas.microsoft.com/office/drawing/2014/main" id="{63E48F66-E116-F74E-B122-765C6FE81884}"/>
              </a:ext>
            </a:extLst>
          </p:cNvPr>
          <p:cNvSpPr>
            <a:spLocks noGrp="1"/>
          </p:cNvSpPr>
          <p:nvPr>
            <p:ph type="body" sz="quarter" idx="10"/>
          </p:nvPr>
        </p:nvSpPr>
        <p:spPr>
          <a:xfrm>
            <a:off x="636494" y="1447800"/>
            <a:ext cx="10564906" cy="4525963"/>
          </a:xfrm>
        </p:spPr>
        <p:txBody>
          <a:bodyPr>
            <a:normAutofit/>
          </a:bodyPr>
          <a:lstStyle/>
          <a:p>
            <a:pPr eaLnBrk="1" hangingPunct="1"/>
            <a:r>
              <a:rPr lang="en-US" altLang="en-US" dirty="0">
                <a:latin typeface="HelveticaNeueLT Pro 55 Roman" panose="020B0604020202020204" pitchFamily="34" charset="77"/>
              </a:rPr>
              <a:t>Industry standard for best practices in product management and product marketing</a:t>
            </a:r>
          </a:p>
          <a:p>
            <a:pPr lvl="1" eaLnBrk="1" hangingPunct="1"/>
            <a:r>
              <a:rPr lang="en-US" altLang="en-US" dirty="0">
                <a:latin typeface="HelveticaNeueLT Pro 55 Roman" panose="020B0604020202020204" pitchFamily="34" charset="77"/>
              </a:rPr>
              <a:t>20+ years; 8,000 companies; 125,000 attendees</a:t>
            </a:r>
          </a:p>
          <a:p>
            <a:pPr eaLnBrk="1" hangingPunct="1"/>
            <a:r>
              <a:rPr lang="en-US" altLang="en-US" dirty="0">
                <a:latin typeface="HelveticaNeueLT Pro 55 Roman" panose="020B0604020202020204" pitchFamily="34" charset="77"/>
              </a:rPr>
              <a:t>Satisfied customers</a:t>
            </a:r>
          </a:p>
          <a:p>
            <a:pPr lvl="1" eaLnBrk="1" hangingPunct="1"/>
            <a:r>
              <a:rPr lang="en-US" altLang="en-US" dirty="0">
                <a:latin typeface="HelveticaNeueLT Pro 55 Roman" panose="020B0604020202020204" pitchFamily="34" charset="77"/>
              </a:rPr>
              <a:t>90% rate courses “essential” or “very useful”</a:t>
            </a:r>
          </a:p>
          <a:p>
            <a:pPr lvl="1" eaLnBrk="1" hangingPunct="1"/>
            <a:r>
              <a:rPr lang="en-US" altLang="en-US" dirty="0">
                <a:latin typeface="HelveticaNeueLT Pro 55 Roman" panose="020B0604020202020204" pitchFamily="34" charset="77"/>
              </a:rPr>
              <a:t>80% of business comes from word-of-mouth referrals</a:t>
            </a:r>
          </a:p>
          <a:p>
            <a:pPr eaLnBrk="1" hangingPunct="1"/>
            <a:r>
              <a:rPr lang="en-US" altLang="en-US" dirty="0">
                <a:latin typeface="HelveticaNeueLT Pro 55 Roman" panose="020B0604020202020204" pitchFamily="34" charset="77"/>
              </a:rPr>
              <a:t>Thought leadership</a:t>
            </a:r>
          </a:p>
          <a:p>
            <a:pPr lvl="1" eaLnBrk="1" hangingPunct="1"/>
            <a:r>
              <a:rPr lang="en-US" altLang="en-US" dirty="0">
                <a:latin typeface="HelveticaNeueLT Pro 55 Roman" panose="020B0604020202020204" pitchFamily="34" charset="77"/>
              </a:rPr>
              <a:t>Publications read by more than 250,000 every year</a:t>
            </a:r>
          </a:p>
          <a:p>
            <a:pPr lvl="1" eaLnBrk="1" hangingPunct="1"/>
            <a:r>
              <a:rPr lang="en-US" altLang="en-US" dirty="0">
                <a:latin typeface="HelveticaNeueLT Pro 55 Roman" panose="020B0604020202020204" pitchFamily="34" charset="77"/>
              </a:rPr>
              <a:t>Instructors all have VP-level experience in technology companies</a:t>
            </a:r>
          </a:p>
        </p:txBody>
      </p:sp>
      <p:pic>
        <p:nvPicPr>
          <p:cNvPr id="80900" name="Picture 4" descr="stamp.png">
            <a:extLst>
              <a:ext uri="{FF2B5EF4-FFF2-40B4-BE49-F238E27FC236}">
                <a16:creationId xmlns:a16="http://schemas.microsoft.com/office/drawing/2014/main" id="{2EF9739A-74ED-DD49-AB81-BF0FF8EC48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67561">
            <a:off x="8689652" y="2502829"/>
            <a:ext cx="3293037" cy="139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4812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E4733-C96B-A944-B822-387ABD62E766}"/>
              </a:ext>
            </a:extLst>
          </p:cNvPr>
          <p:cNvSpPr>
            <a:spLocks noGrp="1"/>
          </p:cNvSpPr>
          <p:nvPr>
            <p:ph type="title"/>
          </p:nvPr>
        </p:nvSpPr>
        <p:spPr/>
        <p:txBody>
          <a:bodyPr/>
          <a:lstStyle/>
          <a:p>
            <a:r>
              <a:rPr lang="en-US" dirty="0"/>
              <a:t>Foundations</a:t>
            </a:r>
          </a:p>
        </p:txBody>
      </p:sp>
      <p:sp>
        <p:nvSpPr>
          <p:cNvPr id="3" name="Content Placeholder 2">
            <a:extLst>
              <a:ext uri="{FF2B5EF4-FFF2-40B4-BE49-F238E27FC236}">
                <a16:creationId xmlns:a16="http://schemas.microsoft.com/office/drawing/2014/main" id="{29367540-F6CF-E342-884A-A8FEE2DC22EA}"/>
              </a:ext>
            </a:extLst>
          </p:cNvPr>
          <p:cNvSpPr>
            <a:spLocks noGrp="1"/>
          </p:cNvSpPr>
          <p:nvPr>
            <p:ph idx="1"/>
          </p:nvPr>
        </p:nvSpPr>
        <p:spPr>
          <a:xfrm>
            <a:off x="430426" y="1692874"/>
            <a:ext cx="4385413" cy="4077729"/>
          </a:xfrm>
        </p:spPr>
        <p:txBody>
          <a:bodyPr>
            <a:normAutofit lnSpcReduction="10000"/>
          </a:bodyPr>
          <a:lstStyle/>
          <a:p>
            <a:r>
              <a:rPr lang="en-CA" i="1" dirty="0"/>
              <a:t>Attended Foundations course December 2018</a:t>
            </a:r>
          </a:p>
          <a:p>
            <a:r>
              <a:rPr lang="en-CA" i="1" dirty="0"/>
              <a:t>Foundations </a:t>
            </a:r>
            <a:r>
              <a:rPr lang="en-CA" dirty="0"/>
              <a:t>provides an overview of the entire Pragmatic Marketing Framework</a:t>
            </a:r>
          </a:p>
          <a:p>
            <a:r>
              <a:rPr lang="en-CA" dirty="0"/>
              <a:t>Covers all the activities needed to build and market successful products</a:t>
            </a:r>
          </a:p>
          <a:p>
            <a:r>
              <a:rPr lang="en-CA" dirty="0"/>
              <a:t>Great resource: website and Quarterly Magazines</a:t>
            </a:r>
            <a:endParaRPr lang="en-US" dirty="0"/>
          </a:p>
          <a:p>
            <a:endParaRPr lang="en-US" dirty="0"/>
          </a:p>
        </p:txBody>
      </p:sp>
      <p:sp>
        <p:nvSpPr>
          <p:cNvPr id="5" name="Rectangle 4">
            <a:extLst>
              <a:ext uri="{FF2B5EF4-FFF2-40B4-BE49-F238E27FC236}">
                <a16:creationId xmlns:a16="http://schemas.microsoft.com/office/drawing/2014/main" id="{88A15751-C292-E54F-A662-3794679CC892}"/>
              </a:ext>
            </a:extLst>
          </p:cNvPr>
          <p:cNvSpPr/>
          <p:nvPr/>
        </p:nvSpPr>
        <p:spPr>
          <a:xfrm>
            <a:off x="10154194" y="1236617"/>
            <a:ext cx="653143" cy="107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A701B4C-3B0E-4B44-B520-61DF8B72CC50}"/>
              </a:ext>
            </a:extLst>
          </p:cNvPr>
          <p:cNvPicPr>
            <a:picLocks noChangeAspect="1"/>
          </p:cNvPicPr>
          <p:nvPr/>
        </p:nvPicPr>
        <p:blipFill>
          <a:blip r:embed="rId2"/>
          <a:stretch>
            <a:fillRect/>
          </a:stretch>
        </p:blipFill>
        <p:spPr>
          <a:xfrm>
            <a:off x="4930346" y="1375004"/>
            <a:ext cx="7191752" cy="4395599"/>
          </a:xfrm>
          <a:prstGeom prst="rect">
            <a:avLst/>
          </a:prstGeom>
        </p:spPr>
      </p:pic>
      <p:sp>
        <p:nvSpPr>
          <p:cNvPr id="10" name="TextBox 9">
            <a:extLst>
              <a:ext uri="{FF2B5EF4-FFF2-40B4-BE49-F238E27FC236}">
                <a16:creationId xmlns:a16="http://schemas.microsoft.com/office/drawing/2014/main" id="{0D468D18-23FC-454B-A81A-D9011000C0FF}"/>
              </a:ext>
            </a:extLst>
          </p:cNvPr>
          <p:cNvSpPr txBox="1"/>
          <p:nvPr/>
        </p:nvSpPr>
        <p:spPr>
          <a:xfrm>
            <a:off x="8963606" y="6226859"/>
            <a:ext cx="2806969" cy="230832"/>
          </a:xfrm>
          <a:prstGeom prst="rect">
            <a:avLst/>
          </a:prstGeom>
          <a:noFill/>
        </p:spPr>
        <p:txBody>
          <a:bodyPr wrap="square" rtlCol="0">
            <a:spAutoFit/>
          </a:bodyPr>
          <a:lstStyle/>
          <a:p>
            <a:pPr algn="r" fontAlgn="base">
              <a:spcBef>
                <a:spcPct val="0"/>
              </a:spcBef>
              <a:spcAft>
                <a:spcPct val="0"/>
              </a:spcAft>
            </a:pPr>
            <a:r>
              <a:rPr lang="en-US" sz="900" dirty="0">
                <a:solidFill>
                  <a:srgbClr val="000000"/>
                </a:solidFill>
                <a:latin typeface="Helvetica Neue"/>
                <a:cs typeface="Helvetica Neue"/>
              </a:rPr>
              <a:t>©1993-2018 Pragmatic Marketing, LLC™</a:t>
            </a:r>
          </a:p>
        </p:txBody>
      </p:sp>
      <p:sp>
        <p:nvSpPr>
          <p:cNvPr id="11" name="TextBox 10">
            <a:extLst>
              <a:ext uri="{FF2B5EF4-FFF2-40B4-BE49-F238E27FC236}">
                <a16:creationId xmlns:a16="http://schemas.microsoft.com/office/drawing/2014/main" id="{5991160E-380F-4B49-ACF4-2D11A25DF90D}"/>
              </a:ext>
            </a:extLst>
          </p:cNvPr>
          <p:cNvSpPr txBox="1"/>
          <p:nvPr/>
        </p:nvSpPr>
        <p:spPr>
          <a:xfrm>
            <a:off x="691197" y="5585937"/>
            <a:ext cx="4340888" cy="369332"/>
          </a:xfrm>
          <a:prstGeom prst="rect">
            <a:avLst/>
          </a:prstGeom>
          <a:noFill/>
        </p:spPr>
        <p:txBody>
          <a:bodyPr wrap="square" rtlCol="0">
            <a:spAutoFit/>
          </a:bodyPr>
          <a:lstStyle/>
          <a:p>
            <a:r>
              <a:rPr lang="en-US" dirty="0" err="1">
                <a:solidFill>
                  <a:srgbClr val="C00000"/>
                </a:solidFill>
              </a:rPr>
              <a:t>www.PragmaticMarketing.com</a:t>
            </a:r>
            <a:endParaRPr lang="en-US" dirty="0">
              <a:solidFill>
                <a:srgbClr val="C00000"/>
              </a:solidFill>
            </a:endParaRPr>
          </a:p>
        </p:txBody>
      </p:sp>
    </p:spTree>
    <p:extLst>
      <p:ext uri="{BB962C8B-B14F-4D97-AF65-F5344CB8AC3E}">
        <p14:creationId xmlns:p14="http://schemas.microsoft.com/office/powerpoint/2010/main" val="3727633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a:extLst>
              <a:ext uri="{FF2B5EF4-FFF2-40B4-BE49-F238E27FC236}">
                <a16:creationId xmlns:a16="http://schemas.microsoft.com/office/drawing/2014/main" id="{FB43BF23-E590-5E4C-8553-27923D44326A}"/>
              </a:ext>
            </a:extLst>
          </p:cNvPr>
          <p:cNvSpPr>
            <a:spLocks noGrp="1" noChangeArrowheads="1"/>
          </p:cNvSpPr>
          <p:nvPr>
            <p:ph type="title"/>
          </p:nvPr>
        </p:nvSpPr>
        <p:spPr/>
        <p:txBody>
          <a:bodyPr/>
          <a:lstStyle/>
          <a:p>
            <a:r>
              <a:rPr lang="en-US" altLang="en-US">
                <a:latin typeface="HelveticaNeueLT Pro 65 Md" panose="020B0604020202020204" pitchFamily="34" charset="77"/>
              </a:rPr>
              <a:t>Common Challenges</a:t>
            </a:r>
          </a:p>
        </p:txBody>
      </p:sp>
      <p:sp>
        <p:nvSpPr>
          <p:cNvPr id="2" name="Text Placeholder 1">
            <a:extLst>
              <a:ext uri="{FF2B5EF4-FFF2-40B4-BE49-F238E27FC236}">
                <a16:creationId xmlns:a16="http://schemas.microsoft.com/office/drawing/2014/main" id="{8876F0D7-8A6D-AF47-AEF1-A7BD1079D47D}"/>
              </a:ext>
            </a:extLst>
          </p:cNvPr>
          <p:cNvSpPr>
            <a:spLocks noGrp="1"/>
          </p:cNvSpPr>
          <p:nvPr>
            <p:ph type="body" sz="quarter" idx="11"/>
          </p:nvPr>
        </p:nvSpPr>
        <p:spPr>
          <a:xfrm>
            <a:off x="838200" y="1257307"/>
            <a:ext cx="9067800" cy="4525963"/>
          </a:xfrm>
        </p:spPr>
        <p:txBody>
          <a:bodyPr>
            <a:normAutofit fontScale="92500"/>
          </a:bodyPr>
          <a:lstStyle/>
          <a:p>
            <a:pPr eaLnBrk="1" fontAlgn="auto" hangingPunct="1">
              <a:lnSpc>
                <a:spcPct val="114000"/>
              </a:lnSpc>
              <a:spcBef>
                <a:spcPts val="1200"/>
              </a:spcBef>
              <a:spcAft>
                <a:spcPts val="1200"/>
              </a:spcAft>
              <a:buClr>
                <a:schemeClr val="tx2">
                  <a:lumMod val="90000"/>
                </a:schemeClr>
              </a:buClr>
              <a:buSzPct val="80000"/>
              <a:defRPr/>
            </a:pPr>
            <a:r>
              <a:rPr lang="en-US" dirty="0"/>
              <a:t>Teams are in the weeds</a:t>
            </a:r>
          </a:p>
          <a:p>
            <a:pPr eaLnBrk="1" fontAlgn="auto" hangingPunct="1">
              <a:lnSpc>
                <a:spcPct val="114000"/>
              </a:lnSpc>
              <a:spcBef>
                <a:spcPts val="1200"/>
              </a:spcBef>
              <a:spcAft>
                <a:spcPts val="1200"/>
              </a:spcAft>
              <a:buClr>
                <a:schemeClr val="tx2">
                  <a:lumMod val="90000"/>
                </a:schemeClr>
              </a:buClr>
              <a:buSzPct val="80000"/>
              <a:defRPr/>
            </a:pPr>
            <a:r>
              <a:rPr lang="en-US" dirty="0"/>
              <a:t>Products aren’t performing </a:t>
            </a:r>
            <a:r>
              <a:rPr lang="en-US" dirty="0">
                <a:solidFill>
                  <a:srgbClr val="C00000"/>
                </a:solidFill>
              </a:rPr>
              <a:t>?</a:t>
            </a:r>
          </a:p>
          <a:p>
            <a:pPr eaLnBrk="1" fontAlgn="auto" hangingPunct="1">
              <a:lnSpc>
                <a:spcPct val="114000"/>
              </a:lnSpc>
              <a:spcBef>
                <a:spcPts val="1200"/>
              </a:spcBef>
              <a:spcAft>
                <a:spcPts val="1200"/>
              </a:spcAft>
              <a:buClr>
                <a:schemeClr val="tx2">
                  <a:lumMod val="90000"/>
                </a:schemeClr>
              </a:buClr>
              <a:buSzPct val="80000"/>
              <a:defRPr/>
            </a:pPr>
            <a:r>
              <a:rPr lang="en-US" dirty="0"/>
              <a:t>There are too many competing priorities</a:t>
            </a:r>
          </a:p>
          <a:p>
            <a:pPr eaLnBrk="1" fontAlgn="auto" hangingPunct="1">
              <a:lnSpc>
                <a:spcPct val="114000"/>
              </a:lnSpc>
              <a:spcBef>
                <a:spcPts val="1200"/>
              </a:spcBef>
              <a:spcAft>
                <a:spcPts val="1200"/>
              </a:spcAft>
              <a:buClr>
                <a:schemeClr val="tx2">
                  <a:lumMod val="90000"/>
                </a:schemeClr>
              </a:buClr>
              <a:buSzPct val="80000"/>
              <a:defRPr/>
            </a:pPr>
            <a:r>
              <a:rPr lang="en-US" dirty="0"/>
              <a:t>There are inconsistencies across departments and units</a:t>
            </a:r>
          </a:p>
          <a:p>
            <a:pPr eaLnBrk="1" fontAlgn="auto" hangingPunct="1">
              <a:lnSpc>
                <a:spcPct val="114000"/>
              </a:lnSpc>
              <a:spcBef>
                <a:spcPts val="1200"/>
              </a:spcBef>
              <a:spcAft>
                <a:spcPts val="1200"/>
              </a:spcAft>
              <a:buClr>
                <a:schemeClr val="tx2">
                  <a:lumMod val="90000"/>
                </a:schemeClr>
              </a:buClr>
              <a:buSzPct val="80000"/>
              <a:defRPr/>
            </a:pPr>
            <a:r>
              <a:rPr lang="en-US" dirty="0"/>
              <a:t>Plans are unclear and ever-changing</a:t>
            </a:r>
          </a:p>
          <a:p>
            <a:pPr eaLnBrk="1" fontAlgn="auto" hangingPunct="1">
              <a:lnSpc>
                <a:spcPct val="114000"/>
              </a:lnSpc>
              <a:spcBef>
                <a:spcPts val="1200"/>
              </a:spcBef>
              <a:spcAft>
                <a:spcPts val="1200"/>
              </a:spcAft>
              <a:buClr>
                <a:schemeClr val="tx2">
                  <a:lumMod val="90000"/>
                </a:schemeClr>
              </a:buClr>
              <a:buSzPct val="80000"/>
              <a:defRPr/>
            </a:pPr>
            <a:r>
              <a:rPr lang="en-US" dirty="0"/>
              <a:t>Roles and responsibilities are undefined</a:t>
            </a:r>
          </a:p>
          <a:p>
            <a:pPr>
              <a:defRPr/>
            </a:pPr>
            <a:endParaRPr lang="en-US" dirty="0"/>
          </a:p>
        </p:txBody>
      </p:sp>
      <p:pic>
        <p:nvPicPr>
          <p:cNvPr id="5" name="Picture 4">
            <a:extLst>
              <a:ext uri="{FF2B5EF4-FFF2-40B4-BE49-F238E27FC236}">
                <a16:creationId xmlns:a16="http://schemas.microsoft.com/office/drawing/2014/main" id="{EA8546B3-148E-A148-AC20-11F21559E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685800"/>
            <a:ext cx="2129063" cy="2129063"/>
          </a:xfrm>
          <a:prstGeom prst="rect">
            <a:avLst/>
          </a:prstGeom>
        </p:spPr>
      </p:pic>
    </p:spTree>
    <p:extLst>
      <p:ext uri="{BB962C8B-B14F-4D97-AF65-F5344CB8AC3E}">
        <p14:creationId xmlns:p14="http://schemas.microsoft.com/office/powerpoint/2010/main" val="4016255778"/>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8E50-5BCA-1142-B121-FEC400C31CC4}"/>
              </a:ext>
            </a:extLst>
          </p:cNvPr>
          <p:cNvSpPr>
            <a:spLocks noGrp="1"/>
          </p:cNvSpPr>
          <p:nvPr>
            <p:ph type="title"/>
          </p:nvPr>
        </p:nvSpPr>
        <p:spPr/>
        <p:txBody>
          <a:bodyPr/>
          <a:lstStyle/>
          <a:p>
            <a:r>
              <a:rPr lang="en-US" dirty="0"/>
              <a:t>Courses</a:t>
            </a:r>
          </a:p>
        </p:txBody>
      </p:sp>
      <p:pic>
        <p:nvPicPr>
          <p:cNvPr id="5" name="Content Placeholder 4">
            <a:extLst>
              <a:ext uri="{FF2B5EF4-FFF2-40B4-BE49-F238E27FC236}">
                <a16:creationId xmlns:a16="http://schemas.microsoft.com/office/drawing/2014/main" id="{BE8BE308-7991-F74E-B6C2-1C8170D50C40}"/>
              </a:ext>
            </a:extLst>
          </p:cNvPr>
          <p:cNvPicPr>
            <a:picLocks noGrp="1" noChangeAspect="1"/>
          </p:cNvPicPr>
          <p:nvPr>
            <p:ph idx="1"/>
          </p:nvPr>
        </p:nvPicPr>
        <p:blipFill>
          <a:blip r:embed="rId2"/>
          <a:stretch>
            <a:fillRect/>
          </a:stretch>
        </p:blipFill>
        <p:spPr>
          <a:xfrm>
            <a:off x="937021" y="1692275"/>
            <a:ext cx="10195720" cy="4078288"/>
          </a:xfrm>
        </p:spPr>
      </p:pic>
    </p:spTree>
    <p:extLst>
      <p:ext uri="{BB962C8B-B14F-4D97-AF65-F5344CB8AC3E}">
        <p14:creationId xmlns:p14="http://schemas.microsoft.com/office/powerpoint/2010/main" val="1042141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896B09D8-F242-424A-A84B-40832E5631B8}"/>
              </a:ext>
            </a:extLst>
          </p:cNvPr>
          <p:cNvGrpSpPr/>
          <p:nvPr/>
        </p:nvGrpSpPr>
        <p:grpSpPr>
          <a:xfrm>
            <a:off x="5724420" y="2777981"/>
            <a:ext cx="3552408" cy="2908300"/>
            <a:chOff x="5733976" y="2787506"/>
            <a:chExt cx="3552408" cy="2908300"/>
          </a:xfrm>
        </p:grpSpPr>
        <p:sp>
          <p:nvSpPr>
            <p:cNvPr id="69" name="Rectangle 20">
              <a:extLst>
                <a:ext uri="{FF2B5EF4-FFF2-40B4-BE49-F238E27FC236}">
                  <a16:creationId xmlns:a16="http://schemas.microsoft.com/office/drawing/2014/main" id="{6C12C76F-151E-674C-A8CB-9A88FD4A8271}"/>
                </a:ext>
              </a:extLst>
            </p:cNvPr>
            <p:cNvSpPr>
              <a:spLocks noChangeArrowheads="1"/>
            </p:cNvSpPr>
            <p:nvPr/>
          </p:nvSpPr>
          <p:spPr bwMode="gray">
            <a:xfrm>
              <a:off x="5733976" y="2787506"/>
              <a:ext cx="1130300" cy="520700"/>
            </a:xfrm>
            <a:prstGeom prst="rect">
              <a:avLst/>
            </a:prstGeom>
            <a:solidFill>
              <a:srgbClr val="C00000"/>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Launch</a:t>
              </a:r>
            </a:p>
          </p:txBody>
        </p:sp>
        <p:sp>
          <p:nvSpPr>
            <p:cNvPr id="70" name="Rectangle 22">
              <a:extLst>
                <a:ext uri="{FF2B5EF4-FFF2-40B4-BE49-F238E27FC236}">
                  <a16:creationId xmlns:a16="http://schemas.microsoft.com/office/drawing/2014/main" id="{536DFF39-5BE6-7847-B931-3A1CD406E2E2}"/>
                </a:ext>
              </a:extLst>
            </p:cNvPr>
            <p:cNvSpPr>
              <a:spLocks noChangeArrowheads="1"/>
            </p:cNvSpPr>
            <p:nvPr/>
          </p:nvSpPr>
          <p:spPr bwMode="gray">
            <a:xfrm>
              <a:off x="5733976" y="5175106"/>
              <a:ext cx="1130300" cy="520700"/>
            </a:xfrm>
            <a:prstGeom prst="rect">
              <a:avLst/>
            </a:prstGeom>
            <a:solidFill>
              <a:srgbClr val="C00000"/>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Advocacy</a:t>
              </a:r>
            </a:p>
          </p:txBody>
        </p:sp>
        <p:sp>
          <p:nvSpPr>
            <p:cNvPr id="71" name="Rectangle 25">
              <a:extLst>
                <a:ext uri="{FF2B5EF4-FFF2-40B4-BE49-F238E27FC236}">
                  <a16:creationId xmlns:a16="http://schemas.microsoft.com/office/drawing/2014/main" id="{BCE040F1-A38F-E941-B4EE-D702750063D8}"/>
                </a:ext>
              </a:extLst>
            </p:cNvPr>
            <p:cNvSpPr>
              <a:spLocks noChangeArrowheads="1"/>
            </p:cNvSpPr>
            <p:nvPr/>
          </p:nvSpPr>
          <p:spPr bwMode="gray">
            <a:xfrm>
              <a:off x="5733976" y="4565506"/>
              <a:ext cx="1130300" cy="520700"/>
            </a:xfrm>
            <a:prstGeom prst="rect">
              <a:avLst/>
            </a:prstGeom>
            <a:solidFill>
              <a:srgbClr val="C00000"/>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Nurturing</a:t>
              </a:r>
            </a:p>
          </p:txBody>
        </p:sp>
        <p:sp>
          <p:nvSpPr>
            <p:cNvPr id="72" name="Rectangle 40">
              <a:extLst>
                <a:ext uri="{FF2B5EF4-FFF2-40B4-BE49-F238E27FC236}">
                  <a16:creationId xmlns:a16="http://schemas.microsoft.com/office/drawing/2014/main" id="{3FF5B9D3-1ECB-F74C-9335-3868FD1302BA}"/>
                </a:ext>
              </a:extLst>
            </p:cNvPr>
            <p:cNvSpPr>
              <a:spLocks noChangeArrowheads="1"/>
            </p:cNvSpPr>
            <p:nvPr/>
          </p:nvSpPr>
          <p:spPr bwMode="gray">
            <a:xfrm>
              <a:off x="5733976" y="3955906"/>
              <a:ext cx="1130300" cy="520700"/>
            </a:xfrm>
            <a:prstGeom prst="rect">
              <a:avLst/>
            </a:prstGeom>
            <a:solidFill>
              <a:srgbClr val="C00000"/>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Awareness</a:t>
              </a:r>
            </a:p>
          </p:txBody>
        </p:sp>
        <p:sp>
          <p:nvSpPr>
            <p:cNvPr id="73" name="Rectangle 29">
              <a:extLst>
                <a:ext uri="{FF2B5EF4-FFF2-40B4-BE49-F238E27FC236}">
                  <a16:creationId xmlns:a16="http://schemas.microsoft.com/office/drawing/2014/main" id="{16273E52-09AA-B849-BD70-0426DCEA60A3}"/>
                </a:ext>
              </a:extLst>
            </p:cNvPr>
            <p:cNvSpPr>
              <a:spLocks noChangeArrowheads="1"/>
            </p:cNvSpPr>
            <p:nvPr/>
          </p:nvSpPr>
          <p:spPr bwMode="gray">
            <a:xfrm>
              <a:off x="8156084" y="5175106"/>
              <a:ext cx="1130300" cy="520700"/>
            </a:xfrm>
            <a:prstGeom prst="rect">
              <a:avLst/>
            </a:prstGeom>
            <a:solidFill>
              <a:srgbClr val="C00000"/>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Events</a:t>
              </a:r>
            </a:p>
          </p:txBody>
        </p:sp>
      </p:grpSp>
      <p:sp>
        <p:nvSpPr>
          <p:cNvPr id="63" name="Rectangle 62"/>
          <p:cNvSpPr/>
          <p:nvPr/>
        </p:nvSpPr>
        <p:spPr>
          <a:xfrm>
            <a:off x="889764" y="3449968"/>
            <a:ext cx="8388455" cy="382489"/>
          </a:xfrm>
          <a:prstGeom prst="rect">
            <a:avLst/>
          </a:prstGeom>
          <a:solidFill>
            <a:srgbClr val="094C84"/>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6" name="Rectangle 46"/>
          <p:cNvSpPr>
            <a:spLocks noChangeArrowheads="1"/>
          </p:cNvSpPr>
          <p:nvPr/>
        </p:nvSpPr>
        <p:spPr bwMode="gray">
          <a:xfrm>
            <a:off x="3311870" y="3474391"/>
            <a:ext cx="1130300" cy="307777"/>
          </a:xfrm>
          <a:prstGeom prst="rect">
            <a:avLst/>
          </a:prstGeom>
          <a:noFill/>
          <a:ln w="9525">
            <a:noFill/>
            <a:miter lim="800000"/>
            <a:headEnd/>
            <a:tailEnd/>
          </a:ln>
        </p:spPr>
        <p:txBody>
          <a:bodyPr wrap="square" lIns="45720" tIns="45720" rIns="45720" bIns="45720" anchor="ctr" anchorCtr="0">
            <a:spAutoFit/>
          </a:bodyPr>
          <a:lstStyle/>
          <a:p>
            <a:pPr algn="ctr" eaLnBrk="0" fontAlgn="base" hangingPunct="0">
              <a:spcBef>
                <a:spcPct val="50000"/>
              </a:spcBef>
              <a:spcAft>
                <a:spcPct val="0"/>
              </a:spcAft>
              <a:defRPr/>
            </a:pPr>
            <a:r>
              <a:rPr lang="en-US" sz="1400" dirty="0">
                <a:solidFill>
                  <a:srgbClr val="FFFFFF"/>
                </a:solidFill>
                <a:latin typeface="Calibri"/>
                <a:ea typeface="Arial"/>
                <a:cs typeface="Calibri"/>
              </a:rPr>
              <a:t>BUSINESS</a:t>
            </a:r>
          </a:p>
        </p:txBody>
      </p:sp>
      <p:sp>
        <p:nvSpPr>
          <p:cNvPr id="47" name="Rectangle 45"/>
          <p:cNvSpPr>
            <a:spLocks noChangeArrowheads="1"/>
          </p:cNvSpPr>
          <p:nvPr/>
        </p:nvSpPr>
        <p:spPr bwMode="gray">
          <a:xfrm>
            <a:off x="889764" y="3474391"/>
            <a:ext cx="1130300" cy="307777"/>
          </a:xfrm>
          <a:prstGeom prst="rect">
            <a:avLst/>
          </a:prstGeom>
          <a:noFill/>
          <a:ln w="9525">
            <a:noFill/>
            <a:miter lim="800000"/>
            <a:headEnd/>
            <a:tailEnd/>
          </a:ln>
        </p:spPr>
        <p:txBody>
          <a:bodyPr wrap="square" lIns="45720" tIns="45720" rIns="45720" bIns="45720" anchor="ctr" anchorCtr="0">
            <a:spAutoFit/>
          </a:bodyPr>
          <a:lstStyle/>
          <a:p>
            <a:pPr algn="ctr" eaLnBrk="0" fontAlgn="base" hangingPunct="0">
              <a:spcBef>
                <a:spcPct val="50000"/>
              </a:spcBef>
              <a:spcAft>
                <a:spcPct val="0"/>
              </a:spcAft>
              <a:defRPr/>
            </a:pPr>
            <a:r>
              <a:rPr lang="en-US" sz="1400" dirty="0">
                <a:solidFill>
                  <a:srgbClr val="FFFFFF"/>
                </a:solidFill>
                <a:latin typeface="Calibri"/>
                <a:ea typeface="Arial"/>
                <a:cs typeface="Calibri"/>
              </a:rPr>
              <a:t>MARKET</a:t>
            </a:r>
          </a:p>
        </p:txBody>
      </p:sp>
      <p:sp>
        <p:nvSpPr>
          <p:cNvPr id="48" name="Rectangle 47"/>
          <p:cNvSpPr>
            <a:spLocks noChangeArrowheads="1"/>
          </p:cNvSpPr>
          <p:nvPr/>
        </p:nvSpPr>
        <p:spPr bwMode="gray">
          <a:xfrm>
            <a:off x="5733976" y="3474391"/>
            <a:ext cx="1104256" cy="307777"/>
          </a:xfrm>
          <a:prstGeom prst="rect">
            <a:avLst/>
          </a:prstGeom>
          <a:noFill/>
          <a:ln w="9525">
            <a:noFill/>
            <a:miter lim="800000"/>
            <a:headEnd/>
            <a:tailEnd/>
          </a:ln>
        </p:spPr>
        <p:txBody>
          <a:bodyPr wrap="square" lIns="45720" tIns="45720" rIns="45720" bIns="45720" anchor="ctr" anchorCtr="0">
            <a:spAutoFit/>
          </a:bodyPr>
          <a:lstStyle/>
          <a:p>
            <a:pPr algn="ctr" eaLnBrk="0" fontAlgn="base" hangingPunct="0">
              <a:spcBef>
                <a:spcPct val="50000"/>
              </a:spcBef>
              <a:spcAft>
                <a:spcPct val="0"/>
              </a:spcAft>
              <a:defRPr/>
            </a:pPr>
            <a:r>
              <a:rPr lang="en-US" sz="1400" dirty="0">
                <a:solidFill>
                  <a:srgbClr val="FFFFFF"/>
                </a:solidFill>
                <a:latin typeface="Calibri"/>
                <a:ea typeface="Arial"/>
                <a:cs typeface="Calibri"/>
              </a:rPr>
              <a:t>PROGRAMS</a:t>
            </a:r>
          </a:p>
        </p:txBody>
      </p:sp>
      <p:sp>
        <p:nvSpPr>
          <p:cNvPr id="49" name="Rectangle 48"/>
          <p:cNvSpPr>
            <a:spLocks noChangeArrowheads="1"/>
          </p:cNvSpPr>
          <p:nvPr/>
        </p:nvSpPr>
        <p:spPr bwMode="gray">
          <a:xfrm>
            <a:off x="4522923" y="3474391"/>
            <a:ext cx="1130300" cy="307777"/>
          </a:xfrm>
          <a:prstGeom prst="rect">
            <a:avLst/>
          </a:prstGeom>
          <a:noFill/>
          <a:ln w="9525">
            <a:noFill/>
            <a:miter lim="800000"/>
            <a:headEnd/>
            <a:tailEnd/>
          </a:ln>
        </p:spPr>
        <p:txBody>
          <a:bodyPr wrap="square" lIns="45720" tIns="45720" rIns="45720" bIns="45720" anchor="ctr" anchorCtr="0">
            <a:spAutoFit/>
          </a:bodyPr>
          <a:lstStyle/>
          <a:p>
            <a:pPr algn="ctr" eaLnBrk="0" fontAlgn="base" hangingPunct="0">
              <a:spcBef>
                <a:spcPct val="50000"/>
              </a:spcBef>
              <a:spcAft>
                <a:spcPct val="0"/>
              </a:spcAft>
              <a:defRPr/>
            </a:pPr>
            <a:r>
              <a:rPr lang="en-US" sz="1400" dirty="0">
                <a:solidFill>
                  <a:srgbClr val="FFFFFF"/>
                </a:solidFill>
                <a:latin typeface="Calibri"/>
                <a:ea typeface="Arial"/>
                <a:cs typeface="Calibri"/>
              </a:rPr>
              <a:t>PLANNING</a:t>
            </a:r>
          </a:p>
        </p:txBody>
      </p:sp>
      <p:sp>
        <p:nvSpPr>
          <p:cNvPr id="51" name="Rectangle 51"/>
          <p:cNvSpPr>
            <a:spLocks noChangeArrowheads="1"/>
          </p:cNvSpPr>
          <p:nvPr/>
        </p:nvSpPr>
        <p:spPr bwMode="gray">
          <a:xfrm>
            <a:off x="8156084" y="3474391"/>
            <a:ext cx="1130300" cy="307777"/>
          </a:xfrm>
          <a:prstGeom prst="rect">
            <a:avLst/>
          </a:prstGeom>
          <a:noFill/>
          <a:ln w="9525">
            <a:noFill/>
            <a:miter lim="800000"/>
            <a:headEnd/>
            <a:tailEnd/>
          </a:ln>
        </p:spPr>
        <p:txBody>
          <a:bodyPr wrap="square" lIns="45720" tIns="45720" rIns="45720" bIns="45720" anchor="ctr" anchorCtr="0">
            <a:spAutoFit/>
          </a:bodyPr>
          <a:lstStyle/>
          <a:p>
            <a:pPr algn="ctr" eaLnBrk="0" fontAlgn="base" hangingPunct="0">
              <a:spcBef>
                <a:spcPct val="50000"/>
              </a:spcBef>
              <a:spcAft>
                <a:spcPct val="0"/>
              </a:spcAft>
              <a:defRPr/>
            </a:pPr>
            <a:r>
              <a:rPr lang="en-US" sz="1400" dirty="0">
                <a:solidFill>
                  <a:srgbClr val="FFFFFF"/>
                </a:solidFill>
                <a:latin typeface="Calibri"/>
                <a:ea typeface="Arial"/>
                <a:cs typeface="Calibri"/>
              </a:rPr>
              <a:t>SUPPORT</a:t>
            </a:r>
          </a:p>
        </p:txBody>
      </p:sp>
      <p:sp>
        <p:nvSpPr>
          <p:cNvPr id="52" name="Rectangle 52"/>
          <p:cNvSpPr>
            <a:spLocks noChangeArrowheads="1"/>
          </p:cNvSpPr>
          <p:nvPr/>
        </p:nvSpPr>
        <p:spPr bwMode="gray">
          <a:xfrm>
            <a:off x="6945030" y="3474391"/>
            <a:ext cx="1168528" cy="307777"/>
          </a:xfrm>
          <a:prstGeom prst="rect">
            <a:avLst/>
          </a:prstGeom>
          <a:noFill/>
          <a:ln w="9525">
            <a:noFill/>
            <a:miter lim="800000"/>
            <a:headEnd/>
            <a:tailEnd/>
          </a:ln>
        </p:spPr>
        <p:txBody>
          <a:bodyPr wrap="square" lIns="45720" tIns="45720" rIns="45720" bIns="45720" anchor="ctr" anchorCtr="0">
            <a:spAutoFit/>
          </a:bodyPr>
          <a:lstStyle/>
          <a:p>
            <a:pPr algn="ctr" eaLnBrk="0" fontAlgn="base" hangingPunct="0">
              <a:spcBef>
                <a:spcPct val="50000"/>
              </a:spcBef>
              <a:spcAft>
                <a:spcPct val="0"/>
              </a:spcAft>
              <a:defRPr/>
            </a:pPr>
            <a:r>
              <a:rPr lang="en-US" sz="1400" dirty="0">
                <a:solidFill>
                  <a:srgbClr val="FFFFFF"/>
                </a:solidFill>
                <a:latin typeface="Calibri"/>
                <a:ea typeface="Arial"/>
                <a:cs typeface="Calibri"/>
              </a:rPr>
              <a:t>ENABLEMENT</a:t>
            </a:r>
          </a:p>
        </p:txBody>
      </p:sp>
      <p:sp>
        <p:nvSpPr>
          <p:cNvPr id="53" name="Rectangle 53"/>
          <p:cNvSpPr>
            <a:spLocks noChangeArrowheads="1"/>
          </p:cNvSpPr>
          <p:nvPr userDrawn="1"/>
        </p:nvSpPr>
        <p:spPr bwMode="gray">
          <a:xfrm rot="16200000">
            <a:off x="187514" y="3474390"/>
            <a:ext cx="1103315" cy="307777"/>
          </a:xfrm>
          <a:prstGeom prst="rect">
            <a:avLst/>
          </a:prstGeom>
          <a:noFill/>
          <a:ln w="9525">
            <a:noFill/>
            <a:miter lim="800000"/>
            <a:headEnd/>
            <a:tailEnd/>
          </a:ln>
        </p:spPr>
        <p:txBody>
          <a:bodyPr wrap="none" lIns="45720" tIns="45720" rIns="45720" bIns="45720" anchor="ctr" anchorCtr="0">
            <a:spAutoFit/>
          </a:bodyPr>
          <a:lstStyle/>
          <a:p>
            <a:pPr algn="ctr" eaLnBrk="0" fontAlgn="base" hangingPunct="0">
              <a:spcBef>
                <a:spcPct val="0"/>
              </a:spcBef>
              <a:spcAft>
                <a:spcPct val="0"/>
              </a:spcAft>
              <a:defRPr/>
            </a:pPr>
            <a:r>
              <a:rPr lang="en-US" sz="1400" b="1" dirty="0">
                <a:solidFill>
                  <a:srgbClr val="000000"/>
                </a:solidFill>
                <a:latin typeface="Helvetica Neue"/>
                <a:ea typeface="Arial"/>
                <a:cs typeface="Helvetica Neue"/>
              </a:rPr>
              <a:t>STRATEGIC</a:t>
            </a:r>
          </a:p>
        </p:txBody>
      </p:sp>
      <p:sp>
        <p:nvSpPr>
          <p:cNvPr id="54" name="Rectangle 54"/>
          <p:cNvSpPr>
            <a:spLocks noChangeArrowheads="1"/>
          </p:cNvSpPr>
          <p:nvPr userDrawn="1"/>
        </p:nvSpPr>
        <p:spPr bwMode="gray">
          <a:xfrm rot="16200000">
            <a:off x="8949383" y="3474390"/>
            <a:ext cx="965457" cy="307777"/>
          </a:xfrm>
          <a:prstGeom prst="rect">
            <a:avLst/>
          </a:prstGeom>
          <a:noFill/>
          <a:ln w="9525">
            <a:noFill/>
            <a:miter lim="800000"/>
            <a:headEnd/>
            <a:tailEnd/>
          </a:ln>
        </p:spPr>
        <p:txBody>
          <a:bodyPr wrap="none" lIns="45720" tIns="45720" rIns="45720" bIns="45720" anchor="ctr" anchorCtr="0">
            <a:spAutoFit/>
          </a:bodyPr>
          <a:lstStyle/>
          <a:p>
            <a:pPr algn="ctr" eaLnBrk="0" fontAlgn="base" hangingPunct="0">
              <a:spcBef>
                <a:spcPct val="0"/>
              </a:spcBef>
              <a:spcAft>
                <a:spcPct val="0"/>
              </a:spcAft>
              <a:defRPr/>
            </a:pPr>
            <a:r>
              <a:rPr lang="en-US" sz="1400" b="1" dirty="0">
                <a:solidFill>
                  <a:srgbClr val="000000"/>
                </a:solidFill>
                <a:latin typeface="Helvetica Neue"/>
                <a:ea typeface="Arial"/>
                <a:cs typeface="Helvetica Neue"/>
              </a:rPr>
              <a:t>TACTICAL</a:t>
            </a:r>
          </a:p>
        </p:txBody>
      </p:sp>
      <p:sp>
        <p:nvSpPr>
          <p:cNvPr id="59" name="Rectangle 49"/>
          <p:cNvSpPr>
            <a:spLocks noChangeArrowheads="1"/>
          </p:cNvSpPr>
          <p:nvPr userDrawn="1"/>
        </p:nvSpPr>
        <p:spPr bwMode="gray">
          <a:xfrm>
            <a:off x="2100817" y="3474391"/>
            <a:ext cx="1130300" cy="307777"/>
          </a:xfrm>
          <a:prstGeom prst="rect">
            <a:avLst/>
          </a:prstGeom>
          <a:noFill/>
          <a:ln w="9525">
            <a:noFill/>
            <a:miter lim="800000"/>
            <a:headEnd/>
            <a:tailEnd/>
          </a:ln>
        </p:spPr>
        <p:txBody>
          <a:bodyPr wrap="square" lIns="45720" tIns="45720" rIns="45720" bIns="45720" anchor="ctr" anchorCtr="0">
            <a:spAutoFit/>
          </a:bodyPr>
          <a:lstStyle/>
          <a:p>
            <a:pPr algn="ctr" eaLnBrk="0" fontAlgn="base" hangingPunct="0">
              <a:spcBef>
                <a:spcPct val="50000"/>
              </a:spcBef>
              <a:spcAft>
                <a:spcPct val="0"/>
              </a:spcAft>
              <a:defRPr/>
            </a:pPr>
            <a:r>
              <a:rPr lang="en-US" sz="1400" dirty="0">
                <a:solidFill>
                  <a:srgbClr val="FFFFFF"/>
                </a:solidFill>
                <a:latin typeface="Calibri"/>
                <a:ea typeface="Arial"/>
                <a:cs typeface="Calibri"/>
              </a:rPr>
              <a:t>FOCUS</a:t>
            </a:r>
          </a:p>
        </p:txBody>
      </p:sp>
      <p:sp>
        <p:nvSpPr>
          <p:cNvPr id="4" name="Title 1"/>
          <p:cNvSpPr txBox="1">
            <a:spLocks/>
          </p:cNvSpPr>
          <p:nvPr/>
        </p:nvSpPr>
        <p:spPr>
          <a:xfrm>
            <a:off x="1905001" y="110835"/>
            <a:ext cx="8680449" cy="838200"/>
          </a:xfrm>
          <a:prstGeom prst="rect">
            <a:avLst/>
          </a:prstGeom>
        </p:spPr>
        <p:txBody>
          <a:bodyPr vert="horz" lIns="91440" tIns="45720" rIns="91440" bIns="45720" rtlCol="0" anchor="ctr">
            <a:normAutofit/>
            <a:scene3d>
              <a:camera prst="orthographicFront"/>
              <a:lightRig rig="soft" dir="t">
                <a:rot lat="0" lon="0" rev="16800000"/>
              </a:lightRig>
            </a:scene3d>
            <a:sp3d prstMaterial="softEdge"/>
          </a:bodyPr>
          <a:lstStyle>
            <a:lvl1pPr algn="ctr" defTabSz="457200" rtl="0" eaLnBrk="1" latinLnBrk="0" hangingPunct="1">
              <a:spcBef>
                <a:spcPct val="0"/>
              </a:spcBef>
              <a:buNone/>
              <a:defRPr sz="3600" b="0" kern="1200">
                <a:solidFill>
                  <a:srgbClr val="376092"/>
                </a:solidFill>
                <a:latin typeface="HelveticaNeueLT Pro 65 Md" pitchFamily="34" charset="0"/>
                <a:ea typeface="+mj-ea"/>
                <a:cs typeface="+mj-cs"/>
              </a:defRPr>
            </a:lvl1pPr>
          </a:lstStyle>
          <a:p>
            <a:pPr algn="l"/>
            <a:endParaRPr lang="en-US" dirty="0"/>
          </a:p>
        </p:txBody>
      </p:sp>
      <p:sp>
        <p:nvSpPr>
          <p:cNvPr id="6" name="Rectangle 38"/>
          <p:cNvSpPr>
            <a:spLocks noChangeArrowheads="1"/>
          </p:cNvSpPr>
          <p:nvPr/>
        </p:nvSpPr>
        <p:spPr bwMode="gray">
          <a:xfrm>
            <a:off x="3311870" y="1558781"/>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Pricing</a:t>
            </a:r>
          </a:p>
        </p:txBody>
      </p:sp>
      <p:sp>
        <p:nvSpPr>
          <p:cNvPr id="7" name="Rectangle 39"/>
          <p:cNvSpPr>
            <a:spLocks noChangeArrowheads="1"/>
          </p:cNvSpPr>
          <p:nvPr/>
        </p:nvSpPr>
        <p:spPr bwMode="gray">
          <a:xfrm>
            <a:off x="3311870" y="217314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Buy, Build </a:t>
            </a:r>
            <a:br>
              <a:rPr lang="en-US" sz="1300" dirty="0">
                <a:solidFill>
                  <a:srgbClr val="FFFFFF"/>
                </a:solidFill>
                <a:latin typeface="Helvetica Neue Bold Condensed"/>
                <a:ea typeface="Arial"/>
                <a:cs typeface="Helvetica Neue Bold Condensed"/>
              </a:rPr>
            </a:br>
            <a:r>
              <a:rPr lang="en-US" sz="1300" dirty="0">
                <a:solidFill>
                  <a:srgbClr val="FFFFFF"/>
                </a:solidFill>
                <a:latin typeface="Helvetica Neue Bold Condensed"/>
                <a:ea typeface="Arial"/>
                <a:cs typeface="Helvetica Neue Bold Condensed"/>
              </a:rPr>
              <a:t>or Partner</a:t>
            </a:r>
          </a:p>
        </p:txBody>
      </p:sp>
      <p:sp>
        <p:nvSpPr>
          <p:cNvPr id="8" name="Rectangle 6"/>
          <p:cNvSpPr>
            <a:spLocks noChangeArrowheads="1"/>
          </p:cNvSpPr>
          <p:nvPr/>
        </p:nvSpPr>
        <p:spPr bwMode="gray">
          <a:xfrm>
            <a:off x="3311870" y="958706"/>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Business</a:t>
            </a:r>
            <a:br>
              <a:rPr lang="en-US" sz="1300" dirty="0">
                <a:solidFill>
                  <a:srgbClr val="FFFFFF"/>
                </a:solidFill>
                <a:latin typeface="Helvetica Neue Bold Condensed"/>
                <a:ea typeface="Arial"/>
                <a:cs typeface="Helvetica Neue Bold Condensed"/>
              </a:rPr>
            </a:br>
            <a:r>
              <a:rPr lang="en-US" sz="1300" dirty="0">
                <a:solidFill>
                  <a:srgbClr val="FFFFFF"/>
                </a:solidFill>
                <a:latin typeface="Helvetica Neue Bold Condensed"/>
                <a:ea typeface="Arial"/>
                <a:cs typeface="Helvetica Neue Bold Condensed"/>
              </a:rPr>
              <a:t>Plan</a:t>
            </a:r>
          </a:p>
        </p:txBody>
      </p:sp>
      <p:sp>
        <p:nvSpPr>
          <p:cNvPr id="9" name="Rectangle 8"/>
          <p:cNvSpPr>
            <a:spLocks noChangeArrowheads="1"/>
          </p:cNvSpPr>
          <p:nvPr/>
        </p:nvSpPr>
        <p:spPr bwMode="gray">
          <a:xfrm>
            <a:off x="3311870" y="2787506"/>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Product Profitability</a:t>
            </a:r>
          </a:p>
        </p:txBody>
      </p:sp>
      <p:sp>
        <p:nvSpPr>
          <p:cNvPr id="10" name="Rectangle 14"/>
          <p:cNvSpPr>
            <a:spLocks noChangeArrowheads="1"/>
          </p:cNvSpPr>
          <p:nvPr/>
        </p:nvSpPr>
        <p:spPr bwMode="gray">
          <a:xfrm>
            <a:off x="889764" y="217314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Win/Loss Analysis</a:t>
            </a:r>
          </a:p>
        </p:txBody>
      </p:sp>
      <p:sp>
        <p:nvSpPr>
          <p:cNvPr id="11" name="Rectangle 15"/>
          <p:cNvSpPr>
            <a:spLocks noChangeArrowheads="1"/>
          </p:cNvSpPr>
          <p:nvPr/>
        </p:nvSpPr>
        <p:spPr bwMode="gray">
          <a:xfrm>
            <a:off x="889764" y="2787506"/>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050" dirty="0">
                <a:solidFill>
                  <a:srgbClr val="FFFFFF"/>
                </a:solidFill>
                <a:latin typeface="Helvetica Neue Bold Condensed"/>
                <a:ea typeface="Arial"/>
                <a:cs typeface="Helvetica Neue Bold Condensed"/>
              </a:rPr>
              <a:t>Distinctive Competencies</a:t>
            </a:r>
          </a:p>
        </p:txBody>
      </p:sp>
      <p:sp>
        <p:nvSpPr>
          <p:cNvPr id="12" name="Rectangle 16"/>
          <p:cNvSpPr>
            <a:spLocks noChangeArrowheads="1"/>
          </p:cNvSpPr>
          <p:nvPr/>
        </p:nvSpPr>
        <p:spPr bwMode="gray">
          <a:xfrm>
            <a:off x="889764" y="1558781"/>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Market Problems</a:t>
            </a:r>
          </a:p>
        </p:txBody>
      </p:sp>
      <p:sp>
        <p:nvSpPr>
          <p:cNvPr id="13" name="Rectangle 11"/>
          <p:cNvSpPr>
            <a:spLocks noChangeArrowheads="1"/>
          </p:cNvSpPr>
          <p:nvPr userDrawn="1"/>
        </p:nvSpPr>
        <p:spPr bwMode="gray">
          <a:xfrm>
            <a:off x="5733976" y="958706"/>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Marketing</a:t>
            </a:r>
            <a:br>
              <a:rPr lang="en-US" sz="1300" dirty="0">
                <a:solidFill>
                  <a:srgbClr val="FFFFFF"/>
                </a:solidFill>
                <a:latin typeface="Helvetica Neue Bold Condensed"/>
                <a:ea typeface="Arial"/>
                <a:cs typeface="Helvetica Neue Bold Condensed"/>
              </a:rPr>
            </a:br>
            <a:r>
              <a:rPr lang="en-US" sz="1300" dirty="0">
                <a:solidFill>
                  <a:srgbClr val="FFFFFF"/>
                </a:solidFill>
                <a:latin typeface="Helvetica Neue Bold Condensed"/>
                <a:ea typeface="Arial"/>
                <a:cs typeface="Helvetica Neue Bold Condensed"/>
              </a:rPr>
              <a:t>Plan</a:t>
            </a:r>
          </a:p>
        </p:txBody>
      </p:sp>
      <p:sp>
        <p:nvSpPr>
          <p:cNvPr id="14" name="Rectangle 13"/>
          <p:cNvSpPr>
            <a:spLocks noChangeArrowheads="1"/>
          </p:cNvSpPr>
          <p:nvPr userDrawn="1"/>
        </p:nvSpPr>
        <p:spPr bwMode="gray">
          <a:xfrm>
            <a:off x="5733976" y="1558781"/>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Revenue</a:t>
            </a:r>
            <a:br>
              <a:rPr lang="en-US" sz="1300" dirty="0">
                <a:solidFill>
                  <a:srgbClr val="FFFFFF"/>
                </a:solidFill>
                <a:latin typeface="Helvetica Neue Bold Condensed"/>
                <a:ea typeface="Arial"/>
                <a:cs typeface="Helvetica Neue Bold Condensed"/>
              </a:rPr>
            </a:br>
            <a:r>
              <a:rPr lang="en-US" sz="1300" dirty="0">
                <a:solidFill>
                  <a:srgbClr val="FFFFFF"/>
                </a:solidFill>
                <a:latin typeface="Helvetica Neue Bold Condensed"/>
                <a:ea typeface="Arial"/>
                <a:cs typeface="Helvetica Neue Bold Condensed"/>
              </a:rPr>
              <a:t>Growth</a:t>
            </a:r>
          </a:p>
        </p:txBody>
      </p:sp>
      <p:sp>
        <p:nvSpPr>
          <p:cNvPr id="15" name="Rectangle 18"/>
          <p:cNvSpPr>
            <a:spLocks noChangeArrowheads="1"/>
          </p:cNvSpPr>
          <p:nvPr userDrawn="1"/>
        </p:nvSpPr>
        <p:spPr bwMode="gray">
          <a:xfrm>
            <a:off x="5733976" y="217314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Revenue Retention</a:t>
            </a:r>
          </a:p>
        </p:txBody>
      </p:sp>
      <p:sp>
        <p:nvSpPr>
          <p:cNvPr id="17" name="Rectangle 42"/>
          <p:cNvSpPr>
            <a:spLocks noChangeArrowheads="1"/>
          </p:cNvSpPr>
          <p:nvPr userDrawn="1"/>
        </p:nvSpPr>
        <p:spPr bwMode="gray">
          <a:xfrm>
            <a:off x="4522923" y="1558781"/>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Buyer</a:t>
            </a:r>
            <a:br>
              <a:rPr lang="en-US" sz="1300" dirty="0">
                <a:solidFill>
                  <a:srgbClr val="FFFFFF"/>
                </a:solidFill>
                <a:latin typeface="Helvetica Neue Bold Condensed"/>
                <a:ea typeface="Arial"/>
                <a:cs typeface="Helvetica Neue Bold Condensed"/>
              </a:rPr>
            </a:br>
            <a:r>
              <a:rPr lang="en-US" sz="1300" dirty="0">
                <a:solidFill>
                  <a:srgbClr val="FFFFFF"/>
                </a:solidFill>
                <a:latin typeface="Helvetica Neue Bold Condensed"/>
                <a:ea typeface="Arial"/>
                <a:cs typeface="Helvetica Neue Bold Condensed"/>
              </a:rPr>
              <a:t>Experience</a:t>
            </a:r>
          </a:p>
        </p:txBody>
      </p:sp>
      <p:sp>
        <p:nvSpPr>
          <p:cNvPr id="18" name="Rectangle 44"/>
          <p:cNvSpPr>
            <a:spLocks noChangeArrowheads="1"/>
          </p:cNvSpPr>
          <p:nvPr userDrawn="1"/>
        </p:nvSpPr>
        <p:spPr bwMode="gray">
          <a:xfrm>
            <a:off x="4522923" y="217314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Buyer Personas</a:t>
            </a:r>
          </a:p>
        </p:txBody>
      </p:sp>
      <p:sp>
        <p:nvSpPr>
          <p:cNvPr id="19" name="Rectangle 12"/>
          <p:cNvSpPr>
            <a:spLocks noChangeArrowheads="1"/>
          </p:cNvSpPr>
          <p:nvPr userDrawn="1"/>
        </p:nvSpPr>
        <p:spPr bwMode="gray">
          <a:xfrm>
            <a:off x="4522923" y="2787506"/>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User</a:t>
            </a:r>
            <a:br>
              <a:rPr lang="en-US" sz="1300" dirty="0">
                <a:solidFill>
                  <a:srgbClr val="FFFFFF"/>
                </a:solidFill>
                <a:latin typeface="Helvetica Neue Bold Condensed"/>
                <a:ea typeface="Arial"/>
                <a:cs typeface="Helvetica Neue Bold Condensed"/>
              </a:rPr>
            </a:br>
            <a:r>
              <a:rPr lang="en-US" sz="1300" dirty="0">
                <a:solidFill>
                  <a:srgbClr val="FFFFFF"/>
                </a:solidFill>
                <a:latin typeface="Helvetica Neue Bold Condensed"/>
                <a:ea typeface="Arial"/>
                <a:cs typeface="Helvetica Neue Bold Condensed"/>
              </a:rPr>
              <a:t>Personas</a:t>
            </a:r>
          </a:p>
        </p:txBody>
      </p:sp>
      <p:sp>
        <p:nvSpPr>
          <p:cNvPr id="20" name="Rectangle 54"/>
          <p:cNvSpPr>
            <a:spLocks noChangeArrowheads="1"/>
          </p:cNvSpPr>
          <p:nvPr userDrawn="1"/>
        </p:nvSpPr>
        <p:spPr bwMode="gray">
          <a:xfrm>
            <a:off x="4522923" y="958706"/>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Positioning</a:t>
            </a:r>
          </a:p>
        </p:txBody>
      </p:sp>
      <p:sp>
        <p:nvSpPr>
          <p:cNvPr id="21" name="Rectangle 5"/>
          <p:cNvSpPr>
            <a:spLocks noChangeArrowheads="1"/>
          </p:cNvSpPr>
          <p:nvPr userDrawn="1"/>
        </p:nvSpPr>
        <p:spPr bwMode="gray">
          <a:xfrm>
            <a:off x="2100817" y="2787506"/>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Product Portfolio</a:t>
            </a:r>
          </a:p>
        </p:txBody>
      </p:sp>
      <p:sp>
        <p:nvSpPr>
          <p:cNvPr id="22" name="Rectangle 10"/>
          <p:cNvSpPr>
            <a:spLocks noChangeArrowheads="1"/>
          </p:cNvSpPr>
          <p:nvPr userDrawn="1"/>
        </p:nvSpPr>
        <p:spPr bwMode="gray">
          <a:xfrm>
            <a:off x="2100817" y="1558781"/>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Market Definition</a:t>
            </a:r>
          </a:p>
        </p:txBody>
      </p:sp>
      <p:sp>
        <p:nvSpPr>
          <p:cNvPr id="23" name="Rectangle 17"/>
          <p:cNvSpPr>
            <a:spLocks noChangeArrowheads="1"/>
          </p:cNvSpPr>
          <p:nvPr userDrawn="1"/>
        </p:nvSpPr>
        <p:spPr bwMode="gray">
          <a:xfrm>
            <a:off x="2100817" y="217314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Distribution Strategy</a:t>
            </a:r>
          </a:p>
        </p:txBody>
      </p:sp>
      <p:sp>
        <p:nvSpPr>
          <p:cNvPr id="25" name="Rectangle 24"/>
          <p:cNvSpPr>
            <a:spLocks noChangeArrowheads="1"/>
          </p:cNvSpPr>
          <p:nvPr/>
        </p:nvSpPr>
        <p:spPr bwMode="gray">
          <a:xfrm>
            <a:off x="3311870" y="39559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dirty="0">
                <a:solidFill>
                  <a:srgbClr val="FFFFFF"/>
                </a:solidFill>
                <a:latin typeface="Helvetica Neue Bold Condensed"/>
                <a:cs typeface="Helvetica Neue Bold Condensed"/>
              </a:rPr>
              <a:t>Innovation</a:t>
            </a:r>
          </a:p>
        </p:txBody>
      </p:sp>
      <p:sp>
        <p:nvSpPr>
          <p:cNvPr id="26" name="Rectangle 37"/>
          <p:cNvSpPr>
            <a:spLocks noChangeArrowheads="1"/>
          </p:cNvSpPr>
          <p:nvPr userDrawn="1"/>
        </p:nvSpPr>
        <p:spPr bwMode="gray">
          <a:xfrm>
            <a:off x="889764" y="39559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dirty="0">
                <a:solidFill>
                  <a:srgbClr val="FFFFFF"/>
                </a:solidFill>
                <a:latin typeface="Helvetica Neue Bold Condensed"/>
                <a:cs typeface="Helvetica Neue Bold Condensed"/>
              </a:rPr>
              <a:t>Competitive Landscape</a:t>
            </a:r>
          </a:p>
        </p:txBody>
      </p:sp>
      <p:sp>
        <p:nvSpPr>
          <p:cNvPr id="27" name="Rectangle 38"/>
          <p:cNvSpPr>
            <a:spLocks noChangeArrowheads="1"/>
          </p:cNvSpPr>
          <p:nvPr/>
        </p:nvSpPr>
        <p:spPr bwMode="gray">
          <a:xfrm>
            <a:off x="889764" y="45655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a:solidFill>
                  <a:srgbClr val="FFFFFF"/>
                </a:solidFill>
                <a:latin typeface="Helvetica Neue Bold Condensed"/>
                <a:cs typeface="Helvetica Neue Bold Condensed"/>
              </a:rPr>
              <a:t>Asset</a:t>
            </a:r>
            <a:br>
              <a:rPr lang="en-US" sz="1300">
                <a:solidFill>
                  <a:srgbClr val="FFFFFF"/>
                </a:solidFill>
                <a:latin typeface="Helvetica Neue Bold Condensed"/>
                <a:cs typeface="Helvetica Neue Bold Condensed"/>
              </a:rPr>
            </a:br>
            <a:r>
              <a:rPr lang="en-US" sz="1300" dirty="0">
                <a:solidFill>
                  <a:srgbClr val="FFFFFF"/>
                </a:solidFill>
                <a:latin typeface="Helvetica Neue Bold Condensed"/>
                <a:cs typeface="Helvetica Neue Bold Condensed"/>
              </a:rPr>
              <a:t>Assessment</a:t>
            </a:r>
          </a:p>
        </p:txBody>
      </p:sp>
      <p:sp>
        <p:nvSpPr>
          <p:cNvPr id="30" name="Rectangle 36"/>
          <p:cNvSpPr>
            <a:spLocks noChangeArrowheads="1"/>
          </p:cNvSpPr>
          <p:nvPr userDrawn="1"/>
        </p:nvSpPr>
        <p:spPr bwMode="gray">
          <a:xfrm>
            <a:off x="5733976" y="57847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a:solidFill>
                  <a:srgbClr val="FFFFFF"/>
                </a:solidFill>
                <a:latin typeface="Helvetica Neue Bold Condensed"/>
                <a:cs typeface="Helvetica Neue Bold Condensed"/>
              </a:rPr>
              <a:t>Measurement</a:t>
            </a:r>
            <a:endParaRPr lang="en-US" sz="1300" dirty="0">
              <a:solidFill>
                <a:srgbClr val="FFFFFF"/>
              </a:solidFill>
              <a:latin typeface="Helvetica Neue Bold Condensed"/>
              <a:cs typeface="Helvetica Neue Bold Condensed"/>
            </a:endParaRPr>
          </a:p>
        </p:txBody>
      </p:sp>
      <p:sp>
        <p:nvSpPr>
          <p:cNvPr id="32" name="Rectangle 23"/>
          <p:cNvSpPr>
            <a:spLocks noChangeArrowheads="1"/>
          </p:cNvSpPr>
          <p:nvPr userDrawn="1"/>
        </p:nvSpPr>
        <p:spPr bwMode="gray">
          <a:xfrm>
            <a:off x="4522923" y="45655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dirty="0">
                <a:solidFill>
                  <a:srgbClr val="FFFFFF"/>
                </a:solidFill>
                <a:latin typeface="Helvetica Neue Bold Condensed"/>
                <a:cs typeface="Helvetica Neue Bold Condensed"/>
              </a:rPr>
              <a:t>Use</a:t>
            </a:r>
            <a:br>
              <a:rPr lang="en-US" sz="1300" dirty="0">
                <a:solidFill>
                  <a:srgbClr val="FFFFFF"/>
                </a:solidFill>
                <a:latin typeface="Helvetica Neue Bold Condensed"/>
                <a:cs typeface="Helvetica Neue Bold Condensed"/>
              </a:rPr>
            </a:br>
            <a:r>
              <a:rPr lang="en-US" sz="1300" dirty="0">
                <a:solidFill>
                  <a:srgbClr val="FFFFFF"/>
                </a:solidFill>
                <a:latin typeface="Helvetica Neue Bold Condensed"/>
                <a:cs typeface="Helvetica Neue Bold Condensed"/>
              </a:rPr>
              <a:t>Scenarios</a:t>
            </a:r>
          </a:p>
        </p:txBody>
      </p:sp>
      <p:sp>
        <p:nvSpPr>
          <p:cNvPr id="33" name="Rectangle 33"/>
          <p:cNvSpPr>
            <a:spLocks noChangeArrowheads="1"/>
          </p:cNvSpPr>
          <p:nvPr userDrawn="1"/>
        </p:nvSpPr>
        <p:spPr bwMode="gray">
          <a:xfrm>
            <a:off x="4522923" y="39559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dirty="0">
                <a:solidFill>
                  <a:srgbClr val="FFFFFF"/>
                </a:solidFill>
                <a:latin typeface="Helvetica Neue Bold Condensed"/>
                <a:cs typeface="Helvetica Neue Bold Condensed"/>
              </a:rPr>
              <a:t>Requirements</a:t>
            </a:r>
          </a:p>
        </p:txBody>
      </p:sp>
      <p:sp>
        <p:nvSpPr>
          <p:cNvPr id="34" name="Rectangle 35"/>
          <p:cNvSpPr>
            <a:spLocks noChangeArrowheads="1"/>
          </p:cNvSpPr>
          <p:nvPr userDrawn="1"/>
        </p:nvSpPr>
        <p:spPr bwMode="gray">
          <a:xfrm>
            <a:off x="4522923" y="51751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100" dirty="0">
                <a:solidFill>
                  <a:srgbClr val="FFFFFF"/>
                </a:solidFill>
                <a:latin typeface="Helvetica Neue Bold Condensed"/>
                <a:cs typeface="Helvetica Neue Bold Condensed"/>
              </a:rPr>
              <a:t>Stakeholder</a:t>
            </a:r>
            <a:br>
              <a:rPr lang="en-US" sz="1200" dirty="0">
                <a:solidFill>
                  <a:srgbClr val="FFFFFF"/>
                </a:solidFill>
                <a:latin typeface="Helvetica Neue Bold Condensed"/>
                <a:cs typeface="Helvetica Neue Bold Condensed"/>
              </a:rPr>
            </a:br>
            <a:r>
              <a:rPr lang="en-US" sz="1200" dirty="0">
                <a:solidFill>
                  <a:srgbClr val="FFFFFF"/>
                </a:solidFill>
                <a:latin typeface="Helvetica Neue Bold Condensed"/>
                <a:cs typeface="Helvetica Neue Bold Condensed"/>
              </a:rPr>
              <a:t>Communications</a:t>
            </a:r>
          </a:p>
        </p:txBody>
      </p:sp>
      <p:sp>
        <p:nvSpPr>
          <p:cNvPr id="35" name="Rectangle 27"/>
          <p:cNvSpPr>
            <a:spLocks noChangeArrowheads="1"/>
          </p:cNvSpPr>
          <p:nvPr userDrawn="1"/>
        </p:nvSpPr>
        <p:spPr bwMode="gray">
          <a:xfrm>
            <a:off x="2100817" y="39559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dirty="0">
                <a:solidFill>
                  <a:srgbClr val="FFFFFF"/>
                </a:solidFill>
                <a:latin typeface="Helvetica Neue Bold Condensed"/>
                <a:cs typeface="Helvetica Neue Bold Condensed"/>
              </a:rPr>
              <a:t>Product Roadmap</a:t>
            </a:r>
          </a:p>
        </p:txBody>
      </p:sp>
      <p:sp>
        <p:nvSpPr>
          <p:cNvPr id="36" name="Rectangle 26"/>
          <p:cNvSpPr>
            <a:spLocks noChangeArrowheads="1"/>
          </p:cNvSpPr>
          <p:nvPr userDrawn="1"/>
        </p:nvSpPr>
        <p:spPr bwMode="gray">
          <a:xfrm>
            <a:off x="8156084" y="39559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a:solidFill>
                  <a:srgbClr val="FFFFFF"/>
                </a:solidFill>
                <a:latin typeface="Helvetica Neue Bold Condensed"/>
                <a:cs typeface="Helvetica Neue Bold Condensed"/>
              </a:rPr>
              <a:t>Programs</a:t>
            </a:r>
            <a:endParaRPr lang="en-US" sz="1300" dirty="0">
              <a:solidFill>
                <a:srgbClr val="FFFFFF"/>
              </a:solidFill>
              <a:latin typeface="Helvetica Neue Bold Condensed"/>
              <a:cs typeface="Helvetica Neue Bold Condensed"/>
            </a:endParaRPr>
          </a:p>
        </p:txBody>
      </p:sp>
      <p:grpSp>
        <p:nvGrpSpPr>
          <p:cNvPr id="75" name="Group 74">
            <a:extLst>
              <a:ext uri="{FF2B5EF4-FFF2-40B4-BE49-F238E27FC236}">
                <a16:creationId xmlns:a16="http://schemas.microsoft.com/office/drawing/2014/main" id="{9D4F9572-7D91-CF48-9166-26DC180522F5}"/>
              </a:ext>
            </a:extLst>
          </p:cNvPr>
          <p:cNvGrpSpPr/>
          <p:nvPr/>
        </p:nvGrpSpPr>
        <p:grpSpPr>
          <a:xfrm>
            <a:off x="5733976" y="2787506"/>
            <a:ext cx="3552408" cy="2908300"/>
            <a:chOff x="5733976" y="2787506"/>
            <a:chExt cx="3552408" cy="2908300"/>
          </a:xfrm>
        </p:grpSpPr>
        <p:sp>
          <p:nvSpPr>
            <p:cNvPr id="16" name="Rectangle 20"/>
            <p:cNvSpPr>
              <a:spLocks noChangeArrowheads="1"/>
            </p:cNvSpPr>
            <p:nvPr userDrawn="1"/>
          </p:nvSpPr>
          <p:spPr bwMode="gray">
            <a:xfrm>
              <a:off x="5733976" y="27875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Launch</a:t>
              </a:r>
            </a:p>
          </p:txBody>
        </p:sp>
        <p:sp>
          <p:nvSpPr>
            <p:cNvPr id="28" name="Rectangle 22"/>
            <p:cNvSpPr>
              <a:spLocks noChangeArrowheads="1"/>
            </p:cNvSpPr>
            <p:nvPr userDrawn="1"/>
          </p:nvSpPr>
          <p:spPr bwMode="gray">
            <a:xfrm>
              <a:off x="5733976" y="51751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a:solidFill>
                    <a:srgbClr val="FFFFFF"/>
                  </a:solidFill>
                  <a:latin typeface="Helvetica Neue Bold Condensed"/>
                  <a:cs typeface="Helvetica Neue Bold Condensed"/>
                </a:rPr>
                <a:t>Advocacy</a:t>
              </a:r>
              <a:endParaRPr lang="en-US" sz="1300" dirty="0">
                <a:solidFill>
                  <a:srgbClr val="FFFFFF"/>
                </a:solidFill>
                <a:latin typeface="Helvetica Neue Bold Condensed"/>
                <a:cs typeface="Helvetica Neue Bold Condensed"/>
              </a:endParaRPr>
            </a:p>
          </p:txBody>
        </p:sp>
        <p:sp>
          <p:nvSpPr>
            <p:cNvPr id="29" name="Rectangle 25"/>
            <p:cNvSpPr>
              <a:spLocks noChangeArrowheads="1"/>
            </p:cNvSpPr>
            <p:nvPr userDrawn="1"/>
          </p:nvSpPr>
          <p:spPr bwMode="gray">
            <a:xfrm>
              <a:off x="5733976" y="45655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a:solidFill>
                    <a:srgbClr val="FFFFFF"/>
                  </a:solidFill>
                  <a:latin typeface="Helvetica Neue Bold Condensed"/>
                  <a:cs typeface="Helvetica Neue Bold Condensed"/>
                </a:rPr>
                <a:t>Nurturing</a:t>
              </a:r>
              <a:endParaRPr lang="en-US" sz="1300" dirty="0">
                <a:solidFill>
                  <a:srgbClr val="FFFFFF"/>
                </a:solidFill>
                <a:latin typeface="Helvetica Neue Bold Condensed"/>
                <a:cs typeface="Helvetica Neue Bold Condensed"/>
              </a:endParaRPr>
            </a:p>
          </p:txBody>
        </p:sp>
        <p:sp>
          <p:nvSpPr>
            <p:cNvPr id="31" name="Rectangle 40"/>
            <p:cNvSpPr>
              <a:spLocks noChangeArrowheads="1"/>
            </p:cNvSpPr>
            <p:nvPr userDrawn="1"/>
          </p:nvSpPr>
          <p:spPr bwMode="gray">
            <a:xfrm>
              <a:off x="5733976" y="39559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a:solidFill>
                    <a:srgbClr val="FFFFFF"/>
                  </a:solidFill>
                  <a:latin typeface="Helvetica Neue Bold Condensed"/>
                  <a:cs typeface="Helvetica Neue Bold Condensed"/>
                </a:rPr>
                <a:t>Awareness</a:t>
              </a:r>
              <a:endParaRPr lang="en-US" sz="1300" dirty="0">
                <a:solidFill>
                  <a:srgbClr val="FFFFFF"/>
                </a:solidFill>
                <a:latin typeface="Helvetica Neue Bold Condensed"/>
                <a:cs typeface="Helvetica Neue Bold Condensed"/>
              </a:endParaRPr>
            </a:p>
          </p:txBody>
        </p:sp>
        <p:sp>
          <p:nvSpPr>
            <p:cNvPr id="37" name="Rectangle 29"/>
            <p:cNvSpPr>
              <a:spLocks noChangeArrowheads="1"/>
            </p:cNvSpPr>
            <p:nvPr userDrawn="1"/>
          </p:nvSpPr>
          <p:spPr bwMode="gray">
            <a:xfrm>
              <a:off x="8156084" y="51751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a:solidFill>
                    <a:srgbClr val="FFFFFF"/>
                  </a:solidFill>
                  <a:latin typeface="Helvetica Neue Bold Condensed"/>
                  <a:cs typeface="Helvetica Neue Bold Condensed"/>
                </a:rPr>
                <a:t>Events</a:t>
              </a:r>
              <a:endParaRPr lang="en-US" sz="1300" dirty="0">
                <a:solidFill>
                  <a:srgbClr val="FFFFFF"/>
                </a:solidFill>
                <a:latin typeface="Helvetica Neue Bold Condensed"/>
                <a:cs typeface="Helvetica Neue Bold Condensed"/>
              </a:endParaRPr>
            </a:p>
          </p:txBody>
        </p:sp>
      </p:grpSp>
      <p:sp>
        <p:nvSpPr>
          <p:cNvPr id="38" name="Rectangle 34"/>
          <p:cNvSpPr>
            <a:spLocks noChangeArrowheads="1"/>
          </p:cNvSpPr>
          <p:nvPr userDrawn="1"/>
        </p:nvSpPr>
        <p:spPr bwMode="gray">
          <a:xfrm>
            <a:off x="8156084" y="45655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a:solidFill>
                  <a:srgbClr val="FFFFFF"/>
                </a:solidFill>
                <a:latin typeface="Helvetica Neue Bold Condensed"/>
                <a:cs typeface="Helvetica Neue Bold Condensed"/>
              </a:rPr>
              <a:t>Operations</a:t>
            </a:r>
            <a:endParaRPr lang="en-US" sz="1300" dirty="0">
              <a:solidFill>
                <a:srgbClr val="FFFFFF"/>
              </a:solidFill>
              <a:latin typeface="Helvetica Neue Bold Condensed"/>
              <a:cs typeface="Helvetica Neue Bold Condensed"/>
            </a:endParaRPr>
          </a:p>
        </p:txBody>
      </p:sp>
      <p:sp>
        <p:nvSpPr>
          <p:cNvPr id="39" name="Rectangle 36"/>
          <p:cNvSpPr>
            <a:spLocks noChangeArrowheads="1"/>
          </p:cNvSpPr>
          <p:nvPr userDrawn="1"/>
        </p:nvSpPr>
        <p:spPr bwMode="gray">
          <a:xfrm>
            <a:off x="8156084" y="57847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a:solidFill>
                  <a:srgbClr val="FFFFFF"/>
                </a:solidFill>
                <a:latin typeface="Helvetica Neue Bold Condensed"/>
                <a:cs typeface="Helvetica Neue Bold Condensed"/>
              </a:rPr>
              <a:t>Channels</a:t>
            </a:r>
            <a:endParaRPr lang="en-US" sz="1300" dirty="0">
              <a:solidFill>
                <a:srgbClr val="FFFFFF"/>
              </a:solidFill>
              <a:latin typeface="Helvetica Neue Bold Condensed"/>
              <a:cs typeface="Helvetica Neue Bold Condensed"/>
            </a:endParaRPr>
          </a:p>
        </p:txBody>
      </p:sp>
      <p:sp>
        <p:nvSpPr>
          <p:cNvPr id="40" name="Rectangle 28"/>
          <p:cNvSpPr>
            <a:spLocks noChangeArrowheads="1"/>
          </p:cNvSpPr>
          <p:nvPr userDrawn="1"/>
        </p:nvSpPr>
        <p:spPr bwMode="gray">
          <a:xfrm>
            <a:off x="6964143" y="57847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dirty="0">
                <a:solidFill>
                  <a:srgbClr val="FFFFFF"/>
                </a:solidFill>
                <a:latin typeface="Helvetica Neue Bold Condensed"/>
                <a:cs typeface="Helvetica Neue Bold Condensed"/>
              </a:rPr>
              <a:t>Channel Training</a:t>
            </a:r>
          </a:p>
        </p:txBody>
      </p:sp>
      <p:sp>
        <p:nvSpPr>
          <p:cNvPr id="41" name="Rectangle 30"/>
          <p:cNvSpPr>
            <a:spLocks noChangeArrowheads="1"/>
          </p:cNvSpPr>
          <p:nvPr userDrawn="1"/>
        </p:nvSpPr>
        <p:spPr bwMode="gray">
          <a:xfrm>
            <a:off x="6945029" y="39559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dirty="0">
                <a:solidFill>
                  <a:srgbClr val="FFFFFF"/>
                </a:solidFill>
                <a:latin typeface="Helvetica Neue Bold Condensed"/>
                <a:cs typeface="Helvetica Neue Bold Condensed"/>
              </a:rPr>
              <a:t>Sales</a:t>
            </a:r>
            <a:br>
              <a:rPr lang="en-US" sz="1300">
                <a:solidFill>
                  <a:srgbClr val="FFFFFF"/>
                </a:solidFill>
                <a:latin typeface="Helvetica Neue Bold Condensed"/>
                <a:cs typeface="Helvetica Neue Bold Condensed"/>
              </a:rPr>
            </a:br>
            <a:r>
              <a:rPr lang="en-US" sz="1300">
                <a:solidFill>
                  <a:srgbClr val="FFFFFF"/>
                </a:solidFill>
                <a:latin typeface="Helvetica Neue Bold Condensed"/>
                <a:cs typeface="Helvetica Neue Bold Condensed"/>
              </a:rPr>
              <a:t>Alignment</a:t>
            </a:r>
            <a:endParaRPr lang="en-US" sz="1300" dirty="0">
              <a:solidFill>
                <a:srgbClr val="FFFFFF"/>
              </a:solidFill>
              <a:latin typeface="Helvetica Neue Bold Condensed"/>
              <a:cs typeface="Helvetica Neue Bold Condensed"/>
            </a:endParaRPr>
          </a:p>
        </p:txBody>
      </p:sp>
      <p:sp>
        <p:nvSpPr>
          <p:cNvPr id="42" name="Rectangle 31"/>
          <p:cNvSpPr>
            <a:spLocks noChangeArrowheads="1"/>
          </p:cNvSpPr>
          <p:nvPr userDrawn="1"/>
        </p:nvSpPr>
        <p:spPr bwMode="gray">
          <a:xfrm>
            <a:off x="6945029" y="45655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a:solidFill>
                  <a:srgbClr val="FFFFFF"/>
                </a:solidFill>
                <a:latin typeface="Helvetica Neue Bold Condensed"/>
                <a:cs typeface="Helvetica Neue Bold Condensed"/>
              </a:rPr>
              <a:t>Content</a:t>
            </a:r>
            <a:endParaRPr lang="en-US" sz="1300" dirty="0">
              <a:solidFill>
                <a:srgbClr val="FFFFFF"/>
              </a:solidFill>
              <a:latin typeface="Helvetica Neue Bold Condensed"/>
              <a:cs typeface="Helvetica Neue Bold Condensed"/>
            </a:endParaRPr>
          </a:p>
        </p:txBody>
      </p:sp>
      <p:sp>
        <p:nvSpPr>
          <p:cNvPr id="43" name="Rectangle 32"/>
          <p:cNvSpPr>
            <a:spLocks noChangeArrowheads="1"/>
          </p:cNvSpPr>
          <p:nvPr userDrawn="1"/>
        </p:nvSpPr>
        <p:spPr bwMode="gray">
          <a:xfrm>
            <a:off x="6945029" y="5175106"/>
            <a:ext cx="1130300" cy="520700"/>
          </a:xfrm>
          <a:prstGeom prst="rect">
            <a:avLst/>
          </a:prstGeom>
          <a:solidFill>
            <a:srgbClr val="1771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pPr>
            <a:r>
              <a:rPr lang="en-US" sz="1300" dirty="0">
                <a:solidFill>
                  <a:srgbClr val="FFFFFF"/>
                </a:solidFill>
                <a:latin typeface="Helvetica Neue Bold Condensed"/>
                <a:cs typeface="Helvetica Neue Bold Condensed"/>
              </a:rPr>
              <a:t>Sales</a:t>
            </a:r>
            <a:br>
              <a:rPr lang="en-US" sz="1300" dirty="0">
                <a:solidFill>
                  <a:srgbClr val="FFFFFF"/>
                </a:solidFill>
                <a:latin typeface="Helvetica Neue Bold Condensed"/>
                <a:cs typeface="Helvetica Neue Bold Condensed"/>
              </a:rPr>
            </a:br>
            <a:r>
              <a:rPr lang="en-US" sz="1300" dirty="0">
                <a:solidFill>
                  <a:srgbClr val="FFFFFF"/>
                </a:solidFill>
                <a:latin typeface="Helvetica Neue Bold Condensed"/>
                <a:cs typeface="Helvetica Neue Bold Condensed"/>
              </a:rPr>
              <a:t>Tools</a:t>
            </a:r>
          </a:p>
        </p:txBody>
      </p:sp>
      <p:sp>
        <p:nvSpPr>
          <p:cNvPr id="62" name="TextBox 61"/>
          <p:cNvSpPr txBox="1"/>
          <p:nvPr/>
        </p:nvSpPr>
        <p:spPr>
          <a:xfrm>
            <a:off x="8893267" y="6445690"/>
            <a:ext cx="2806969" cy="230832"/>
          </a:xfrm>
          <a:prstGeom prst="rect">
            <a:avLst/>
          </a:prstGeom>
          <a:noFill/>
        </p:spPr>
        <p:txBody>
          <a:bodyPr wrap="square" rtlCol="0">
            <a:spAutoFit/>
          </a:bodyPr>
          <a:lstStyle/>
          <a:p>
            <a:pPr algn="r" fontAlgn="base">
              <a:spcBef>
                <a:spcPct val="0"/>
              </a:spcBef>
              <a:spcAft>
                <a:spcPct val="0"/>
              </a:spcAft>
            </a:pPr>
            <a:r>
              <a:rPr lang="en-US" sz="900" dirty="0">
                <a:solidFill>
                  <a:srgbClr val="000000"/>
                </a:solidFill>
                <a:latin typeface="Helvetica Neue"/>
                <a:cs typeface="Helvetica Neue"/>
              </a:rPr>
              <a:t>©1993-2018 Pragmatic Marketing, LLC™</a:t>
            </a:r>
          </a:p>
        </p:txBody>
      </p:sp>
      <p:sp>
        <p:nvSpPr>
          <p:cNvPr id="55" name="TextBox 54"/>
          <p:cNvSpPr txBox="1"/>
          <p:nvPr/>
        </p:nvSpPr>
        <p:spPr>
          <a:xfrm rot="16200000">
            <a:off x="62954" y="6709143"/>
            <a:ext cx="495020" cy="200055"/>
          </a:xfrm>
          <a:prstGeom prst="rect">
            <a:avLst/>
          </a:prstGeom>
          <a:noFill/>
        </p:spPr>
        <p:txBody>
          <a:bodyPr wrap="square" rtlCol="0">
            <a:spAutoFit/>
          </a:bodyPr>
          <a:lstStyle/>
          <a:p>
            <a:pPr algn="r" fontAlgn="base">
              <a:spcBef>
                <a:spcPct val="0"/>
              </a:spcBef>
              <a:spcAft>
                <a:spcPct val="0"/>
              </a:spcAft>
            </a:pPr>
            <a:r>
              <a:rPr lang="en-US" sz="700" dirty="0">
                <a:solidFill>
                  <a:srgbClr val="000000"/>
                </a:solidFill>
                <a:latin typeface="Helvetica Neue"/>
                <a:cs typeface="Helvetica Neue"/>
              </a:rPr>
              <a:t>0518</a:t>
            </a:r>
          </a:p>
        </p:txBody>
      </p:sp>
      <p:sp>
        <p:nvSpPr>
          <p:cNvPr id="2" name="Title 1">
            <a:extLst>
              <a:ext uri="{FF2B5EF4-FFF2-40B4-BE49-F238E27FC236}">
                <a16:creationId xmlns:a16="http://schemas.microsoft.com/office/drawing/2014/main" id="{5777D8F1-1230-1240-A631-7E6A63D94024}"/>
              </a:ext>
            </a:extLst>
          </p:cNvPr>
          <p:cNvSpPr>
            <a:spLocks noGrp="1"/>
          </p:cNvSpPr>
          <p:nvPr>
            <p:ph type="title"/>
          </p:nvPr>
        </p:nvSpPr>
        <p:spPr/>
        <p:txBody>
          <a:bodyPr/>
          <a:lstStyle/>
          <a:p>
            <a:r>
              <a:rPr lang="en-US"/>
              <a:t>Pragmatic Marketing Framework</a:t>
            </a:r>
            <a:endParaRPr lang="en-US" dirty="0"/>
          </a:p>
        </p:txBody>
      </p:sp>
      <p:sp>
        <p:nvSpPr>
          <p:cNvPr id="66" name="Content Placeholder 65">
            <a:extLst>
              <a:ext uri="{FF2B5EF4-FFF2-40B4-BE49-F238E27FC236}">
                <a16:creationId xmlns:a16="http://schemas.microsoft.com/office/drawing/2014/main" id="{D602074D-7D96-B746-AF3D-EF0BCAEC9AEB}"/>
              </a:ext>
            </a:extLst>
          </p:cNvPr>
          <p:cNvSpPr>
            <a:spLocks noGrp="1"/>
          </p:cNvSpPr>
          <p:nvPr>
            <p:ph idx="13"/>
          </p:nvPr>
        </p:nvSpPr>
        <p:spPr>
          <a:xfrm>
            <a:off x="6964143" y="1112130"/>
            <a:ext cx="4992058" cy="2150320"/>
          </a:xfrm>
        </p:spPr>
        <p:txBody>
          <a:bodyPr>
            <a:normAutofit fontScale="92500" lnSpcReduction="10000"/>
          </a:bodyPr>
          <a:lstStyle/>
          <a:p>
            <a:pPr marL="285750" indent="-285750"/>
            <a:r>
              <a:rPr lang="en-US" dirty="0"/>
              <a:t>Covers all key marketing elements/roles</a:t>
            </a:r>
          </a:p>
          <a:p>
            <a:pPr marL="285750" indent="-285750"/>
            <a:r>
              <a:rPr lang="en-US" dirty="0"/>
              <a:t>All boxes </a:t>
            </a:r>
            <a:r>
              <a:rPr lang="en-US" dirty="0">
                <a:solidFill>
                  <a:srgbClr val="C00000"/>
                </a:solidFill>
              </a:rPr>
              <a:t>need</a:t>
            </a:r>
            <a:r>
              <a:rPr lang="en-US" dirty="0"/>
              <a:t> to be covered</a:t>
            </a:r>
          </a:p>
          <a:p>
            <a:pPr marL="285750" indent="-285750"/>
            <a:r>
              <a:rPr lang="en-US" dirty="0"/>
              <a:t>Hand over between boxes / functions </a:t>
            </a:r>
            <a:r>
              <a:rPr lang="en-US" dirty="0">
                <a:solidFill>
                  <a:srgbClr val="C00000"/>
                </a:solidFill>
              </a:rPr>
              <a:t>critical</a:t>
            </a:r>
          </a:p>
          <a:p>
            <a:pPr marL="285750" indent="-285750"/>
            <a:r>
              <a:rPr lang="en-US" dirty="0"/>
              <a:t>RACI exercise?</a:t>
            </a:r>
          </a:p>
          <a:p>
            <a:endParaRPr lang="en-US" dirty="0"/>
          </a:p>
        </p:txBody>
      </p:sp>
      <p:sp>
        <p:nvSpPr>
          <p:cNvPr id="68" name="Rectangle 29">
            <a:extLst>
              <a:ext uri="{FF2B5EF4-FFF2-40B4-BE49-F238E27FC236}">
                <a16:creationId xmlns:a16="http://schemas.microsoft.com/office/drawing/2014/main" id="{FBFE32E1-67C6-5E4D-9AB2-955C91DE3708}"/>
              </a:ext>
            </a:extLst>
          </p:cNvPr>
          <p:cNvSpPr>
            <a:spLocks noChangeArrowheads="1"/>
          </p:cNvSpPr>
          <p:nvPr/>
        </p:nvSpPr>
        <p:spPr bwMode="gray">
          <a:xfrm>
            <a:off x="10112672" y="5348743"/>
            <a:ext cx="1130300" cy="520700"/>
          </a:xfrm>
          <a:prstGeom prst="rect">
            <a:avLst/>
          </a:prstGeom>
          <a:solidFill>
            <a:srgbClr val="C00000"/>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Corp. Marketing?</a:t>
            </a:r>
          </a:p>
        </p:txBody>
      </p:sp>
      <p:sp>
        <p:nvSpPr>
          <p:cNvPr id="76" name="Rectangle 29">
            <a:extLst>
              <a:ext uri="{FF2B5EF4-FFF2-40B4-BE49-F238E27FC236}">
                <a16:creationId xmlns:a16="http://schemas.microsoft.com/office/drawing/2014/main" id="{BC9878D6-D562-D043-9D6D-5C735EF635F0}"/>
              </a:ext>
            </a:extLst>
          </p:cNvPr>
          <p:cNvSpPr>
            <a:spLocks noChangeArrowheads="1"/>
          </p:cNvSpPr>
          <p:nvPr/>
        </p:nvSpPr>
        <p:spPr bwMode="gray">
          <a:xfrm>
            <a:off x="9960240" y="5260583"/>
            <a:ext cx="1435164" cy="673100"/>
          </a:xfrm>
          <a:prstGeom prst="rect">
            <a:avLst/>
          </a:prstGeom>
          <a:solidFill>
            <a:schemeClr val="bg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Corp. Marketing?</a:t>
            </a:r>
          </a:p>
        </p:txBody>
      </p:sp>
    </p:spTree>
    <p:extLst>
      <p:ext uri="{BB962C8B-B14F-4D97-AF65-F5344CB8AC3E}">
        <p14:creationId xmlns:p14="http://schemas.microsoft.com/office/powerpoint/2010/main" val="295338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5663F19-18A7-7A4B-BD85-C370226C0642}"/>
              </a:ext>
            </a:extLst>
          </p:cNvPr>
          <p:cNvSpPr>
            <a:spLocks noGrp="1"/>
          </p:cNvSpPr>
          <p:nvPr>
            <p:ph idx="1"/>
          </p:nvPr>
        </p:nvSpPr>
        <p:spPr/>
        <p:txBody>
          <a:bodyPr>
            <a:normAutofit lnSpcReduction="10000"/>
          </a:bodyPr>
          <a:lstStyle/>
          <a:p>
            <a:r>
              <a:rPr lang="en-US"/>
              <a:t>Welcome</a:t>
            </a:r>
            <a:endParaRPr lang="en-US" dirty="0"/>
          </a:p>
        </p:txBody>
      </p:sp>
    </p:spTree>
    <p:extLst>
      <p:ext uri="{BB962C8B-B14F-4D97-AF65-F5344CB8AC3E}">
        <p14:creationId xmlns:p14="http://schemas.microsoft.com/office/powerpoint/2010/main" val="144084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1046574" y="3499316"/>
            <a:ext cx="8388455" cy="382489"/>
          </a:xfrm>
          <a:prstGeom prst="rect">
            <a:avLst/>
          </a:prstGeom>
          <a:solidFill>
            <a:srgbClr val="094C84"/>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6" name="Rectangle 46"/>
          <p:cNvSpPr>
            <a:spLocks noChangeArrowheads="1"/>
          </p:cNvSpPr>
          <p:nvPr/>
        </p:nvSpPr>
        <p:spPr bwMode="gray">
          <a:xfrm>
            <a:off x="3468680" y="3523739"/>
            <a:ext cx="1130300" cy="307777"/>
          </a:xfrm>
          <a:prstGeom prst="rect">
            <a:avLst/>
          </a:prstGeom>
          <a:noFill/>
          <a:ln w="9525">
            <a:noFill/>
            <a:miter lim="800000"/>
            <a:headEnd/>
            <a:tailEnd/>
          </a:ln>
        </p:spPr>
        <p:txBody>
          <a:bodyPr wrap="square" lIns="45720" tIns="45720" rIns="45720" bIns="45720" anchor="ctr" anchorCtr="0">
            <a:spAutoFit/>
          </a:bodyPr>
          <a:lstStyle/>
          <a:p>
            <a:pPr algn="ctr" eaLnBrk="0" fontAlgn="base" hangingPunct="0">
              <a:spcBef>
                <a:spcPct val="50000"/>
              </a:spcBef>
              <a:spcAft>
                <a:spcPct val="0"/>
              </a:spcAft>
              <a:defRPr/>
            </a:pPr>
            <a:r>
              <a:rPr lang="en-US" sz="1400" dirty="0">
                <a:solidFill>
                  <a:srgbClr val="FFFFFF"/>
                </a:solidFill>
                <a:latin typeface="Calibri"/>
                <a:ea typeface="Arial"/>
                <a:cs typeface="Calibri"/>
              </a:rPr>
              <a:t>BUSINESS</a:t>
            </a:r>
          </a:p>
        </p:txBody>
      </p:sp>
      <p:sp>
        <p:nvSpPr>
          <p:cNvPr id="47" name="Rectangle 45"/>
          <p:cNvSpPr>
            <a:spLocks noChangeArrowheads="1"/>
          </p:cNvSpPr>
          <p:nvPr/>
        </p:nvSpPr>
        <p:spPr bwMode="gray">
          <a:xfrm>
            <a:off x="1046574" y="3523739"/>
            <a:ext cx="1130300" cy="307777"/>
          </a:xfrm>
          <a:prstGeom prst="rect">
            <a:avLst/>
          </a:prstGeom>
          <a:noFill/>
          <a:ln w="9525">
            <a:noFill/>
            <a:miter lim="800000"/>
            <a:headEnd/>
            <a:tailEnd/>
          </a:ln>
        </p:spPr>
        <p:txBody>
          <a:bodyPr wrap="square" lIns="45720" tIns="45720" rIns="45720" bIns="45720" anchor="ctr" anchorCtr="0">
            <a:spAutoFit/>
          </a:bodyPr>
          <a:lstStyle/>
          <a:p>
            <a:pPr algn="ctr" eaLnBrk="0" fontAlgn="base" hangingPunct="0">
              <a:spcBef>
                <a:spcPct val="50000"/>
              </a:spcBef>
              <a:spcAft>
                <a:spcPct val="0"/>
              </a:spcAft>
              <a:defRPr/>
            </a:pPr>
            <a:r>
              <a:rPr lang="en-US" sz="1400" dirty="0">
                <a:solidFill>
                  <a:srgbClr val="FFFFFF"/>
                </a:solidFill>
                <a:latin typeface="Calibri"/>
                <a:ea typeface="Arial"/>
                <a:cs typeface="Calibri"/>
              </a:rPr>
              <a:t>MARKET</a:t>
            </a:r>
          </a:p>
        </p:txBody>
      </p:sp>
      <p:sp>
        <p:nvSpPr>
          <p:cNvPr id="48" name="Rectangle 47"/>
          <p:cNvSpPr>
            <a:spLocks noChangeArrowheads="1"/>
          </p:cNvSpPr>
          <p:nvPr/>
        </p:nvSpPr>
        <p:spPr bwMode="gray">
          <a:xfrm>
            <a:off x="5890786" y="3523739"/>
            <a:ext cx="1104256" cy="307777"/>
          </a:xfrm>
          <a:prstGeom prst="rect">
            <a:avLst/>
          </a:prstGeom>
          <a:noFill/>
          <a:ln w="9525">
            <a:noFill/>
            <a:miter lim="800000"/>
            <a:headEnd/>
            <a:tailEnd/>
          </a:ln>
        </p:spPr>
        <p:txBody>
          <a:bodyPr wrap="square" lIns="45720" tIns="45720" rIns="45720" bIns="45720" anchor="ctr" anchorCtr="0">
            <a:spAutoFit/>
          </a:bodyPr>
          <a:lstStyle/>
          <a:p>
            <a:pPr algn="ctr" eaLnBrk="0" fontAlgn="base" hangingPunct="0">
              <a:spcBef>
                <a:spcPct val="50000"/>
              </a:spcBef>
              <a:spcAft>
                <a:spcPct val="0"/>
              </a:spcAft>
              <a:defRPr/>
            </a:pPr>
            <a:r>
              <a:rPr lang="en-US" sz="1400" dirty="0">
                <a:solidFill>
                  <a:srgbClr val="FFFFFF"/>
                </a:solidFill>
                <a:latin typeface="Calibri"/>
                <a:ea typeface="Arial"/>
                <a:cs typeface="Calibri"/>
              </a:rPr>
              <a:t>PROGRAMS</a:t>
            </a:r>
          </a:p>
        </p:txBody>
      </p:sp>
      <p:sp>
        <p:nvSpPr>
          <p:cNvPr id="49" name="Rectangle 48"/>
          <p:cNvSpPr>
            <a:spLocks noChangeArrowheads="1"/>
          </p:cNvSpPr>
          <p:nvPr/>
        </p:nvSpPr>
        <p:spPr bwMode="gray">
          <a:xfrm>
            <a:off x="4679733" y="3523739"/>
            <a:ext cx="1130300" cy="307777"/>
          </a:xfrm>
          <a:prstGeom prst="rect">
            <a:avLst/>
          </a:prstGeom>
          <a:noFill/>
          <a:ln w="9525">
            <a:noFill/>
            <a:miter lim="800000"/>
            <a:headEnd/>
            <a:tailEnd/>
          </a:ln>
        </p:spPr>
        <p:txBody>
          <a:bodyPr wrap="square" lIns="45720" tIns="45720" rIns="45720" bIns="45720" anchor="ctr" anchorCtr="0">
            <a:spAutoFit/>
          </a:bodyPr>
          <a:lstStyle/>
          <a:p>
            <a:pPr algn="ctr" eaLnBrk="0" fontAlgn="base" hangingPunct="0">
              <a:spcBef>
                <a:spcPct val="50000"/>
              </a:spcBef>
              <a:spcAft>
                <a:spcPct val="0"/>
              </a:spcAft>
              <a:defRPr/>
            </a:pPr>
            <a:r>
              <a:rPr lang="en-US" sz="1400" dirty="0">
                <a:solidFill>
                  <a:srgbClr val="FFFFFF"/>
                </a:solidFill>
                <a:latin typeface="Calibri"/>
                <a:ea typeface="Arial"/>
                <a:cs typeface="Calibri"/>
              </a:rPr>
              <a:t>PLANNING</a:t>
            </a:r>
          </a:p>
        </p:txBody>
      </p:sp>
      <p:sp>
        <p:nvSpPr>
          <p:cNvPr id="51" name="Rectangle 51"/>
          <p:cNvSpPr>
            <a:spLocks noChangeArrowheads="1"/>
          </p:cNvSpPr>
          <p:nvPr/>
        </p:nvSpPr>
        <p:spPr bwMode="gray">
          <a:xfrm>
            <a:off x="8312894" y="3523739"/>
            <a:ext cx="1130300" cy="307777"/>
          </a:xfrm>
          <a:prstGeom prst="rect">
            <a:avLst/>
          </a:prstGeom>
          <a:noFill/>
          <a:ln w="9525">
            <a:noFill/>
            <a:miter lim="800000"/>
            <a:headEnd/>
            <a:tailEnd/>
          </a:ln>
        </p:spPr>
        <p:txBody>
          <a:bodyPr wrap="square" lIns="45720" tIns="45720" rIns="45720" bIns="45720" anchor="ctr" anchorCtr="0">
            <a:spAutoFit/>
          </a:bodyPr>
          <a:lstStyle/>
          <a:p>
            <a:pPr algn="ctr" eaLnBrk="0" fontAlgn="base" hangingPunct="0">
              <a:spcBef>
                <a:spcPct val="50000"/>
              </a:spcBef>
              <a:spcAft>
                <a:spcPct val="0"/>
              </a:spcAft>
              <a:defRPr/>
            </a:pPr>
            <a:r>
              <a:rPr lang="en-US" sz="1400" dirty="0">
                <a:solidFill>
                  <a:srgbClr val="FFFFFF"/>
                </a:solidFill>
                <a:latin typeface="Calibri"/>
                <a:ea typeface="Arial"/>
                <a:cs typeface="Calibri"/>
              </a:rPr>
              <a:t>SUPPORT</a:t>
            </a:r>
          </a:p>
        </p:txBody>
      </p:sp>
      <p:sp>
        <p:nvSpPr>
          <p:cNvPr id="52" name="Rectangle 52"/>
          <p:cNvSpPr>
            <a:spLocks noChangeArrowheads="1"/>
          </p:cNvSpPr>
          <p:nvPr/>
        </p:nvSpPr>
        <p:spPr bwMode="gray">
          <a:xfrm>
            <a:off x="7101840" y="3523739"/>
            <a:ext cx="1168528" cy="307777"/>
          </a:xfrm>
          <a:prstGeom prst="rect">
            <a:avLst/>
          </a:prstGeom>
          <a:noFill/>
          <a:ln w="9525">
            <a:noFill/>
            <a:miter lim="800000"/>
            <a:headEnd/>
            <a:tailEnd/>
          </a:ln>
        </p:spPr>
        <p:txBody>
          <a:bodyPr wrap="square" lIns="45720" tIns="45720" rIns="45720" bIns="45720" anchor="ctr" anchorCtr="0">
            <a:spAutoFit/>
          </a:bodyPr>
          <a:lstStyle/>
          <a:p>
            <a:pPr algn="ctr" eaLnBrk="0" fontAlgn="base" hangingPunct="0">
              <a:spcBef>
                <a:spcPct val="50000"/>
              </a:spcBef>
              <a:spcAft>
                <a:spcPct val="0"/>
              </a:spcAft>
              <a:defRPr/>
            </a:pPr>
            <a:r>
              <a:rPr lang="en-US" sz="1400" dirty="0">
                <a:solidFill>
                  <a:srgbClr val="FFFFFF"/>
                </a:solidFill>
                <a:latin typeface="Calibri"/>
                <a:ea typeface="Arial"/>
                <a:cs typeface="Calibri"/>
              </a:rPr>
              <a:t>ENABLEMENT</a:t>
            </a:r>
          </a:p>
        </p:txBody>
      </p:sp>
      <p:sp>
        <p:nvSpPr>
          <p:cNvPr id="53" name="Rectangle 53"/>
          <p:cNvSpPr>
            <a:spLocks noChangeArrowheads="1"/>
          </p:cNvSpPr>
          <p:nvPr userDrawn="1"/>
        </p:nvSpPr>
        <p:spPr bwMode="gray">
          <a:xfrm rot="16200000">
            <a:off x="344324" y="3523738"/>
            <a:ext cx="1103315" cy="307777"/>
          </a:xfrm>
          <a:prstGeom prst="rect">
            <a:avLst/>
          </a:prstGeom>
          <a:noFill/>
          <a:ln w="9525">
            <a:noFill/>
            <a:miter lim="800000"/>
            <a:headEnd/>
            <a:tailEnd/>
          </a:ln>
        </p:spPr>
        <p:txBody>
          <a:bodyPr wrap="none" lIns="45720" tIns="45720" rIns="45720" bIns="45720" anchor="ctr" anchorCtr="0">
            <a:spAutoFit/>
          </a:bodyPr>
          <a:lstStyle/>
          <a:p>
            <a:pPr algn="ctr" eaLnBrk="0" fontAlgn="base" hangingPunct="0">
              <a:spcBef>
                <a:spcPct val="0"/>
              </a:spcBef>
              <a:spcAft>
                <a:spcPct val="0"/>
              </a:spcAft>
              <a:defRPr/>
            </a:pPr>
            <a:r>
              <a:rPr lang="en-US" sz="1400" b="1" dirty="0">
                <a:solidFill>
                  <a:srgbClr val="000000"/>
                </a:solidFill>
                <a:latin typeface="Helvetica Neue"/>
                <a:ea typeface="Arial"/>
                <a:cs typeface="Helvetica Neue"/>
              </a:rPr>
              <a:t>STRATEGIC</a:t>
            </a:r>
          </a:p>
        </p:txBody>
      </p:sp>
      <p:sp>
        <p:nvSpPr>
          <p:cNvPr id="54" name="Rectangle 54"/>
          <p:cNvSpPr>
            <a:spLocks noChangeArrowheads="1"/>
          </p:cNvSpPr>
          <p:nvPr userDrawn="1"/>
        </p:nvSpPr>
        <p:spPr bwMode="gray">
          <a:xfrm rot="16200000">
            <a:off x="9106193" y="3523738"/>
            <a:ext cx="965457" cy="307777"/>
          </a:xfrm>
          <a:prstGeom prst="rect">
            <a:avLst/>
          </a:prstGeom>
          <a:noFill/>
          <a:ln w="9525">
            <a:noFill/>
            <a:miter lim="800000"/>
            <a:headEnd/>
            <a:tailEnd/>
          </a:ln>
        </p:spPr>
        <p:txBody>
          <a:bodyPr wrap="none" lIns="45720" tIns="45720" rIns="45720" bIns="45720" anchor="ctr" anchorCtr="0">
            <a:spAutoFit/>
          </a:bodyPr>
          <a:lstStyle/>
          <a:p>
            <a:pPr algn="ctr" eaLnBrk="0" fontAlgn="base" hangingPunct="0">
              <a:spcBef>
                <a:spcPct val="0"/>
              </a:spcBef>
              <a:spcAft>
                <a:spcPct val="0"/>
              </a:spcAft>
              <a:defRPr/>
            </a:pPr>
            <a:r>
              <a:rPr lang="en-US" sz="1400" b="1" dirty="0">
                <a:solidFill>
                  <a:srgbClr val="000000"/>
                </a:solidFill>
                <a:latin typeface="Helvetica Neue"/>
                <a:ea typeface="Arial"/>
                <a:cs typeface="Helvetica Neue"/>
              </a:rPr>
              <a:t>TACTICAL</a:t>
            </a:r>
          </a:p>
        </p:txBody>
      </p:sp>
      <p:sp>
        <p:nvSpPr>
          <p:cNvPr id="59" name="Rectangle 49"/>
          <p:cNvSpPr>
            <a:spLocks noChangeArrowheads="1"/>
          </p:cNvSpPr>
          <p:nvPr userDrawn="1"/>
        </p:nvSpPr>
        <p:spPr bwMode="gray">
          <a:xfrm>
            <a:off x="2257627" y="3523739"/>
            <a:ext cx="1130300" cy="307777"/>
          </a:xfrm>
          <a:prstGeom prst="rect">
            <a:avLst/>
          </a:prstGeom>
          <a:noFill/>
          <a:ln w="9525">
            <a:noFill/>
            <a:miter lim="800000"/>
            <a:headEnd/>
            <a:tailEnd/>
          </a:ln>
        </p:spPr>
        <p:txBody>
          <a:bodyPr wrap="square" lIns="45720" tIns="45720" rIns="45720" bIns="45720" anchor="ctr" anchorCtr="0">
            <a:spAutoFit/>
          </a:bodyPr>
          <a:lstStyle/>
          <a:p>
            <a:pPr algn="ctr" eaLnBrk="0" fontAlgn="base" hangingPunct="0">
              <a:spcBef>
                <a:spcPct val="50000"/>
              </a:spcBef>
              <a:spcAft>
                <a:spcPct val="0"/>
              </a:spcAft>
              <a:defRPr/>
            </a:pPr>
            <a:r>
              <a:rPr lang="en-US" sz="1400" dirty="0">
                <a:solidFill>
                  <a:srgbClr val="FFFFFF"/>
                </a:solidFill>
                <a:latin typeface="Calibri"/>
                <a:ea typeface="Arial"/>
                <a:cs typeface="Calibri"/>
              </a:rPr>
              <a:t>FOCUS</a:t>
            </a:r>
          </a:p>
        </p:txBody>
      </p:sp>
      <p:sp>
        <p:nvSpPr>
          <p:cNvPr id="4" name="Title 1"/>
          <p:cNvSpPr txBox="1">
            <a:spLocks/>
          </p:cNvSpPr>
          <p:nvPr/>
        </p:nvSpPr>
        <p:spPr>
          <a:xfrm>
            <a:off x="1905001" y="110835"/>
            <a:ext cx="8680449" cy="838200"/>
          </a:xfrm>
          <a:prstGeom prst="rect">
            <a:avLst/>
          </a:prstGeom>
        </p:spPr>
        <p:txBody>
          <a:bodyPr vert="horz" lIns="91440" tIns="45720" rIns="91440" bIns="45720" rtlCol="0" anchor="ctr">
            <a:normAutofit/>
            <a:scene3d>
              <a:camera prst="orthographicFront"/>
              <a:lightRig rig="soft" dir="t">
                <a:rot lat="0" lon="0" rev="16800000"/>
              </a:lightRig>
            </a:scene3d>
            <a:sp3d prstMaterial="softEdge"/>
          </a:bodyPr>
          <a:lstStyle>
            <a:lvl1pPr algn="ctr" defTabSz="457200" rtl="0" eaLnBrk="1" latinLnBrk="0" hangingPunct="1">
              <a:spcBef>
                <a:spcPct val="0"/>
              </a:spcBef>
              <a:buNone/>
              <a:defRPr sz="3600" b="0" kern="1200">
                <a:solidFill>
                  <a:srgbClr val="376092"/>
                </a:solidFill>
                <a:latin typeface="HelveticaNeueLT Pro 65 Md" pitchFamily="34" charset="0"/>
                <a:ea typeface="+mj-ea"/>
                <a:cs typeface="+mj-cs"/>
              </a:defRPr>
            </a:lvl1pPr>
          </a:lstStyle>
          <a:p>
            <a:pPr algn="l"/>
            <a:endParaRPr lang="en-US" dirty="0"/>
          </a:p>
        </p:txBody>
      </p:sp>
      <p:sp>
        <p:nvSpPr>
          <p:cNvPr id="6" name="Rectangle 38"/>
          <p:cNvSpPr>
            <a:spLocks noChangeArrowheads="1"/>
          </p:cNvSpPr>
          <p:nvPr/>
        </p:nvSpPr>
        <p:spPr bwMode="gray">
          <a:xfrm>
            <a:off x="3468680" y="1608129"/>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Pricing</a:t>
            </a:r>
          </a:p>
        </p:txBody>
      </p:sp>
      <p:sp>
        <p:nvSpPr>
          <p:cNvPr id="7" name="Rectangle 39"/>
          <p:cNvSpPr>
            <a:spLocks noChangeArrowheads="1"/>
          </p:cNvSpPr>
          <p:nvPr/>
        </p:nvSpPr>
        <p:spPr bwMode="gray">
          <a:xfrm>
            <a:off x="3468680" y="2222492"/>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Buy, Build </a:t>
            </a:r>
            <a:br>
              <a:rPr lang="en-US" sz="1300" dirty="0">
                <a:solidFill>
                  <a:srgbClr val="FFFFFF"/>
                </a:solidFill>
                <a:latin typeface="Helvetica Neue Bold Condensed"/>
                <a:ea typeface="Arial"/>
                <a:cs typeface="Helvetica Neue Bold Condensed"/>
              </a:rPr>
            </a:br>
            <a:r>
              <a:rPr lang="en-US" sz="1300" dirty="0">
                <a:solidFill>
                  <a:srgbClr val="FFFFFF"/>
                </a:solidFill>
                <a:latin typeface="Helvetica Neue Bold Condensed"/>
                <a:ea typeface="Arial"/>
                <a:cs typeface="Helvetica Neue Bold Condensed"/>
              </a:rPr>
              <a:t>or Partner</a:t>
            </a:r>
          </a:p>
        </p:txBody>
      </p:sp>
      <p:sp>
        <p:nvSpPr>
          <p:cNvPr id="8" name="Rectangle 6"/>
          <p:cNvSpPr>
            <a:spLocks noChangeArrowheads="1"/>
          </p:cNvSpPr>
          <p:nvPr/>
        </p:nvSpPr>
        <p:spPr bwMode="gray">
          <a:xfrm>
            <a:off x="3468680" y="10080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Business</a:t>
            </a:r>
            <a:br>
              <a:rPr lang="en-US" sz="1300" dirty="0">
                <a:solidFill>
                  <a:srgbClr val="FFFFFF"/>
                </a:solidFill>
                <a:latin typeface="Helvetica Neue Bold Condensed"/>
                <a:ea typeface="Arial"/>
                <a:cs typeface="Helvetica Neue Bold Condensed"/>
              </a:rPr>
            </a:br>
            <a:r>
              <a:rPr lang="en-US" sz="1300" dirty="0">
                <a:solidFill>
                  <a:srgbClr val="FFFFFF"/>
                </a:solidFill>
                <a:latin typeface="Helvetica Neue Bold Condensed"/>
                <a:ea typeface="Arial"/>
                <a:cs typeface="Helvetica Neue Bold Condensed"/>
              </a:rPr>
              <a:t>Plan</a:t>
            </a:r>
          </a:p>
        </p:txBody>
      </p:sp>
      <p:sp>
        <p:nvSpPr>
          <p:cNvPr id="9" name="Rectangle 8"/>
          <p:cNvSpPr>
            <a:spLocks noChangeArrowheads="1"/>
          </p:cNvSpPr>
          <p:nvPr/>
        </p:nvSpPr>
        <p:spPr bwMode="gray">
          <a:xfrm>
            <a:off x="3468680" y="28368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Product Profitability</a:t>
            </a:r>
          </a:p>
        </p:txBody>
      </p:sp>
      <p:sp>
        <p:nvSpPr>
          <p:cNvPr id="10" name="Rectangle 14"/>
          <p:cNvSpPr>
            <a:spLocks noChangeArrowheads="1"/>
          </p:cNvSpPr>
          <p:nvPr/>
        </p:nvSpPr>
        <p:spPr bwMode="gray">
          <a:xfrm>
            <a:off x="1046574" y="2222492"/>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Win/Loss Analysis</a:t>
            </a:r>
          </a:p>
        </p:txBody>
      </p:sp>
      <p:sp>
        <p:nvSpPr>
          <p:cNvPr id="11" name="Rectangle 15"/>
          <p:cNvSpPr>
            <a:spLocks noChangeArrowheads="1"/>
          </p:cNvSpPr>
          <p:nvPr/>
        </p:nvSpPr>
        <p:spPr bwMode="gray">
          <a:xfrm>
            <a:off x="1046574" y="28368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050" dirty="0">
                <a:solidFill>
                  <a:srgbClr val="FFFFFF"/>
                </a:solidFill>
                <a:latin typeface="Helvetica Neue Bold Condensed"/>
                <a:ea typeface="Arial"/>
                <a:cs typeface="Helvetica Neue Bold Condensed"/>
              </a:rPr>
              <a:t>Distinctive Competencies</a:t>
            </a:r>
          </a:p>
        </p:txBody>
      </p:sp>
      <p:sp>
        <p:nvSpPr>
          <p:cNvPr id="12" name="Rectangle 16"/>
          <p:cNvSpPr>
            <a:spLocks noChangeArrowheads="1"/>
          </p:cNvSpPr>
          <p:nvPr/>
        </p:nvSpPr>
        <p:spPr bwMode="gray">
          <a:xfrm>
            <a:off x="1046574" y="1608129"/>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Market Problems</a:t>
            </a:r>
          </a:p>
        </p:txBody>
      </p:sp>
      <p:sp>
        <p:nvSpPr>
          <p:cNvPr id="13" name="Rectangle 11"/>
          <p:cNvSpPr>
            <a:spLocks noChangeArrowheads="1"/>
          </p:cNvSpPr>
          <p:nvPr userDrawn="1"/>
        </p:nvSpPr>
        <p:spPr bwMode="gray">
          <a:xfrm>
            <a:off x="5890786" y="10080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Marketing</a:t>
            </a:r>
            <a:br>
              <a:rPr lang="en-US" sz="1300" dirty="0">
                <a:solidFill>
                  <a:srgbClr val="FFFFFF"/>
                </a:solidFill>
                <a:latin typeface="Helvetica Neue Bold Condensed"/>
                <a:ea typeface="Arial"/>
                <a:cs typeface="Helvetica Neue Bold Condensed"/>
              </a:rPr>
            </a:br>
            <a:r>
              <a:rPr lang="en-US" sz="1300" dirty="0">
                <a:solidFill>
                  <a:srgbClr val="FFFFFF"/>
                </a:solidFill>
                <a:latin typeface="Helvetica Neue Bold Condensed"/>
                <a:ea typeface="Arial"/>
                <a:cs typeface="Helvetica Neue Bold Condensed"/>
              </a:rPr>
              <a:t>Plan</a:t>
            </a:r>
          </a:p>
        </p:txBody>
      </p:sp>
      <p:sp>
        <p:nvSpPr>
          <p:cNvPr id="14" name="Rectangle 13"/>
          <p:cNvSpPr>
            <a:spLocks noChangeArrowheads="1"/>
          </p:cNvSpPr>
          <p:nvPr userDrawn="1"/>
        </p:nvSpPr>
        <p:spPr bwMode="gray">
          <a:xfrm>
            <a:off x="5890786" y="1608129"/>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Revenue</a:t>
            </a:r>
            <a:br>
              <a:rPr lang="en-US" sz="1300" dirty="0">
                <a:solidFill>
                  <a:srgbClr val="FFFFFF"/>
                </a:solidFill>
                <a:latin typeface="Helvetica Neue Bold Condensed"/>
                <a:ea typeface="Arial"/>
                <a:cs typeface="Helvetica Neue Bold Condensed"/>
              </a:rPr>
            </a:br>
            <a:r>
              <a:rPr lang="en-US" sz="1300" dirty="0">
                <a:solidFill>
                  <a:srgbClr val="FFFFFF"/>
                </a:solidFill>
                <a:latin typeface="Helvetica Neue Bold Condensed"/>
                <a:ea typeface="Arial"/>
                <a:cs typeface="Helvetica Neue Bold Condensed"/>
              </a:rPr>
              <a:t>Growth</a:t>
            </a:r>
          </a:p>
        </p:txBody>
      </p:sp>
      <p:sp>
        <p:nvSpPr>
          <p:cNvPr id="15" name="Rectangle 18"/>
          <p:cNvSpPr>
            <a:spLocks noChangeArrowheads="1"/>
          </p:cNvSpPr>
          <p:nvPr userDrawn="1"/>
        </p:nvSpPr>
        <p:spPr bwMode="gray">
          <a:xfrm>
            <a:off x="5890786" y="2222492"/>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Revenue Retention</a:t>
            </a:r>
          </a:p>
        </p:txBody>
      </p:sp>
      <p:sp>
        <p:nvSpPr>
          <p:cNvPr id="16" name="Rectangle 20"/>
          <p:cNvSpPr>
            <a:spLocks noChangeArrowheads="1"/>
          </p:cNvSpPr>
          <p:nvPr userDrawn="1"/>
        </p:nvSpPr>
        <p:spPr bwMode="gray">
          <a:xfrm>
            <a:off x="5890786" y="2836854"/>
            <a:ext cx="1130300" cy="520700"/>
          </a:xfrm>
          <a:prstGeom prst="rect">
            <a:avLst/>
          </a:prstGeom>
          <a:solidFill>
            <a:srgbClr val="C00000"/>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Launch</a:t>
            </a:r>
          </a:p>
        </p:txBody>
      </p:sp>
      <p:sp>
        <p:nvSpPr>
          <p:cNvPr id="17" name="Rectangle 42"/>
          <p:cNvSpPr>
            <a:spLocks noChangeArrowheads="1"/>
          </p:cNvSpPr>
          <p:nvPr userDrawn="1"/>
        </p:nvSpPr>
        <p:spPr bwMode="gray">
          <a:xfrm>
            <a:off x="4679733" y="1608129"/>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Buyer</a:t>
            </a:r>
            <a:br>
              <a:rPr lang="en-US" sz="1300" dirty="0">
                <a:solidFill>
                  <a:srgbClr val="FFFFFF"/>
                </a:solidFill>
                <a:latin typeface="Helvetica Neue Bold Condensed"/>
                <a:ea typeface="Arial"/>
                <a:cs typeface="Helvetica Neue Bold Condensed"/>
              </a:rPr>
            </a:br>
            <a:r>
              <a:rPr lang="en-US" sz="1300" dirty="0">
                <a:solidFill>
                  <a:srgbClr val="FFFFFF"/>
                </a:solidFill>
                <a:latin typeface="Helvetica Neue Bold Condensed"/>
                <a:ea typeface="Arial"/>
                <a:cs typeface="Helvetica Neue Bold Condensed"/>
              </a:rPr>
              <a:t>Experience</a:t>
            </a:r>
          </a:p>
        </p:txBody>
      </p:sp>
      <p:sp>
        <p:nvSpPr>
          <p:cNvPr id="18" name="Rectangle 44"/>
          <p:cNvSpPr>
            <a:spLocks noChangeArrowheads="1"/>
          </p:cNvSpPr>
          <p:nvPr userDrawn="1"/>
        </p:nvSpPr>
        <p:spPr bwMode="gray">
          <a:xfrm>
            <a:off x="4679733" y="2222492"/>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Buyer Personas</a:t>
            </a:r>
          </a:p>
        </p:txBody>
      </p:sp>
      <p:sp>
        <p:nvSpPr>
          <p:cNvPr id="19" name="Rectangle 12"/>
          <p:cNvSpPr>
            <a:spLocks noChangeArrowheads="1"/>
          </p:cNvSpPr>
          <p:nvPr userDrawn="1"/>
        </p:nvSpPr>
        <p:spPr bwMode="gray">
          <a:xfrm>
            <a:off x="4679733" y="28368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User</a:t>
            </a:r>
            <a:br>
              <a:rPr lang="en-US" sz="1300" dirty="0">
                <a:solidFill>
                  <a:srgbClr val="FFFFFF"/>
                </a:solidFill>
                <a:latin typeface="Helvetica Neue Bold Condensed"/>
                <a:ea typeface="Arial"/>
                <a:cs typeface="Helvetica Neue Bold Condensed"/>
              </a:rPr>
            </a:br>
            <a:r>
              <a:rPr lang="en-US" sz="1300" dirty="0">
                <a:solidFill>
                  <a:srgbClr val="FFFFFF"/>
                </a:solidFill>
                <a:latin typeface="Helvetica Neue Bold Condensed"/>
                <a:ea typeface="Arial"/>
                <a:cs typeface="Helvetica Neue Bold Condensed"/>
              </a:rPr>
              <a:t>Personas</a:t>
            </a:r>
          </a:p>
        </p:txBody>
      </p:sp>
      <p:sp>
        <p:nvSpPr>
          <p:cNvPr id="20" name="Rectangle 54"/>
          <p:cNvSpPr>
            <a:spLocks noChangeArrowheads="1"/>
          </p:cNvSpPr>
          <p:nvPr userDrawn="1"/>
        </p:nvSpPr>
        <p:spPr bwMode="gray">
          <a:xfrm>
            <a:off x="4679733" y="10080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Positioning</a:t>
            </a:r>
          </a:p>
        </p:txBody>
      </p:sp>
      <p:sp>
        <p:nvSpPr>
          <p:cNvPr id="21" name="Rectangle 5"/>
          <p:cNvSpPr>
            <a:spLocks noChangeArrowheads="1"/>
          </p:cNvSpPr>
          <p:nvPr userDrawn="1"/>
        </p:nvSpPr>
        <p:spPr bwMode="gray">
          <a:xfrm>
            <a:off x="2257627" y="28368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Product Portfolio</a:t>
            </a:r>
          </a:p>
        </p:txBody>
      </p:sp>
      <p:sp>
        <p:nvSpPr>
          <p:cNvPr id="22" name="Rectangle 10"/>
          <p:cNvSpPr>
            <a:spLocks noChangeArrowheads="1"/>
          </p:cNvSpPr>
          <p:nvPr userDrawn="1"/>
        </p:nvSpPr>
        <p:spPr bwMode="gray">
          <a:xfrm>
            <a:off x="2257627" y="1608129"/>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Market Definition</a:t>
            </a:r>
          </a:p>
        </p:txBody>
      </p:sp>
      <p:sp>
        <p:nvSpPr>
          <p:cNvPr id="23" name="Rectangle 17"/>
          <p:cNvSpPr>
            <a:spLocks noChangeArrowheads="1"/>
          </p:cNvSpPr>
          <p:nvPr userDrawn="1"/>
        </p:nvSpPr>
        <p:spPr bwMode="gray">
          <a:xfrm>
            <a:off x="2257627" y="2222492"/>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Distribution Strategy</a:t>
            </a:r>
          </a:p>
        </p:txBody>
      </p:sp>
      <p:sp>
        <p:nvSpPr>
          <p:cNvPr id="25" name="Rectangle 24"/>
          <p:cNvSpPr>
            <a:spLocks noChangeArrowheads="1"/>
          </p:cNvSpPr>
          <p:nvPr/>
        </p:nvSpPr>
        <p:spPr bwMode="gray">
          <a:xfrm>
            <a:off x="3468680" y="40052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Innovation</a:t>
            </a:r>
          </a:p>
        </p:txBody>
      </p:sp>
      <p:sp>
        <p:nvSpPr>
          <p:cNvPr id="26" name="Rectangle 37"/>
          <p:cNvSpPr>
            <a:spLocks noChangeArrowheads="1"/>
          </p:cNvSpPr>
          <p:nvPr userDrawn="1"/>
        </p:nvSpPr>
        <p:spPr bwMode="gray">
          <a:xfrm>
            <a:off x="1046574" y="40052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Competitive Landscape</a:t>
            </a:r>
          </a:p>
        </p:txBody>
      </p:sp>
      <p:sp>
        <p:nvSpPr>
          <p:cNvPr id="27" name="Rectangle 38"/>
          <p:cNvSpPr>
            <a:spLocks noChangeArrowheads="1"/>
          </p:cNvSpPr>
          <p:nvPr/>
        </p:nvSpPr>
        <p:spPr bwMode="gray">
          <a:xfrm>
            <a:off x="1046574" y="46148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Asset</a:t>
            </a:r>
            <a:br>
              <a:rPr lang="en-US" sz="1300" dirty="0">
                <a:solidFill>
                  <a:srgbClr val="FFFFFF"/>
                </a:solidFill>
                <a:latin typeface="Helvetica Neue Bold Condensed"/>
                <a:ea typeface="Arial"/>
                <a:cs typeface="Helvetica Neue Bold Condensed"/>
              </a:rPr>
            </a:br>
            <a:r>
              <a:rPr lang="en-US" sz="1300" dirty="0">
                <a:solidFill>
                  <a:srgbClr val="FFFFFF"/>
                </a:solidFill>
                <a:latin typeface="Helvetica Neue Bold Condensed"/>
                <a:ea typeface="Arial"/>
                <a:cs typeface="Helvetica Neue Bold Condensed"/>
              </a:rPr>
              <a:t>Assessment</a:t>
            </a:r>
          </a:p>
        </p:txBody>
      </p:sp>
      <p:sp>
        <p:nvSpPr>
          <p:cNvPr id="28" name="Rectangle 22"/>
          <p:cNvSpPr>
            <a:spLocks noChangeArrowheads="1"/>
          </p:cNvSpPr>
          <p:nvPr userDrawn="1"/>
        </p:nvSpPr>
        <p:spPr bwMode="gray">
          <a:xfrm>
            <a:off x="5890786" y="5224454"/>
            <a:ext cx="1130300" cy="520700"/>
          </a:xfrm>
          <a:prstGeom prst="rect">
            <a:avLst/>
          </a:prstGeom>
          <a:solidFill>
            <a:srgbClr val="C00000"/>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Advocacy</a:t>
            </a:r>
          </a:p>
        </p:txBody>
      </p:sp>
      <p:sp>
        <p:nvSpPr>
          <p:cNvPr id="29" name="Rectangle 25"/>
          <p:cNvSpPr>
            <a:spLocks noChangeArrowheads="1"/>
          </p:cNvSpPr>
          <p:nvPr userDrawn="1"/>
        </p:nvSpPr>
        <p:spPr bwMode="gray">
          <a:xfrm>
            <a:off x="5890786" y="4614854"/>
            <a:ext cx="1130300" cy="520700"/>
          </a:xfrm>
          <a:prstGeom prst="rect">
            <a:avLst/>
          </a:prstGeom>
          <a:solidFill>
            <a:srgbClr val="C00000"/>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Nurturing</a:t>
            </a:r>
          </a:p>
        </p:txBody>
      </p:sp>
      <p:sp>
        <p:nvSpPr>
          <p:cNvPr id="30" name="Rectangle 36"/>
          <p:cNvSpPr>
            <a:spLocks noChangeArrowheads="1"/>
          </p:cNvSpPr>
          <p:nvPr userDrawn="1"/>
        </p:nvSpPr>
        <p:spPr bwMode="gray">
          <a:xfrm>
            <a:off x="5890786" y="58340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Measurement</a:t>
            </a:r>
          </a:p>
        </p:txBody>
      </p:sp>
      <p:sp>
        <p:nvSpPr>
          <p:cNvPr id="31" name="Rectangle 40"/>
          <p:cNvSpPr>
            <a:spLocks noChangeArrowheads="1"/>
          </p:cNvSpPr>
          <p:nvPr userDrawn="1"/>
        </p:nvSpPr>
        <p:spPr bwMode="gray">
          <a:xfrm>
            <a:off x="5890786" y="4005254"/>
            <a:ext cx="1130300" cy="520700"/>
          </a:xfrm>
          <a:prstGeom prst="rect">
            <a:avLst/>
          </a:prstGeom>
          <a:solidFill>
            <a:srgbClr val="C00000"/>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Awareness</a:t>
            </a:r>
          </a:p>
        </p:txBody>
      </p:sp>
      <p:sp>
        <p:nvSpPr>
          <p:cNvPr id="32" name="Rectangle 23"/>
          <p:cNvSpPr>
            <a:spLocks noChangeArrowheads="1"/>
          </p:cNvSpPr>
          <p:nvPr userDrawn="1"/>
        </p:nvSpPr>
        <p:spPr bwMode="gray">
          <a:xfrm>
            <a:off x="4679733" y="46148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Use</a:t>
            </a:r>
            <a:br>
              <a:rPr lang="en-US" sz="1300" dirty="0">
                <a:solidFill>
                  <a:srgbClr val="FFFFFF"/>
                </a:solidFill>
                <a:latin typeface="Helvetica Neue Bold Condensed"/>
                <a:ea typeface="Arial"/>
                <a:cs typeface="Helvetica Neue Bold Condensed"/>
              </a:rPr>
            </a:br>
            <a:r>
              <a:rPr lang="en-US" sz="1300" dirty="0">
                <a:solidFill>
                  <a:srgbClr val="FFFFFF"/>
                </a:solidFill>
                <a:latin typeface="Helvetica Neue Bold Condensed"/>
                <a:ea typeface="Arial"/>
                <a:cs typeface="Helvetica Neue Bold Condensed"/>
              </a:rPr>
              <a:t>Scenarios</a:t>
            </a:r>
          </a:p>
        </p:txBody>
      </p:sp>
      <p:sp>
        <p:nvSpPr>
          <p:cNvPr id="33" name="Rectangle 33"/>
          <p:cNvSpPr>
            <a:spLocks noChangeArrowheads="1"/>
          </p:cNvSpPr>
          <p:nvPr userDrawn="1"/>
        </p:nvSpPr>
        <p:spPr bwMode="gray">
          <a:xfrm>
            <a:off x="4679733" y="40052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Requirements</a:t>
            </a:r>
          </a:p>
        </p:txBody>
      </p:sp>
      <p:sp>
        <p:nvSpPr>
          <p:cNvPr id="34" name="Rectangle 35"/>
          <p:cNvSpPr>
            <a:spLocks noChangeArrowheads="1"/>
          </p:cNvSpPr>
          <p:nvPr userDrawn="1"/>
        </p:nvSpPr>
        <p:spPr bwMode="gray">
          <a:xfrm>
            <a:off x="4679733" y="52244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050" dirty="0">
                <a:solidFill>
                  <a:srgbClr val="FFFFFF"/>
                </a:solidFill>
                <a:latin typeface="Helvetica Neue Bold Condensed"/>
                <a:ea typeface="Arial"/>
                <a:cs typeface="Helvetica Neue Bold Condensed"/>
              </a:rPr>
              <a:t>Stakeholder</a:t>
            </a:r>
            <a:br>
              <a:rPr lang="en-US" sz="1050" dirty="0">
                <a:solidFill>
                  <a:srgbClr val="FFFFFF"/>
                </a:solidFill>
                <a:latin typeface="Helvetica Neue Bold Condensed"/>
                <a:ea typeface="Arial"/>
                <a:cs typeface="Helvetica Neue Bold Condensed"/>
              </a:rPr>
            </a:br>
            <a:r>
              <a:rPr lang="en-US" sz="1050" dirty="0">
                <a:solidFill>
                  <a:srgbClr val="FFFFFF"/>
                </a:solidFill>
                <a:latin typeface="Helvetica Neue Bold Condensed"/>
                <a:ea typeface="Arial"/>
                <a:cs typeface="Helvetica Neue Bold Condensed"/>
              </a:rPr>
              <a:t>Communications</a:t>
            </a:r>
          </a:p>
        </p:txBody>
      </p:sp>
      <p:sp>
        <p:nvSpPr>
          <p:cNvPr id="35" name="Rectangle 27"/>
          <p:cNvSpPr>
            <a:spLocks noChangeArrowheads="1"/>
          </p:cNvSpPr>
          <p:nvPr userDrawn="1"/>
        </p:nvSpPr>
        <p:spPr bwMode="gray">
          <a:xfrm>
            <a:off x="2257627" y="40052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Product Roadmap</a:t>
            </a:r>
          </a:p>
        </p:txBody>
      </p:sp>
      <p:sp>
        <p:nvSpPr>
          <p:cNvPr id="36" name="Rectangle 26"/>
          <p:cNvSpPr>
            <a:spLocks noChangeArrowheads="1"/>
          </p:cNvSpPr>
          <p:nvPr userDrawn="1"/>
        </p:nvSpPr>
        <p:spPr bwMode="gray">
          <a:xfrm>
            <a:off x="8312894" y="40052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Programs</a:t>
            </a:r>
          </a:p>
        </p:txBody>
      </p:sp>
      <p:sp>
        <p:nvSpPr>
          <p:cNvPr id="37" name="Rectangle 29"/>
          <p:cNvSpPr>
            <a:spLocks noChangeArrowheads="1"/>
          </p:cNvSpPr>
          <p:nvPr userDrawn="1"/>
        </p:nvSpPr>
        <p:spPr bwMode="gray">
          <a:xfrm>
            <a:off x="8312894" y="5224454"/>
            <a:ext cx="1130300" cy="520700"/>
          </a:xfrm>
          <a:prstGeom prst="rect">
            <a:avLst/>
          </a:prstGeom>
          <a:solidFill>
            <a:srgbClr val="C00000"/>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Events</a:t>
            </a:r>
          </a:p>
        </p:txBody>
      </p:sp>
      <p:sp>
        <p:nvSpPr>
          <p:cNvPr id="38" name="Rectangle 34"/>
          <p:cNvSpPr>
            <a:spLocks noChangeArrowheads="1"/>
          </p:cNvSpPr>
          <p:nvPr userDrawn="1"/>
        </p:nvSpPr>
        <p:spPr bwMode="gray">
          <a:xfrm>
            <a:off x="8312894" y="46148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Operations</a:t>
            </a:r>
          </a:p>
        </p:txBody>
      </p:sp>
      <p:sp>
        <p:nvSpPr>
          <p:cNvPr id="39" name="Rectangle 36"/>
          <p:cNvSpPr>
            <a:spLocks noChangeArrowheads="1"/>
          </p:cNvSpPr>
          <p:nvPr userDrawn="1"/>
        </p:nvSpPr>
        <p:spPr bwMode="gray">
          <a:xfrm>
            <a:off x="8312894" y="58340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Channels</a:t>
            </a:r>
          </a:p>
        </p:txBody>
      </p:sp>
      <p:sp>
        <p:nvSpPr>
          <p:cNvPr id="40" name="Rectangle 28"/>
          <p:cNvSpPr>
            <a:spLocks noChangeArrowheads="1"/>
          </p:cNvSpPr>
          <p:nvPr userDrawn="1"/>
        </p:nvSpPr>
        <p:spPr bwMode="gray">
          <a:xfrm>
            <a:off x="7120953" y="58340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Channel Training</a:t>
            </a:r>
          </a:p>
        </p:txBody>
      </p:sp>
      <p:sp>
        <p:nvSpPr>
          <p:cNvPr id="41" name="Rectangle 30"/>
          <p:cNvSpPr>
            <a:spLocks noChangeArrowheads="1"/>
          </p:cNvSpPr>
          <p:nvPr userDrawn="1"/>
        </p:nvSpPr>
        <p:spPr bwMode="gray">
          <a:xfrm>
            <a:off x="7101839" y="40052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Sales</a:t>
            </a:r>
            <a:br>
              <a:rPr lang="en-US" sz="1300" dirty="0">
                <a:solidFill>
                  <a:srgbClr val="FFFFFF"/>
                </a:solidFill>
                <a:latin typeface="Helvetica Neue Bold Condensed"/>
                <a:ea typeface="Arial"/>
                <a:cs typeface="Helvetica Neue Bold Condensed"/>
              </a:rPr>
            </a:br>
            <a:r>
              <a:rPr lang="en-US" sz="1300" dirty="0">
                <a:solidFill>
                  <a:srgbClr val="FFFFFF"/>
                </a:solidFill>
                <a:latin typeface="Helvetica Neue Bold Condensed"/>
                <a:ea typeface="Arial"/>
                <a:cs typeface="Helvetica Neue Bold Condensed"/>
              </a:rPr>
              <a:t>Alignment</a:t>
            </a:r>
          </a:p>
        </p:txBody>
      </p:sp>
      <p:sp>
        <p:nvSpPr>
          <p:cNvPr id="42" name="Rectangle 31"/>
          <p:cNvSpPr>
            <a:spLocks noChangeArrowheads="1"/>
          </p:cNvSpPr>
          <p:nvPr userDrawn="1"/>
        </p:nvSpPr>
        <p:spPr bwMode="gray">
          <a:xfrm>
            <a:off x="7101839" y="46148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Content</a:t>
            </a:r>
          </a:p>
        </p:txBody>
      </p:sp>
      <p:sp>
        <p:nvSpPr>
          <p:cNvPr id="43" name="Rectangle 32"/>
          <p:cNvSpPr>
            <a:spLocks noChangeArrowheads="1"/>
          </p:cNvSpPr>
          <p:nvPr userDrawn="1"/>
        </p:nvSpPr>
        <p:spPr bwMode="gray">
          <a:xfrm>
            <a:off x="7101839" y="5224454"/>
            <a:ext cx="1130300" cy="520700"/>
          </a:xfrm>
          <a:prstGeom prst="rect">
            <a:avLst/>
          </a:prstGeom>
          <a:solidFill>
            <a:srgbClr val="1572B1"/>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Sales</a:t>
            </a:r>
            <a:br>
              <a:rPr lang="en-US" sz="1300" dirty="0">
                <a:solidFill>
                  <a:srgbClr val="FFFFFF"/>
                </a:solidFill>
                <a:latin typeface="Helvetica Neue Bold Condensed"/>
                <a:ea typeface="Arial"/>
                <a:cs typeface="Helvetica Neue Bold Condensed"/>
              </a:rPr>
            </a:br>
            <a:r>
              <a:rPr lang="en-US" sz="1300" dirty="0">
                <a:solidFill>
                  <a:srgbClr val="FFFFFF"/>
                </a:solidFill>
                <a:latin typeface="Helvetica Neue Bold Condensed"/>
                <a:ea typeface="Arial"/>
                <a:cs typeface="Helvetica Neue Bold Condensed"/>
              </a:rPr>
              <a:t>Tools</a:t>
            </a:r>
          </a:p>
        </p:txBody>
      </p:sp>
      <p:sp>
        <p:nvSpPr>
          <p:cNvPr id="62" name="TextBox 61"/>
          <p:cNvSpPr txBox="1"/>
          <p:nvPr/>
        </p:nvSpPr>
        <p:spPr>
          <a:xfrm>
            <a:off x="8893267" y="6445690"/>
            <a:ext cx="2806969" cy="230832"/>
          </a:xfrm>
          <a:prstGeom prst="rect">
            <a:avLst/>
          </a:prstGeom>
          <a:noFill/>
        </p:spPr>
        <p:txBody>
          <a:bodyPr wrap="square" rtlCol="0">
            <a:spAutoFit/>
          </a:bodyPr>
          <a:lstStyle/>
          <a:p>
            <a:pPr algn="r" fontAlgn="base">
              <a:spcBef>
                <a:spcPct val="0"/>
              </a:spcBef>
              <a:spcAft>
                <a:spcPct val="0"/>
              </a:spcAft>
            </a:pPr>
            <a:r>
              <a:rPr lang="en-US" sz="900" dirty="0">
                <a:solidFill>
                  <a:srgbClr val="000000"/>
                </a:solidFill>
                <a:latin typeface="Helvetica Neue"/>
                <a:cs typeface="Helvetica Neue"/>
              </a:rPr>
              <a:t>©1993-2018 Pragmatic Marketing, LLC™</a:t>
            </a:r>
          </a:p>
        </p:txBody>
      </p:sp>
      <p:sp>
        <p:nvSpPr>
          <p:cNvPr id="55" name="TextBox 54"/>
          <p:cNvSpPr txBox="1"/>
          <p:nvPr/>
        </p:nvSpPr>
        <p:spPr>
          <a:xfrm rot="16200000">
            <a:off x="535778" y="6572662"/>
            <a:ext cx="495020" cy="200055"/>
          </a:xfrm>
          <a:prstGeom prst="rect">
            <a:avLst/>
          </a:prstGeom>
          <a:noFill/>
        </p:spPr>
        <p:txBody>
          <a:bodyPr wrap="square" rtlCol="0">
            <a:spAutoFit/>
          </a:bodyPr>
          <a:lstStyle/>
          <a:p>
            <a:pPr algn="r" fontAlgn="base">
              <a:spcBef>
                <a:spcPct val="0"/>
              </a:spcBef>
              <a:spcAft>
                <a:spcPct val="0"/>
              </a:spcAft>
            </a:pPr>
            <a:r>
              <a:rPr lang="en-US" sz="700" dirty="0">
                <a:solidFill>
                  <a:srgbClr val="000000"/>
                </a:solidFill>
                <a:latin typeface="Helvetica Neue"/>
                <a:cs typeface="Helvetica Neue"/>
              </a:rPr>
              <a:t>0518</a:t>
            </a:r>
          </a:p>
        </p:txBody>
      </p:sp>
      <p:sp>
        <p:nvSpPr>
          <p:cNvPr id="2" name="Title 1">
            <a:extLst>
              <a:ext uri="{FF2B5EF4-FFF2-40B4-BE49-F238E27FC236}">
                <a16:creationId xmlns:a16="http://schemas.microsoft.com/office/drawing/2014/main" id="{5777D8F1-1230-1240-A631-7E6A63D94024}"/>
              </a:ext>
            </a:extLst>
          </p:cNvPr>
          <p:cNvSpPr>
            <a:spLocks noGrp="1"/>
          </p:cNvSpPr>
          <p:nvPr>
            <p:ph type="title"/>
          </p:nvPr>
        </p:nvSpPr>
        <p:spPr/>
        <p:txBody>
          <a:bodyPr/>
          <a:lstStyle/>
          <a:p>
            <a:r>
              <a:rPr lang="en-US"/>
              <a:t>Pragmatic Marketing Framework</a:t>
            </a:r>
            <a:endParaRPr lang="en-US" dirty="0"/>
          </a:p>
        </p:txBody>
      </p:sp>
      <p:sp>
        <p:nvSpPr>
          <p:cNvPr id="66" name="Content Placeholder 65">
            <a:extLst>
              <a:ext uri="{FF2B5EF4-FFF2-40B4-BE49-F238E27FC236}">
                <a16:creationId xmlns:a16="http://schemas.microsoft.com/office/drawing/2014/main" id="{D602074D-7D96-B746-AF3D-EF0BCAEC9AEB}"/>
              </a:ext>
            </a:extLst>
          </p:cNvPr>
          <p:cNvSpPr>
            <a:spLocks noGrp="1"/>
          </p:cNvSpPr>
          <p:nvPr>
            <p:ph idx="13"/>
          </p:nvPr>
        </p:nvSpPr>
        <p:spPr>
          <a:xfrm>
            <a:off x="7021086" y="800234"/>
            <a:ext cx="4679150" cy="2150320"/>
          </a:xfrm>
        </p:spPr>
        <p:txBody>
          <a:bodyPr>
            <a:normAutofit fontScale="92500" lnSpcReduction="10000"/>
          </a:bodyPr>
          <a:lstStyle/>
          <a:p>
            <a:pPr marL="285750" indent="-285750"/>
            <a:r>
              <a:rPr lang="en-US" dirty="0"/>
              <a:t>Covers all key marketing elements/roles</a:t>
            </a:r>
          </a:p>
          <a:p>
            <a:pPr marL="285750" indent="-285750"/>
            <a:r>
              <a:rPr lang="en-US" dirty="0"/>
              <a:t>All boxes </a:t>
            </a:r>
            <a:r>
              <a:rPr lang="en-US" dirty="0">
                <a:solidFill>
                  <a:srgbClr val="C00000"/>
                </a:solidFill>
              </a:rPr>
              <a:t>need</a:t>
            </a:r>
            <a:r>
              <a:rPr lang="en-US" dirty="0"/>
              <a:t> to be covered</a:t>
            </a:r>
          </a:p>
          <a:p>
            <a:pPr marL="285750" indent="-285750"/>
            <a:r>
              <a:rPr lang="en-US" dirty="0"/>
              <a:t>Hand over between boxes / functions </a:t>
            </a:r>
            <a:r>
              <a:rPr lang="en-US" dirty="0">
                <a:solidFill>
                  <a:srgbClr val="C00000"/>
                </a:solidFill>
              </a:rPr>
              <a:t>critical</a:t>
            </a:r>
          </a:p>
          <a:p>
            <a:pPr marL="285750" indent="-285750"/>
            <a:r>
              <a:rPr lang="en-US" dirty="0"/>
              <a:t>RACI exercise?</a:t>
            </a:r>
          </a:p>
          <a:p>
            <a:endParaRPr lang="en-US" dirty="0"/>
          </a:p>
        </p:txBody>
      </p:sp>
      <p:sp>
        <p:nvSpPr>
          <p:cNvPr id="67" name="Rectangle 29">
            <a:extLst>
              <a:ext uri="{FF2B5EF4-FFF2-40B4-BE49-F238E27FC236}">
                <a16:creationId xmlns:a16="http://schemas.microsoft.com/office/drawing/2014/main" id="{D816137D-0739-474B-9A46-9EC6C5F3CB04}"/>
              </a:ext>
            </a:extLst>
          </p:cNvPr>
          <p:cNvSpPr>
            <a:spLocks noChangeArrowheads="1"/>
          </p:cNvSpPr>
          <p:nvPr/>
        </p:nvSpPr>
        <p:spPr bwMode="gray">
          <a:xfrm>
            <a:off x="10112672" y="5360935"/>
            <a:ext cx="1130300" cy="520700"/>
          </a:xfrm>
          <a:prstGeom prst="rect">
            <a:avLst/>
          </a:prstGeom>
          <a:solidFill>
            <a:srgbClr val="C00000"/>
          </a:solidFill>
          <a:ln w="12700">
            <a:noFill/>
            <a:miter lim="800000"/>
            <a:headEnd/>
            <a:tailEnd/>
          </a:ln>
        </p:spPr>
        <p:txBody>
          <a:bodyPr lIns="45720" tIns="45720" rIns="45720" bIns="45720" anchor="ctr" anchorCtr="0"/>
          <a:lstStyle/>
          <a:p>
            <a:pPr algn="ctr" eaLnBrk="0" fontAlgn="base" hangingPunct="0">
              <a:spcBef>
                <a:spcPct val="50000"/>
              </a:spcBef>
              <a:spcAft>
                <a:spcPct val="0"/>
              </a:spcAft>
              <a:defRPr/>
            </a:pPr>
            <a:r>
              <a:rPr lang="en-US" sz="1300" dirty="0">
                <a:solidFill>
                  <a:srgbClr val="FFFFFF"/>
                </a:solidFill>
                <a:latin typeface="Helvetica Neue Bold Condensed"/>
                <a:ea typeface="Arial"/>
                <a:cs typeface="Helvetica Neue Bold Condensed"/>
              </a:rPr>
              <a:t>Corp. Marketing?</a:t>
            </a:r>
          </a:p>
        </p:txBody>
      </p:sp>
    </p:spTree>
    <p:extLst>
      <p:ext uri="{BB962C8B-B14F-4D97-AF65-F5344CB8AC3E}">
        <p14:creationId xmlns:p14="http://schemas.microsoft.com/office/powerpoint/2010/main" val="1449402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The RACI Chart</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047257944"/>
              </p:ext>
            </p:extLst>
          </p:nvPr>
        </p:nvGraphicFramePr>
        <p:xfrm>
          <a:off x="838200" y="1825625"/>
          <a:ext cx="10515396" cy="3075824"/>
        </p:xfrm>
        <a:graphic>
          <a:graphicData uri="http://schemas.openxmlformats.org/drawingml/2006/table">
            <a:tbl>
              <a:tblPr firstRow="1" bandRow="1">
                <a:tableStyleId>{7DF18680-E054-41AD-8BC1-D1AEF772440D}</a:tableStyleId>
              </a:tblPr>
              <a:tblGrid>
                <a:gridCol w="1295400">
                  <a:extLst>
                    <a:ext uri="{9D8B030D-6E8A-4147-A177-3AD203B41FA5}">
                      <a16:colId xmlns:a16="http://schemas.microsoft.com/office/drawing/2014/main" val="1545329364"/>
                    </a:ext>
                  </a:extLst>
                </a:gridCol>
                <a:gridCol w="2889504">
                  <a:extLst>
                    <a:ext uri="{9D8B030D-6E8A-4147-A177-3AD203B41FA5}">
                      <a16:colId xmlns:a16="http://schemas.microsoft.com/office/drawing/2014/main" val="20000"/>
                    </a:ext>
                  </a:extLst>
                </a:gridCol>
                <a:gridCol w="1342044">
                  <a:extLst>
                    <a:ext uri="{9D8B030D-6E8A-4147-A177-3AD203B41FA5}">
                      <a16:colId xmlns:a16="http://schemas.microsoft.com/office/drawing/2014/main" val="20001"/>
                    </a:ext>
                  </a:extLst>
                </a:gridCol>
                <a:gridCol w="1011012">
                  <a:extLst>
                    <a:ext uri="{9D8B030D-6E8A-4147-A177-3AD203B41FA5}">
                      <a16:colId xmlns:a16="http://schemas.microsoft.com/office/drawing/2014/main" val="20002"/>
                    </a:ext>
                  </a:extLst>
                </a:gridCol>
                <a:gridCol w="890016">
                  <a:extLst>
                    <a:ext uri="{9D8B030D-6E8A-4147-A177-3AD203B41FA5}">
                      <a16:colId xmlns:a16="http://schemas.microsoft.com/office/drawing/2014/main" val="20003"/>
                    </a:ext>
                  </a:extLst>
                </a:gridCol>
                <a:gridCol w="1024128">
                  <a:extLst>
                    <a:ext uri="{9D8B030D-6E8A-4147-A177-3AD203B41FA5}">
                      <a16:colId xmlns:a16="http://schemas.microsoft.com/office/drawing/2014/main" val="20004"/>
                    </a:ext>
                  </a:extLst>
                </a:gridCol>
                <a:gridCol w="902208">
                  <a:extLst>
                    <a:ext uri="{9D8B030D-6E8A-4147-A177-3AD203B41FA5}">
                      <a16:colId xmlns:a16="http://schemas.microsoft.com/office/drawing/2014/main" val="20005"/>
                    </a:ext>
                  </a:extLst>
                </a:gridCol>
                <a:gridCol w="1161084">
                  <a:extLst>
                    <a:ext uri="{9D8B030D-6E8A-4147-A177-3AD203B41FA5}">
                      <a16:colId xmlns:a16="http://schemas.microsoft.com/office/drawing/2014/main" val="20006"/>
                    </a:ext>
                  </a:extLst>
                </a:gridCol>
              </a:tblGrid>
              <a:tr h="370840">
                <a:tc>
                  <a:txBody>
                    <a:bodyPr/>
                    <a:lstStyle/>
                    <a:p>
                      <a:endParaRPr lang="en-US" sz="1800" dirty="0">
                        <a:latin typeface="Arial" panose="020B0604020202020204" pitchFamily="34" charset="0"/>
                        <a:cs typeface="Arial" panose="020B0604020202020204" pitchFamily="34" charset="0"/>
                      </a:endParaRPr>
                    </a:p>
                  </a:txBody>
                  <a:tcPr marL="99770" marR="99770"/>
                </a:tc>
                <a:tc>
                  <a:txBody>
                    <a:bodyPr/>
                    <a:lstStyle/>
                    <a:p>
                      <a:r>
                        <a:rPr lang="en-US" sz="1800" dirty="0"/>
                        <a:t>Box</a:t>
                      </a:r>
                      <a:endParaRPr lang="en-US" sz="1800" dirty="0">
                        <a:latin typeface="Arial" panose="020B0604020202020204" pitchFamily="34" charset="0"/>
                        <a:cs typeface="Arial" panose="020B0604020202020204" pitchFamily="34" charset="0"/>
                      </a:endParaRPr>
                    </a:p>
                  </a:txBody>
                  <a:tcPr marL="99770" marR="99770"/>
                </a:tc>
                <a:tc>
                  <a:txBody>
                    <a:bodyPr/>
                    <a:lstStyle/>
                    <a:p>
                      <a:r>
                        <a:rPr lang="en-US" sz="1800" dirty="0"/>
                        <a:t>Corp. Mark.</a:t>
                      </a:r>
                      <a:endParaRPr lang="en-US" sz="1800" dirty="0">
                        <a:latin typeface="Arial" panose="020B0604020202020204" pitchFamily="34" charset="0"/>
                        <a:cs typeface="Arial" panose="020B0604020202020204" pitchFamily="34" charset="0"/>
                      </a:endParaRPr>
                    </a:p>
                  </a:txBody>
                  <a:tcPr marL="99770" marR="99770"/>
                </a:tc>
                <a:tc>
                  <a:txBody>
                    <a:bodyPr/>
                    <a:lstStyle/>
                    <a:p>
                      <a:r>
                        <a:rPr lang="en-US" sz="1800" dirty="0"/>
                        <a:t>MPMs</a:t>
                      </a:r>
                      <a:endParaRPr lang="en-US" sz="1800" dirty="0">
                        <a:latin typeface="Arial" panose="020B0604020202020204" pitchFamily="34" charset="0"/>
                        <a:cs typeface="Arial" panose="020B0604020202020204" pitchFamily="34" charset="0"/>
                      </a:endParaRPr>
                    </a:p>
                  </a:txBody>
                  <a:tcPr marL="99770" marR="99770"/>
                </a:tc>
                <a:tc>
                  <a:txBody>
                    <a:bodyPr/>
                    <a:lstStyle/>
                    <a:p>
                      <a:r>
                        <a:rPr lang="en-US" sz="1800" dirty="0"/>
                        <a:t>TPMs</a:t>
                      </a:r>
                      <a:endParaRPr lang="en-US" sz="1800" dirty="0">
                        <a:latin typeface="Arial" panose="020B0604020202020204" pitchFamily="34" charset="0"/>
                        <a:cs typeface="Arial" panose="020B0604020202020204" pitchFamily="34" charset="0"/>
                      </a:endParaRPr>
                    </a:p>
                  </a:txBody>
                  <a:tcPr marL="99770" marR="99770"/>
                </a:tc>
                <a:tc>
                  <a:txBody>
                    <a:bodyPr/>
                    <a:lstStyle/>
                    <a:p>
                      <a:r>
                        <a:rPr lang="en-US" sz="1800" dirty="0"/>
                        <a:t>Exec.</a:t>
                      </a:r>
                      <a:endParaRPr lang="en-US" sz="1800" dirty="0">
                        <a:latin typeface="Arial" panose="020B0604020202020204" pitchFamily="34" charset="0"/>
                        <a:cs typeface="Arial" panose="020B0604020202020204" pitchFamily="34" charset="0"/>
                      </a:endParaRPr>
                    </a:p>
                  </a:txBody>
                  <a:tcPr marL="99770" marR="99770"/>
                </a:tc>
                <a:tc>
                  <a:txBody>
                    <a:bodyPr/>
                    <a:lstStyle/>
                    <a:p>
                      <a:r>
                        <a:rPr lang="en-US" sz="1800" dirty="0"/>
                        <a:t>Ops.</a:t>
                      </a:r>
                      <a:endParaRPr lang="en-US" sz="1800" dirty="0">
                        <a:latin typeface="Arial" panose="020B0604020202020204" pitchFamily="34" charset="0"/>
                        <a:cs typeface="Arial" panose="020B0604020202020204" pitchFamily="34" charset="0"/>
                      </a:endParaRPr>
                    </a:p>
                  </a:txBody>
                  <a:tcPr marL="99770" marR="99770"/>
                </a:tc>
                <a:tc>
                  <a:txBody>
                    <a:bodyPr/>
                    <a:lstStyle/>
                    <a:p>
                      <a:r>
                        <a:rPr lang="en-US" sz="1800" dirty="0"/>
                        <a:t>Sales</a:t>
                      </a:r>
                      <a:endParaRPr lang="en-US" sz="1800" dirty="0">
                        <a:latin typeface="Arial" panose="020B0604020202020204" pitchFamily="34" charset="0"/>
                        <a:cs typeface="Arial" panose="020B0604020202020204" pitchFamily="34" charset="0"/>
                      </a:endParaRPr>
                    </a:p>
                  </a:txBody>
                  <a:tcPr marL="99770" marR="99770"/>
                </a:tc>
                <a:extLst>
                  <a:ext uri="{0D108BD9-81ED-4DB2-BD59-A6C34878D82A}">
                    <a16:rowId xmlns:a16="http://schemas.microsoft.com/office/drawing/2014/main" val="10000"/>
                  </a:ext>
                </a:extLst>
              </a:tr>
              <a:tr h="370840">
                <a:tc>
                  <a:txBody>
                    <a:bodyPr/>
                    <a:lstStyle/>
                    <a:p>
                      <a:r>
                        <a:rPr lang="en-US" sz="1800" dirty="0">
                          <a:latin typeface="Arial" panose="020B0604020202020204" pitchFamily="34" charset="0"/>
                          <a:cs typeface="Arial" panose="020B0604020202020204" pitchFamily="34" charset="0"/>
                        </a:rPr>
                        <a:t>MARKET</a:t>
                      </a:r>
                    </a:p>
                  </a:txBody>
                  <a:tcPr marL="99770" marR="99770"/>
                </a:tc>
                <a:tc>
                  <a:txBody>
                    <a:bodyPr/>
                    <a:lstStyle/>
                    <a:p>
                      <a:r>
                        <a:rPr lang="en-US" sz="1800" dirty="0"/>
                        <a:t>Market Problems</a:t>
                      </a:r>
                      <a:endParaRPr lang="en-US" sz="1800" dirty="0">
                        <a:latin typeface="Arial" panose="020B0604020202020204" pitchFamily="34" charset="0"/>
                        <a:cs typeface="Arial" panose="020B0604020202020204" pitchFamily="34" charset="0"/>
                      </a:endParaRPr>
                    </a:p>
                  </a:txBody>
                  <a:tcPr marL="99770" marR="997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99770" marR="997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99770" marR="99770"/>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99770" marR="99770"/>
                </a:tc>
                <a:tc>
                  <a:txBody>
                    <a:bodyPr/>
                    <a:lstStyle/>
                    <a:p>
                      <a:pPr algn="ctr"/>
                      <a:r>
                        <a:rPr lang="en-US" sz="2000" dirty="0"/>
                        <a:t>??</a:t>
                      </a:r>
                      <a:endParaRPr lang="en-US" sz="2000" dirty="0">
                        <a:latin typeface="Arial" panose="020B0604020202020204" pitchFamily="34" charset="0"/>
                        <a:cs typeface="Arial" panose="020B0604020202020204" pitchFamily="34" charset="0"/>
                      </a:endParaRPr>
                    </a:p>
                  </a:txBody>
                  <a:tcPr marL="99770" marR="99770"/>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99770" marR="99770"/>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99770" marR="99770"/>
                </a:tc>
                <a:extLst>
                  <a:ext uri="{0D108BD9-81ED-4DB2-BD59-A6C34878D82A}">
                    <a16:rowId xmlns:a16="http://schemas.microsoft.com/office/drawing/2014/main" val="10001"/>
                  </a:ext>
                </a:extLst>
              </a:tr>
              <a:tr h="370840">
                <a:tc>
                  <a:txBody>
                    <a:bodyPr/>
                    <a:lstStyle/>
                    <a:p>
                      <a:endParaRPr lang="en-US" sz="1800" dirty="0">
                        <a:latin typeface="Arial" panose="020B0604020202020204" pitchFamily="34" charset="0"/>
                        <a:cs typeface="Arial" panose="020B0604020202020204" pitchFamily="34" charset="0"/>
                      </a:endParaRPr>
                    </a:p>
                  </a:txBody>
                  <a:tcPr marL="99770" marR="99770"/>
                </a:tc>
                <a:tc>
                  <a:txBody>
                    <a:bodyPr/>
                    <a:lstStyle/>
                    <a:p>
                      <a:r>
                        <a:rPr lang="en-US" sz="1800" dirty="0"/>
                        <a:t>WIN/LOSS Analysis</a:t>
                      </a:r>
                      <a:endParaRPr lang="en-US" sz="1800" dirty="0">
                        <a:latin typeface="Arial" panose="020B0604020202020204" pitchFamily="34" charset="0"/>
                        <a:cs typeface="Arial" panose="020B0604020202020204" pitchFamily="34" charset="0"/>
                      </a:endParaRPr>
                    </a:p>
                  </a:txBody>
                  <a:tcPr marL="99770" marR="997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99770" marR="997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99770" marR="99770"/>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99770" marR="99770"/>
                </a:tc>
                <a:tc>
                  <a:txBody>
                    <a:bodyPr/>
                    <a:lstStyle/>
                    <a:p>
                      <a:pPr algn="ctr"/>
                      <a:r>
                        <a:rPr lang="en-US" sz="2000" dirty="0"/>
                        <a:t>??</a:t>
                      </a:r>
                      <a:endParaRPr lang="en-US" sz="2000" dirty="0">
                        <a:latin typeface="Arial" panose="020B0604020202020204" pitchFamily="34" charset="0"/>
                        <a:cs typeface="Arial" panose="020B0604020202020204" pitchFamily="34" charset="0"/>
                      </a:endParaRPr>
                    </a:p>
                  </a:txBody>
                  <a:tcPr marL="99770" marR="99770"/>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99770" marR="99770"/>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99770" marR="99770"/>
                </a:tc>
                <a:extLst>
                  <a:ext uri="{0D108BD9-81ED-4DB2-BD59-A6C34878D82A}">
                    <a16:rowId xmlns:a16="http://schemas.microsoft.com/office/drawing/2014/main" val="10002"/>
                  </a:ext>
                </a:extLst>
              </a:tr>
              <a:tr h="370840">
                <a:tc>
                  <a:txBody>
                    <a:bodyPr/>
                    <a:lstStyle/>
                    <a:p>
                      <a:endParaRPr lang="en-US" sz="1800" dirty="0">
                        <a:latin typeface="Arial" panose="020B0604020202020204" pitchFamily="34" charset="0"/>
                        <a:cs typeface="Arial" panose="020B0604020202020204" pitchFamily="34" charset="0"/>
                      </a:endParaRPr>
                    </a:p>
                  </a:txBody>
                  <a:tcPr marL="99770" marR="99770"/>
                </a:tc>
                <a:tc>
                  <a:txBody>
                    <a:bodyPr/>
                    <a:lstStyle/>
                    <a:p>
                      <a:r>
                        <a:rPr lang="en-US" sz="1800" dirty="0"/>
                        <a:t>Distinct Competitiveness</a:t>
                      </a:r>
                      <a:endParaRPr lang="en-US" sz="1800" dirty="0">
                        <a:latin typeface="Arial" panose="020B0604020202020204" pitchFamily="34" charset="0"/>
                        <a:cs typeface="Arial" panose="020B0604020202020204" pitchFamily="34" charset="0"/>
                      </a:endParaRPr>
                    </a:p>
                  </a:txBody>
                  <a:tcPr marL="99770" marR="997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n-lt"/>
                          <a:ea typeface="+mn-ea"/>
                          <a:cs typeface="+mn-cs"/>
                        </a:rPr>
                        <a:t>??</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99770" marR="997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99770" marR="99770"/>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99770" marR="99770"/>
                </a:tc>
                <a:tc>
                  <a:txBody>
                    <a:bodyPr/>
                    <a:lstStyle/>
                    <a:p>
                      <a:pPr algn="ctr"/>
                      <a:r>
                        <a:rPr lang="en-US" sz="2000" dirty="0"/>
                        <a:t>??</a:t>
                      </a:r>
                      <a:endParaRPr lang="en-US" sz="2000" dirty="0">
                        <a:latin typeface="Arial" panose="020B0604020202020204" pitchFamily="34" charset="0"/>
                        <a:cs typeface="Arial" panose="020B0604020202020204" pitchFamily="34" charset="0"/>
                      </a:endParaRPr>
                    </a:p>
                  </a:txBody>
                  <a:tcPr marL="99770" marR="99770"/>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99770" marR="99770"/>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99770" marR="99770"/>
                </a:tc>
                <a:extLst>
                  <a:ext uri="{0D108BD9-81ED-4DB2-BD59-A6C34878D82A}">
                    <a16:rowId xmlns:a16="http://schemas.microsoft.com/office/drawing/2014/main" val="10003"/>
                  </a:ext>
                </a:extLst>
              </a:tr>
              <a:tr h="370840">
                <a:tc>
                  <a:txBody>
                    <a:bodyPr/>
                    <a:lstStyle/>
                    <a:p>
                      <a:endParaRPr lang="en-US" sz="1800" dirty="0">
                        <a:latin typeface="Arial" panose="020B0604020202020204" pitchFamily="34" charset="0"/>
                        <a:cs typeface="Arial" panose="020B0604020202020204" pitchFamily="34" charset="0"/>
                      </a:endParaRPr>
                    </a:p>
                  </a:txBody>
                  <a:tcPr marL="99770" marR="99770"/>
                </a:tc>
                <a:tc>
                  <a:txBody>
                    <a:bodyPr/>
                    <a:lstStyle/>
                    <a:p>
                      <a:r>
                        <a:rPr lang="en-US" sz="1800" dirty="0"/>
                        <a:t>Comparative landscape</a:t>
                      </a:r>
                      <a:endParaRPr lang="en-US" sz="1800" dirty="0">
                        <a:latin typeface="Arial" panose="020B0604020202020204" pitchFamily="34" charset="0"/>
                        <a:cs typeface="Arial" panose="020B0604020202020204" pitchFamily="34" charset="0"/>
                      </a:endParaRPr>
                    </a:p>
                  </a:txBody>
                  <a:tcPr marL="99770" marR="997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99770" marR="997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99770" marR="99770"/>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99770" marR="99770"/>
                </a:tc>
                <a:tc>
                  <a:txBody>
                    <a:bodyPr/>
                    <a:lstStyle/>
                    <a:p>
                      <a:pPr algn="ctr"/>
                      <a:r>
                        <a:rPr lang="en-US" sz="2000" dirty="0"/>
                        <a:t>??</a:t>
                      </a:r>
                      <a:endParaRPr lang="en-US" sz="2000" dirty="0">
                        <a:latin typeface="Arial" panose="020B0604020202020204" pitchFamily="34" charset="0"/>
                        <a:cs typeface="Arial" panose="020B0604020202020204" pitchFamily="34" charset="0"/>
                      </a:endParaRPr>
                    </a:p>
                  </a:txBody>
                  <a:tcPr marL="99770" marR="99770"/>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99770" marR="99770"/>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99770" marR="99770"/>
                </a:tc>
                <a:extLst>
                  <a:ext uri="{0D108BD9-81ED-4DB2-BD59-A6C34878D82A}">
                    <a16:rowId xmlns:a16="http://schemas.microsoft.com/office/drawing/2014/main" val="10004"/>
                  </a:ext>
                </a:extLst>
              </a:tr>
              <a:tr h="425392">
                <a:tc>
                  <a:txBody>
                    <a:bodyPr/>
                    <a:lstStyle/>
                    <a:p>
                      <a:endParaRPr lang="en-US" sz="1800" dirty="0">
                        <a:latin typeface="Arial" panose="020B0604020202020204" pitchFamily="34" charset="0"/>
                        <a:cs typeface="Arial" panose="020B0604020202020204" pitchFamily="34" charset="0"/>
                      </a:endParaRPr>
                    </a:p>
                  </a:txBody>
                  <a:tcPr marL="99770" marR="99770"/>
                </a:tc>
                <a:tc>
                  <a:txBody>
                    <a:bodyPr/>
                    <a:lstStyle/>
                    <a:p>
                      <a:r>
                        <a:rPr lang="en-US" sz="1800" dirty="0"/>
                        <a:t>Asset Assessment</a:t>
                      </a:r>
                      <a:endParaRPr lang="en-US" sz="1800" dirty="0">
                        <a:latin typeface="Arial" panose="020B0604020202020204" pitchFamily="34" charset="0"/>
                        <a:cs typeface="Arial" panose="020B0604020202020204" pitchFamily="34" charset="0"/>
                      </a:endParaRPr>
                    </a:p>
                  </a:txBody>
                  <a:tcPr marL="99770" marR="997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99770" marR="997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99770" marR="99770"/>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99770" marR="99770"/>
                </a:tc>
                <a:tc>
                  <a:txBody>
                    <a:bodyPr/>
                    <a:lstStyle/>
                    <a:p>
                      <a:pPr algn="ctr"/>
                      <a:r>
                        <a:rPr lang="en-US" sz="2000" dirty="0"/>
                        <a:t>??</a:t>
                      </a:r>
                      <a:endParaRPr lang="en-US" sz="2000" dirty="0">
                        <a:latin typeface="Arial" panose="020B0604020202020204" pitchFamily="34" charset="0"/>
                        <a:cs typeface="Arial" panose="020B0604020202020204" pitchFamily="34" charset="0"/>
                      </a:endParaRPr>
                    </a:p>
                  </a:txBody>
                  <a:tcPr marL="99770" marR="99770"/>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99770" marR="99770"/>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99770" marR="99770"/>
                </a:tc>
                <a:extLst>
                  <a:ext uri="{0D108BD9-81ED-4DB2-BD59-A6C34878D82A}">
                    <a16:rowId xmlns:a16="http://schemas.microsoft.com/office/drawing/2014/main" val="10005"/>
                  </a:ext>
                </a:extLst>
              </a:tr>
              <a:tr h="425392">
                <a:tc>
                  <a:txBody>
                    <a:bodyPr/>
                    <a:lstStyle/>
                    <a:p>
                      <a:r>
                        <a:rPr lang="en-US" sz="1800" dirty="0">
                          <a:solidFill>
                            <a:srgbClr val="C00000"/>
                          </a:solidFill>
                          <a:latin typeface="Arial" panose="020B0604020202020204" pitchFamily="34" charset="0"/>
                          <a:cs typeface="Arial" panose="020B0604020202020204" pitchFamily="34" charset="0"/>
                        </a:rPr>
                        <a:t>FOCUS</a:t>
                      </a:r>
                    </a:p>
                  </a:txBody>
                  <a:tcPr marL="99770" marR="99770"/>
                </a:tc>
                <a:tc>
                  <a:txBody>
                    <a:bodyPr/>
                    <a:lstStyle/>
                    <a:p>
                      <a:r>
                        <a:rPr lang="en-US" sz="1800" dirty="0">
                          <a:solidFill>
                            <a:srgbClr val="C00000"/>
                          </a:solidFill>
                          <a:latin typeface="Arial" panose="020B0604020202020204" pitchFamily="34" charset="0"/>
                          <a:cs typeface="Arial" panose="020B0604020202020204" pitchFamily="34" charset="0"/>
                        </a:rPr>
                        <a:t>Market Definition</a:t>
                      </a:r>
                    </a:p>
                  </a:txBody>
                  <a:tcPr marL="99770" marR="997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mn-lt"/>
                          <a:ea typeface="+mn-ea"/>
                          <a:cs typeface="+mn-cs"/>
                        </a:rPr>
                        <a:t>??</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marL="99770" marR="997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a:ea typeface="+mn-ea"/>
                          <a:cs typeface="+mn-cs"/>
                        </a:rPr>
                        <a:t>??</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marL="99770" marR="99770"/>
                </a:tc>
                <a:tc>
                  <a:txBody>
                    <a:bodyPr/>
                    <a:lstStyle/>
                    <a:p>
                      <a:pPr algn="ctr"/>
                      <a:r>
                        <a:rPr lang="en-US" sz="1800" dirty="0">
                          <a:solidFill>
                            <a:srgbClr val="C00000"/>
                          </a:solidFill>
                        </a:rPr>
                        <a:t>??</a:t>
                      </a:r>
                      <a:endParaRPr lang="en-US" sz="1800" dirty="0">
                        <a:solidFill>
                          <a:srgbClr val="C00000"/>
                        </a:solidFill>
                        <a:latin typeface="Arial" panose="020B0604020202020204" pitchFamily="34" charset="0"/>
                        <a:cs typeface="Arial" panose="020B0604020202020204" pitchFamily="34" charset="0"/>
                      </a:endParaRPr>
                    </a:p>
                  </a:txBody>
                  <a:tcPr marL="99770" marR="99770"/>
                </a:tc>
                <a:tc>
                  <a:txBody>
                    <a:bodyPr/>
                    <a:lstStyle/>
                    <a:p>
                      <a:pPr algn="ctr"/>
                      <a:r>
                        <a:rPr lang="en-US" sz="2000" dirty="0">
                          <a:solidFill>
                            <a:srgbClr val="C00000"/>
                          </a:solidFill>
                        </a:rPr>
                        <a:t>??</a:t>
                      </a:r>
                      <a:endParaRPr lang="en-US" sz="2000" dirty="0">
                        <a:solidFill>
                          <a:srgbClr val="C00000"/>
                        </a:solidFill>
                        <a:latin typeface="Arial" panose="020B0604020202020204" pitchFamily="34" charset="0"/>
                        <a:cs typeface="Arial" panose="020B0604020202020204" pitchFamily="34" charset="0"/>
                      </a:endParaRPr>
                    </a:p>
                  </a:txBody>
                  <a:tcPr marL="99770" marR="99770"/>
                </a:tc>
                <a:tc>
                  <a:txBody>
                    <a:bodyPr/>
                    <a:lstStyle/>
                    <a:p>
                      <a:pPr algn="ctr"/>
                      <a:r>
                        <a:rPr lang="en-US" sz="1800" dirty="0">
                          <a:solidFill>
                            <a:srgbClr val="C00000"/>
                          </a:solidFill>
                        </a:rPr>
                        <a:t>??</a:t>
                      </a:r>
                      <a:endParaRPr lang="en-US" sz="1800" dirty="0">
                        <a:solidFill>
                          <a:srgbClr val="C00000"/>
                        </a:solidFill>
                        <a:latin typeface="Arial" panose="020B0604020202020204" pitchFamily="34" charset="0"/>
                        <a:cs typeface="Arial" panose="020B0604020202020204" pitchFamily="34" charset="0"/>
                      </a:endParaRPr>
                    </a:p>
                  </a:txBody>
                  <a:tcPr marL="99770" marR="99770"/>
                </a:tc>
                <a:tc>
                  <a:txBody>
                    <a:bodyPr/>
                    <a:lstStyle/>
                    <a:p>
                      <a:pPr algn="ctr"/>
                      <a:r>
                        <a:rPr lang="en-US" sz="1800" dirty="0">
                          <a:solidFill>
                            <a:srgbClr val="C00000"/>
                          </a:solidFill>
                        </a:rPr>
                        <a:t>??</a:t>
                      </a:r>
                      <a:endParaRPr lang="en-US" sz="1800" dirty="0">
                        <a:solidFill>
                          <a:srgbClr val="C00000"/>
                        </a:solidFill>
                        <a:latin typeface="Arial" panose="020B0604020202020204" pitchFamily="34" charset="0"/>
                        <a:cs typeface="Arial" panose="020B0604020202020204" pitchFamily="34" charset="0"/>
                      </a:endParaRPr>
                    </a:p>
                  </a:txBody>
                  <a:tcPr marL="99770" marR="99770"/>
                </a:tc>
                <a:extLst>
                  <a:ext uri="{0D108BD9-81ED-4DB2-BD59-A6C34878D82A}">
                    <a16:rowId xmlns:a16="http://schemas.microsoft.com/office/drawing/2014/main" val="1830257931"/>
                  </a:ext>
                </a:extLst>
              </a:tr>
            </a:tbl>
          </a:graphicData>
        </a:graphic>
      </p:graphicFrame>
      <p:sp>
        <p:nvSpPr>
          <p:cNvPr id="4" name="TextBox 3"/>
          <p:cNvSpPr txBox="1"/>
          <p:nvPr/>
        </p:nvSpPr>
        <p:spPr>
          <a:xfrm>
            <a:off x="838200" y="5134615"/>
            <a:ext cx="8608134" cy="769441"/>
          </a:xfrm>
          <a:prstGeom prst="rect">
            <a:avLst/>
          </a:prstGeom>
          <a:noFill/>
        </p:spPr>
        <p:txBody>
          <a:bodyPr wrap="square" rtlCol="0">
            <a:spAutoFit/>
          </a:bodyPr>
          <a:lstStyle/>
          <a:p>
            <a:pPr>
              <a:buNone/>
            </a:pPr>
            <a:r>
              <a:rPr lang="en-US" sz="2400" b="1" dirty="0">
                <a:solidFill>
                  <a:schemeClr val="accent2"/>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esponsible	</a:t>
            </a:r>
            <a:r>
              <a:rPr lang="en-US" sz="2400" b="1" dirty="0">
                <a:solidFill>
                  <a:schemeClr val="accent2"/>
                </a:solidFill>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ccountable	</a:t>
            </a:r>
            <a:r>
              <a:rPr lang="en-US" sz="2400" b="1" dirty="0">
                <a:solidFill>
                  <a:schemeClr val="accent2"/>
                </a:solidFill>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onsulted </a:t>
            </a:r>
            <a:r>
              <a:rPr lang="en-US" sz="2400" b="1" dirty="0">
                <a:solidFill>
                  <a:schemeClr val="accent2"/>
                </a:solidFill>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nformed</a:t>
            </a:r>
          </a:p>
          <a:p>
            <a:pPr>
              <a:buNone/>
            </a:pPr>
            <a:r>
              <a:rPr lang="en-US" sz="2000" dirty="0">
                <a:latin typeface="Arial" panose="020B0604020202020204" pitchFamily="34" charset="0"/>
                <a:cs typeface="Arial" panose="020B0604020202020204" pitchFamily="34" charset="0"/>
              </a:rPr>
              <a:t>Used as a communication tool to inform ownership </a:t>
            </a:r>
          </a:p>
        </p:txBody>
      </p:sp>
    </p:spTree>
    <p:extLst>
      <p:ext uri="{BB962C8B-B14F-4D97-AF65-F5344CB8AC3E}">
        <p14:creationId xmlns:p14="http://schemas.microsoft.com/office/powerpoint/2010/main" val="1479931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3A608-A469-5840-ACD4-BC8BC916F34B}"/>
              </a:ext>
            </a:extLst>
          </p:cNvPr>
          <p:cNvSpPr>
            <a:spLocks noGrp="1"/>
          </p:cNvSpPr>
          <p:nvPr>
            <p:ph type="title"/>
          </p:nvPr>
        </p:nvSpPr>
        <p:spPr/>
        <p:txBody>
          <a:bodyPr/>
          <a:lstStyle/>
          <a:p>
            <a:r>
              <a:rPr lang="en-US" dirty="0"/>
              <a:t>Pragmatic Gap Analysis</a:t>
            </a:r>
          </a:p>
        </p:txBody>
      </p:sp>
      <p:pic>
        <p:nvPicPr>
          <p:cNvPr id="7" name="Content Placeholder 6">
            <a:extLst>
              <a:ext uri="{FF2B5EF4-FFF2-40B4-BE49-F238E27FC236}">
                <a16:creationId xmlns:a16="http://schemas.microsoft.com/office/drawing/2014/main" id="{686F892D-7A2A-8545-9D8B-C0465DD096ED}"/>
              </a:ext>
            </a:extLst>
          </p:cNvPr>
          <p:cNvPicPr>
            <a:picLocks noGrp="1" noChangeAspect="1"/>
          </p:cNvPicPr>
          <p:nvPr>
            <p:ph idx="1"/>
          </p:nvPr>
        </p:nvPicPr>
        <p:blipFill>
          <a:blip r:embed="rId2"/>
          <a:stretch>
            <a:fillRect/>
          </a:stretch>
        </p:blipFill>
        <p:spPr>
          <a:xfrm>
            <a:off x="1464202" y="1097280"/>
            <a:ext cx="8484470" cy="4813607"/>
          </a:xfrm>
        </p:spPr>
      </p:pic>
    </p:spTree>
    <p:extLst>
      <p:ext uri="{BB962C8B-B14F-4D97-AF65-F5344CB8AC3E}">
        <p14:creationId xmlns:p14="http://schemas.microsoft.com/office/powerpoint/2010/main" val="3895525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8504-CECD-6349-B273-152328D249D9}"/>
              </a:ext>
            </a:extLst>
          </p:cNvPr>
          <p:cNvSpPr>
            <a:spLocks noGrp="1"/>
          </p:cNvSpPr>
          <p:nvPr>
            <p:ph type="title"/>
          </p:nvPr>
        </p:nvSpPr>
        <p:spPr>
          <a:xfrm>
            <a:off x="430427" y="411516"/>
            <a:ext cx="7677253" cy="894557"/>
          </a:xfrm>
        </p:spPr>
        <p:txBody>
          <a:bodyPr>
            <a:normAutofit fontScale="90000"/>
          </a:bodyPr>
          <a:lstStyle/>
          <a:p>
            <a:r>
              <a:rPr lang="en-US" dirty="0"/>
              <a:t>Find Market Problems | Identify things relevant to key Persona’s</a:t>
            </a:r>
          </a:p>
        </p:txBody>
      </p:sp>
      <p:sp>
        <p:nvSpPr>
          <p:cNvPr id="23" name="Content Placeholder 22">
            <a:extLst>
              <a:ext uri="{FF2B5EF4-FFF2-40B4-BE49-F238E27FC236}">
                <a16:creationId xmlns:a16="http://schemas.microsoft.com/office/drawing/2014/main" id="{136B8564-09C6-9144-AED4-DE072B448660}"/>
              </a:ext>
            </a:extLst>
          </p:cNvPr>
          <p:cNvSpPr>
            <a:spLocks noGrp="1"/>
          </p:cNvSpPr>
          <p:nvPr>
            <p:ph idx="1"/>
          </p:nvPr>
        </p:nvSpPr>
        <p:spPr/>
        <p:txBody>
          <a:bodyPr>
            <a:normAutofit/>
          </a:bodyPr>
          <a:lstStyle/>
          <a:p>
            <a:r>
              <a:rPr lang="en-US" dirty="0"/>
              <a:t>The building is full of Product Experts </a:t>
            </a:r>
          </a:p>
          <a:p>
            <a:pPr lvl="1"/>
            <a:r>
              <a:rPr lang="en-US" sz="2000" dirty="0"/>
              <a:t>YOUR company needs Market experts</a:t>
            </a:r>
          </a:p>
          <a:p>
            <a:r>
              <a:rPr lang="en-US" dirty="0"/>
              <a:t>Sources for input</a:t>
            </a:r>
          </a:p>
          <a:p>
            <a:pPr lvl="1">
              <a:lnSpc>
                <a:spcPct val="100000"/>
              </a:lnSpc>
            </a:pPr>
            <a:r>
              <a:rPr lang="en-US" sz="2000" dirty="0"/>
              <a:t>Not just THE customer; sales, sales consultants, R&amp;D, technical support groups, user groups, executives, MPMs, sales support, network groups, neighbors, competitors, suppliers, trade shows</a:t>
            </a:r>
          </a:p>
          <a:p>
            <a:r>
              <a:rPr lang="en-US" dirty="0"/>
              <a:t>Find the quiet 80%</a:t>
            </a:r>
          </a:p>
        </p:txBody>
      </p:sp>
      <p:sp>
        <p:nvSpPr>
          <p:cNvPr id="24" name="Content Placeholder 23">
            <a:extLst>
              <a:ext uri="{FF2B5EF4-FFF2-40B4-BE49-F238E27FC236}">
                <a16:creationId xmlns:a16="http://schemas.microsoft.com/office/drawing/2014/main" id="{AFCA7CE0-BE3B-4D4C-A60F-571F50FC7034}"/>
              </a:ext>
            </a:extLst>
          </p:cNvPr>
          <p:cNvSpPr>
            <a:spLocks noGrp="1"/>
          </p:cNvSpPr>
          <p:nvPr>
            <p:ph idx="13"/>
          </p:nvPr>
        </p:nvSpPr>
        <p:spPr/>
        <p:txBody>
          <a:bodyPr/>
          <a:lstStyle/>
          <a:p>
            <a:r>
              <a:rPr lang="en-US" dirty="0"/>
              <a:t>Buyer and user Personas –speak their language</a:t>
            </a:r>
          </a:p>
          <a:p>
            <a:r>
              <a:rPr lang="en-US" dirty="0"/>
              <a:t>Demonstrate RO for buyer Personas and Solve problems for user personas</a:t>
            </a:r>
          </a:p>
          <a:p>
            <a:pPr lvl="1"/>
            <a:endParaRPr lang="en-US" dirty="0"/>
          </a:p>
        </p:txBody>
      </p:sp>
      <p:pic>
        <p:nvPicPr>
          <p:cNvPr id="25" name="Picture 24">
            <a:extLst>
              <a:ext uri="{FF2B5EF4-FFF2-40B4-BE49-F238E27FC236}">
                <a16:creationId xmlns:a16="http://schemas.microsoft.com/office/drawing/2014/main" id="{08E44546-3737-9F48-BA61-77B65CED554E}"/>
              </a:ext>
            </a:extLst>
          </p:cNvPr>
          <p:cNvPicPr>
            <a:picLocks noChangeAspect="1"/>
          </p:cNvPicPr>
          <p:nvPr/>
        </p:nvPicPr>
        <p:blipFill>
          <a:blip r:embed="rId3"/>
          <a:stretch>
            <a:fillRect/>
          </a:stretch>
        </p:blipFill>
        <p:spPr>
          <a:xfrm>
            <a:off x="6024370" y="3720343"/>
            <a:ext cx="1158689" cy="1955594"/>
          </a:xfrm>
          <a:prstGeom prst="rect">
            <a:avLst/>
          </a:prstGeom>
        </p:spPr>
      </p:pic>
      <p:pic>
        <p:nvPicPr>
          <p:cNvPr id="27" name="Picture 26">
            <a:extLst>
              <a:ext uri="{FF2B5EF4-FFF2-40B4-BE49-F238E27FC236}">
                <a16:creationId xmlns:a16="http://schemas.microsoft.com/office/drawing/2014/main" id="{B7C2D506-F7FB-B745-AC76-535E0ED7B252}"/>
              </a:ext>
            </a:extLst>
          </p:cNvPr>
          <p:cNvPicPr>
            <a:picLocks noChangeAspect="1"/>
          </p:cNvPicPr>
          <p:nvPr/>
        </p:nvPicPr>
        <p:blipFill>
          <a:blip r:embed="rId4"/>
          <a:stretch>
            <a:fillRect/>
          </a:stretch>
        </p:blipFill>
        <p:spPr>
          <a:xfrm>
            <a:off x="7850386" y="3720343"/>
            <a:ext cx="2003761" cy="1955593"/>
          </a:xfrm>
          <a:prstGeom prst="rect">
            <a:avLst/>
          </a:prstGeom>
        </p:spPr>
      </p:pic>
      <p:pic>
        <p:nvPicPr>
          <p:cNvPr id="32" name="Picture 31">
            <a:extLst>
              <a:ext uri="{FF2B5EF4-FFF2-40B4-BE49-F238E27FC236}">
                <a16:creationId xmlns:a16="http://schemas.microsoft.com/office/drawing/2014/main" id="{7756BF32-1B11-394B-865A-8F0EBEAA957D}"/>
              </a:ext>
            </a:extLst>
          </p:cNvPr>
          <p:cNvPicPr>
            <a:picLocks noChangeAspect="1"/>
          </p:cNvPicPr>
          <p:nvPr/>
        </p:nvPicPr>
        <p:blipFill>
          <a:blip r:embed="rId5"/>
          <a:stretch>
            <a:fillRect/>
          </a:stretch>
        </p:blipFill>
        <p:spPr>
          <a:xfrm>
            <a:off x="10249834" y="3470039"/>
            <a:ext cx="981399" cy="2205897"/>
          </a:xfrm>
          <a:prstGeom prst="rect">
            <a:avLst/>
          </a:prstGeom>
        </p:spPr>
      </p:pic>
      <p:sp>
        <p:nvSpPr>
          <p:cNvPr id="33" name="TextBox 32">
            <a:extLst>
              <a:ext uri="{FF2B5EF4-FFF2-40B4-BE49-F238E27FC236}">
                <a16:creationId xmlns:a16="http://schemas.microsoft.com/office/drawing/2014/main" id="{3C3AE6D0-6114-2941-949D-C28B167A79BB}"/>
              </a:ext>
            </a:extLst>
          </p:cNvPr>
          <p:cNvSpPr txBox="1"/>
          <p:nvPr/>
        </p:nvSpPr>
        <p:spPr>
          <a:xfrm>
            <a:off x="6218335" y="5741573"/>
            <a:ext cx="1548230" cy="369332"/>
          </a:xfrm>
          <a:prstGeom prst="rect">
            <a:avLst/>
          </a:prstGeom>
          <a:noFill/>
        </p:spPr>
        <p:txBody>
          <a:bodyPr wrap="square" rtlCol="0">
            <a:spAutoFit/>
          </a:bodyPr>
          <a:lstStyle/>
          <a:p>
            <a:r>
              <a:rPr lang="en-US" b="1" dirty="0"/>
              <a:t>Technical</a:t>
            </a:r>
          </a:p>
        </p:txBody>
      </p:sp>
      <p:sp>
        <p:nvSpPr>
          <p:cNvPr id="34" name="TextBox 33">
            <a:extLst>
              <a:ext uri="{FF2B5EF4-FFF2-40B4-BE49-F238E27FC236}">
                <a16:creationId xmlns:a16="http://schemas.microsoft.com/office/drawing/2014/main" id="{3D2E0BB9-EAD9-674B-8329-CD89E14B9FAC}"/>
              </a:ext>
            </a:extLst>
          </p:cNvPr>
          <p:cNvSpPr txBox="1"/>
          <p:nvPr/>
        </p:nvSpPr>
        <p:spPr>
          <a:xfrm>
            <a:off x="8078151" y="5741573"/>
            <a:ext cx="1548230" cy="369332"/>
          </a:xfrm>
          <a:prstGeom prst="rect">
            <a:avLst/>
          </a:prstGeom>
          <a:noFill/>
        </p:spPr>
        <p:txBody>
          <a:bodyPr wrap="square" rtlCol="0">
            <a:spAutoFit/>
          </a:bodyPr>
          <a:lstStyle/>
          <a:p>
            <a:r>
              <a:rPr lang="en-US" b="1" dirty="0"/>
              <a:t>Business</a:t>
            </a:r>
          </a:p>
        </p:txBody>
      </p:sp>
      <p:sp>
        <p:nvSpPr>
          <p:cNvPr id="35" name="TextBox 34">
            <a:extLst>
              <a:ext uri="{FF2B5EF4-FFF2-40B4-BE49-F238E27FC236}">
                <a16:creationId xmlns:a16="http://schemas.microsoft.com/office/drawing/2014/main" id="{0A9E9741-F8D2-984A-BDA9-6F205A22357B}"/>
              </a:ext>
            </a:extLst>
          </p:cNvPr>
          <p:cNvSpPr txBox="1"/>
          <p:nvPr/>
        </p:nvSpPr>
        <p:spPr>
          <a:xfrm>
            <a:off x="10249834" y="5741573"/>
            <a:ext cx="1548230" cy="369332"/>
          </a:xfrm>
          <a:prstGeom prst="rect">
            <a:avLst/>
          </a:prstGeom>
          <a:noFill/>
        </p:spPr>
        <p:txBody>
          <a:bodyPr wrap="square" rtlCol="0">
            <a:spAutoFit/>
          </a:bodyPr>
          <a:lstStyle/>
          <a:p>
            <a:r>
              <a:rPr lang="en-US" b="1" dirty="0"/>
              <a:t>Creative</a:t>
            </a:r>
          </a:p>
        </p:txBody>
      </p:sp>
      <p:sp>
        <p:nvSpPr>
          <p:cNvPr id="36" name="TextBox 35">
            <a:extLst>
              <a:ext uri="{FF2B5EF4-FFF2-40B4-BE49-F238E27FC236}">
                <a16:creationId xmlns:a16="http://schemas.microsoft.com/office/drawing/2014/main" id="{839EFF34-93A8-1C4E-8B8D-D5EA94D0DA10}"/>
              </a:ext>
            </a:extLst>
          </p:cNvPr>
          <p:cNvSpPr txBox="1"/>
          <p:nvPr/>
        </p:nvSpPr>
        <p:spPr>
          <a:xfrm>
            <a:off x="9095232" y="6118295"/>
            <a:ext cx="2873520" cy="461665"/>
          </a:xfrm>
          <a:prstGeom prst="rect">
            <a:avLst/>
          </a:prstGeom>
          <a:noFill/>
        </p:spPr>
        <p:txBody>
          <a:bodyPr wrap="square" rtlCol="0">
            <a:spAutoFit/>
          </a:bodyPr>
          <a:lstStyle/>
          <a:p>
            <a:r>
              <a:rPr lang="en-US" sz="2400" b="1" i="1" dirty="0">
                <a:solidFill>
                  <a:srgbClr val="C00000"/>
                </a:solidFill>
              </a:rPr>
              <a:t>Ross Personas</a:t>
            </a:r>
          </a:p>
        </p:txBody>
      </p:sp>
    </p:spTree>
    <p:extLst>
      <p:ext uri="{BB962C8B-B14F-4D97-AF65-F5344CB8AC3E}">
        <p14:creationId xmlns:p14="http://schemas.microsoft.com/office/powerpoint/2010/main" val="3488696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36571-4E05-9C4B-B732-D6DACD93F874}"/>
              </a:ext>
            </a:extLst>
          </p:cNvPr>
          <p:cNvSpPr>
            <a:spLocks noGrp="1"/>
          </p:cNvSpPr>
          <p:nvPr>
            <p:ph type="title"/>
          </p:nvPr>
        </p:nvSpPr>
        <p:spPr>
          <a:xfrm>
            <a:off x="430427" y="411516"/>
            <a:ext cx="8128357" cy="894557"/>
          </a:xfrm>
        </p:spPr>
        <p:txBody>
          <a:bodyPr/>
          <a:lstStyle/>
          <a:p>
            <a:r>
              <a:rPr lang="en-US" dirty="0"/>
              <a:t>The Answer to most of your questions is not in the building</a:t>
            </a:r>
          </a:p>
        </p:txBody>
      </p:sp>
      <p:sp>
        <p:nvSpPr>
          <p:cNvPr id="3" name="Content Placeholder 2">
            <a:extLst>
              <a:ext uri="{FF2B5EF4-FFF2-40B4-BE49-F238E27FC236}">
                <a16:creationId xmlns:a16="http://schemas.microsoft.com/office/drawing/2014/main" id="{9DCC5C72-BBF4-1C4E-B0DE-737B10F6381B}"/>
              </a:ext>
            </a:extLst>
          </p:cNvPr>
          <p:cNvSpPr>
            <a:spLocks noGrp="1"/>
          </p:cNvSpPr>
          <p:nvPr>
            <p:ph idx="1"/>
          </p:nvPr>
        </p:nvSpPr>
        <p:spPr/>
        <p:txBody>
          <a:bodyPr/>
          <a:lstStyle/>
          <a:p>
            <a:r>
              <a:rPr lang="en-US" dirty="0"/>
              <a:t>Consult widely –not just within the group, building or industry</a:t>
            </a:r>
          </a:p>
          <a:p>
            <a:r>
              <a:rPr lang="en-US" dirty="0"/>
              <a:t>Cool Aid</a:t>
            </a:r>
          </a:p>
        </p:txBody>
      </p:sp>
      <p:pic>
        <p:nvPicPr>
          <p:cNvPr id="5" name="Content Placeholder 4">
            <a:extLst>
              <a:ext uri="{FF2B5EF4-FFF2-40B4-BE49-F238E27FC236}">
                <a16:creationId xmlns:a16="http://schemas.microsoft.com/office/drawing/2014/main" id="{B43F68F9-D1CA-C14D-A163-9C56CC4CA5A0}"/>
              </a:ext>
            </a:extLst>
          </p:cNvPr>
          <p:cNvPicPr>
            <a:picLocks noGrp="1" noChangeAspect="1"/>
          </p:cNvPicPr>
          <p:nvPr>
            <p:ph idx="13"/>
          </p:nvPr>
        </p:nvPicPr>
        <p:blipFill>
          <a:blip r:embed="rId2"/>
          <a:stretch>
            <a:fillRect/>
          </a:stretch>
        </p:blipFill>
        <p:spPr>
          <a:xfrm>
            <a:off x="6169025" y="1957443"/>
            <a:ext cx="5484813" cy="3636852"/>
          </a:xfrm>
          <a:prstGeom prst="rect">
            <a:avLst/>
          </a:prstGeom>
        </p:spPr>
      </p:pic>
      <p:pic>
        <p:nvPicPr>
          <p:cNvPr id="6" name="Picture 5">
            <a:extLst>
              <a:ext uri="{FF2B5EF4-FFF2-40B4-BE49-F238E27FC236}">
                <a16:creationId xmlns:a16="http://schemas.microsoft.com/office/drawing/2014/main" id="{A16F9AF8-80B7-0F4A-8D4C-48C7C50E1E8C}"/>
              </a:ext>
            </a:extLst>
          </p:cNvPr>
          <p:cNvPicPr>
            <a:picLocks noChangeAspect="1"/>
          </p:cNvPicPr>
          <p:nvPr/>
        </p:nvPicPr>
        <p:blipFill>
          <a:blip r:embed="rId3"/>
          <a:stretch>
            <a:fillRect/>
          </a:stretch>
        </p:blipFill>
        <p:spPr>
          <a:xfrm>
            <a:off x="789432" y="2864866"/>
            <a:ext cx="3810000" cy="2908300"/>
          </a:xfrm>
          <a:prstGeom prst="rect">
            <a:avLst/>
          </a:prstGeom>
        </p:spPr>
      </p:pic>
    </p:spTree>
    <p:extLst>
      <p:ext uri="{BB962C8B-B14F-4D97-AF65-F5344CB8AC3E}">
        <p14:creationId xmlns:p14="http://schemas.microsoft.com/office/powerpoint/2010/main" val="4253917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3016025-E6C7-AF45-9210-0429CDD93049}"/>
              </a:ext>
            </a:extLst>
          </p:cNvPr>
          <p:cNvSpPr>
            <a:spLocks noGrp="1"/>
          </p:cNvSpPr>
          <p:nvPr>
            <p:ph type="title"/>
          </p:nvPr>
        </p:nvSpPr>
        <p:spPr/>
        <p:txBody>
          <a:bodyPr/>
          <a:lstStyle/>
          <a:p>
            <a:r>
              <a:rPr lang="en-US"/>
              <a:t>Communicating the Value Proposition</a:t>
            </a:r>
            <a:endParaRPr lang="en-US" dirty="0"/>
          </a:p>
        </p:txBody>
      </p:sp>
      <p:sp>
        <p:nvSpPr>
          <p:cNvPr id="27" name="Content Placeholder 26">
            <a:extLst>
              <a:ext uri="{FF2B5EF4-FFF2-40B4-BE49-F238E27FC236}">
                <a16:creationId xmlns:a16="http://schemas.microsoft.com/office/drawing/2014/main" id="{402EA7C5-C943-F545-88A5-306F8761833D}"/>
              </a:ext>
            </a:extLst>
          </p:cNvPr>
          <p:cNvSpPr>
            <a:spLocks noGrp="1"/>
          </p:cNvSpPr>
          <p:nvPr>
            <p:ph idx="1"/>
          </p:nvPr>
        </p:nvSpPr>
        <p:spPr/>
        <p:txBody>
          <a:bodyPr>
            <a:normAutofit fontScale="85000" lnSpcReduction="10000"/>
          </a:bodyPr>
          <a:lstStyle/>
          <a:p>
            <a:pPr lvl="0"/>
            <a:r>
              <a:rPr lang="en-US" dirty="0"/>
              <a:t>Product Name</a:t>
            </a:r>
            <a:r>
              <a:rPr lang="en-CA" dirty="0"/>
              <a:t>: ____ </a:t>
            </a:r>
          </a:p>
          <a:p>
            <a:pPr lvl="0"/>
            <a:r>
              <a:rPr lang="en-US" dirty="0"/>
              <a:t>Persona and Market Segment</a:t>
            </a:r>
            <a:r>
              <a:rPr lang="en-CA" dirty="0"/>
              <a:t> ______</a:t>
            </a:r>
            <a:endParaRPr lang="en-US" altLang="en-US" dirty="0"/>
          </a:p>
          <a:p>
            <a:pPr lvl="0"/>
            <a:r>
              <a:rPr lang="en-US" altLang="en-US" dirty="0"/>
              <a:t>Problem</a:t>
            </a:r>
          </a:p>
          <a:p>
            <a:pPr lvl="1"/>
            <a:r>
              <a:rPr lang="en-US" altLang="en-US" dirty="0"/>
              <a:t>There is a problem in the industry today Solution</a:t>
            </a:r>
          </a:p>
          <a:p>
            <a:pPr lvl="1"/>
            <a:r>
              <a:rPr lang="en-US" altLang="en-US" dirty="0"/>
              <a:t>The ideal solution to this problem is …</a:t>
            </a:r>
          </a:p>
          <a:p>
            <a:pPr lvl="0"/>
            <a:r>
              <a:rPr lang="en-US" altLang="en-US" dirty="0"/>
              <a:t>Positioning Statement (25 words or less)</a:t>
            </a:r>
          </a:p>
          <a:p>
            <a:pPr lvl="0"/>
            <a:r>
              <a:rPr lang="en-US" altLang="en-US" dirty="0"/>
              <a:t>Product Description (50 words or less)</a:t>
            </a:r>
          </a:p>
          <a:p>
            <a:pPr lvl="0"/>
            <a:r>
              <a:rPr lang="en-US" altLang="en-US" dirty="0"/>
              <a:t>Problem orientated features:  List 1 to 5</a:t>
            </a:r>
          </a:p>
        </p:txBody>
      </p:sp>
      <p:sp>
        <p:nvSpPr>
          <p:cNvPr id="21" name="Content Placeholder 20">
            <a:extLst>
              <a:ext uri="{FF2B5EF4-FFF2-40B4-BE49-F238E27FC236}">
                <a16:creationId xmlns:a16="http://schemas.microsoft.com/office/drawing/2014/main" id="{0746DA95-A972-4046-B1C0-32EF470B410F}"/>
              </a:ext>
            </a:extLst>
          </p:cNvPr>
          <p:cNvSpPr>
            <a:spLocks noGrp="1"/>
          </p:cNvSpPr>
          <p:nvPr>
            <p:ph idx="13"/>
          </p:nvPr>
        </p:nvSpPr>
        <p:spPr/>
        <p:txBody>
          <a:bodyPr>
            <a:normAutofit fontScale="85000" lnSpcReduction="10000"/>
          </a:bodyPr>
          <a:lstStyle/>
          <a:p>
            <a:r>
              <a:rPr lang="en-US" dirty="0"/>
              <a:t>Product Name _____			</a:t>
            </a:r>
          </a:p>
          <a:p>
            <a:r>
              <a:rPr lang="en-US" dirty="0"/>
              <a:t>Launch Date	______				</a:t>
            </a:r>
          </a:p>
          <a:p>
            <a:r>
              <a:rPr lang="en-US" dirty="0"/>
              <a:t>What is this product? / What does it do?	</a:t>
            </a:r>
          </a:p>
          <a:p>
            <a:r>
              <a:rPr lang="en-US" dirty="0"/>
              <a:t>Features / benefits:  List 1 to 3		</a:t>
            </a:r>
          </a:p>
          <a:p>
            <a:r>
              <a:rPr lang="en-US" dirty="0"/>
              <a:t>What is the application / how will this be used / who is it for?				</a:t>
            </a:r>
          </a:p>
          <a:p>
            <a:r>
              <a:rPr lang="en-US" dirty="0"/>
              <a:t>Why did we build this product? </a:t>
            </a:r>
          </a:p>
          <a:p>
            <a:r>
              <a:rPr lang="en-US" dirty="0"/>
              <a:t>What problem does it solve? </a:t>
            </a:r>
          </a:p>
        </p:txBody>
      </p:sp>
      <p:sp>
        <p:nvSpPr>
          <p:cNvPr id="15" name="Content Placeholder 14">
            <a:extLst>
              <a:ext uri="{FF2B5EF4-FFF2-40B4-BE49-F238E27FC236}">
                <a16:creationId xmlns:a16="http://schemas.microsoft.com/office/drawing/2014/main" id="{BD22BB7D-9CD0-1D45-84E2-405E7DB0F14F}"/>
              </a:ext>
            </a:extLst>
          </p:cNvPr>
          <p:cNvSpPr>
            <a:spLocks noGrp="1"/>
          </p:cNvSpPr>
          <p:nvPr>
            <p:ph idx="14"/>
          </p:nvPr>
        </p:nvSpPr>
        <p:spPr/>
        <p:txBody>
          <a:bodyPr>
            <a:normAutofit fontScale="92500" lnSpcReduction="20000"/>
          </a:bodyPr>
          <a:lstStyle/>
          <a:p>
            <a:r>
              <a:rPr lang="en-US"/>
              <a:t>Pragmatic	</a:t>
            </a:r>
            <a:endParaRPr lang="en-US" dirty="0"/>
          </a:p>
        </p:txBody>
      </p:sp>
      <p:sp>
        <p:nvSpPr>
          <p:cNvPr id="16" name="Content Placeholder 15">
            <a:extLst>
              <a:ext uri="{FF2B5EF4-FFF2-40B4-BE49-F238E27FC236}">
                <a16:creationId xmlns:a16="http://schemas.microsoft.com/office/drawing/2014/main" id="{51F60212-9EE5-9C4C-8E26-F8B88BEC1E9A}"/>
              </a:ext>
            </a:extLst>
          </p:cNvPr>
          <p:cNvSpPr>
            <a:spLocks noGrp="1"/>
          </p:cNvSpPr>
          <p:nvPr>
            <p:ph idx="15"/>
          </p:nvPr>
        </p:nvSpPr>
        <p:spPr/>
        <p:txBody>
          <a:bodyPr>
            <a:normAutofit fontScale="92500" lnSpcReduction="20000"/>
          </a:bodyPr>
          <a:lstStyle/>
          <a:p>
            <a:r>
              <a:rPr lang="en-US" dirty="0"/>
              <a:t>RWTM</a:t>
            </a:r>
          </a:p>
        </p:txBody>
      </p:sp>
      <p:pic>
        <p:nvPicPr>
          <p:cNvPr id="33" name="Picture 32">
            <a:extLst>
              <a:ext uri="{FF2B5EF4-FFF2-40B4-BE49-F238E27FC236}">
                <a16:creationId xmlns:a16="http://schemas.microsoft.com/office/drawing/2014/main" id="{4C8FE358-CD31-2B45-99FA-08951C21E606}"/>
              </a:ext>
            </a:extLst>
          </p:cNvPr>
          <p:cNvPicPr>
            <a:picLocks noChangeAspect="1"/>
          </p:cNvPicPr>
          <p:nvPr/>
        </p:nvPicPr>
        <p:blipFill>
          <a:blip r:embed="rId3">
            <a:clrChange>
              <a:clrFrom>
                <a:srgbClr val="FFFFFF">
                  <a:alpha val="0"/>
                </a:srgbClr>
              </a:clrFrom>
              <a:clrTo>
                <a:srgbClr val="FFFFFF">
                  <a:alpha val="0"/>
                </a:srgbClr>
              </a:clrTo>
            </a:clrChange>
            <a:duotone>
              <a:prstClr val="black"/>
              <a:srgbClr val="1771B1">
                <a:tint val="45000"/>
                <a:satMod val="400000"/>
              </a:srgbClr>
            </a:duotone>
            <a:extLst>
              <a:ext uri="{BEBA8EAE-BF5A-486C-A8C5-ECC9F3942E4B}">
                <a14:imgProps xmlns:a14="http://schemas.microsoft.com/office/drawing/2010/main">
                  <a14:imgLayer>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244993" y="1465216"/>
            <a:ext cx="1477922" cy="311831"/>
          </a:xfrm>
          <a:prstGeom prst="rect">
            <a:avLst/>
          </a:prstGeom>
        </p:spPr>
      </p:pic>
      <p:pic>
        <p:nvPicPr>
          <p:cNvPr id="34" name="Picture 33">
            <a:extLst>
              <a:ext uri="{FF2B5EF4-FFF2-40B4-BE49-F238E27FC236}">
                <a16:creationId xmlns:a16="http://schemas.microsoft.com/office/drawing/2014/main" id="{FD47530E-247B-534E-AE6A-87161B6B8931}"/>
              </a:ext>
            </a:extLst>
          </p:cNvPr>
          <p:cNvPicPr>
            <a:picLocks noChangeAspect="1"/>
          </p:cNvPicPr>
          <p:nvPr/>
        </p:nvPicPr>
        <p:blipFill>
          <a:blip r:embed="rId4"/>
          <a:stretch>
            <a:fillRect/>
          </a:stretch>
        </p:blipFill>
        <p:spPr>
          <a:xfrm>
            <a:off x="7703854" y="1410525"/>
            <a:ext cx="1857558" cy="348292"/>
          </a:xfrm>
          <a:prstGeom prst="rect">
            <a:avLst/>
          </a:prstGeom>
        </p:spPr>
      </p:pic>
    </p:spTree>
    <p:extLst>
      <p:ext uri="{BB962C8B-B14F-4D97-AF65-F5344CB8AC3E}">
        <p14:creationId xmlns:p14="http://schemas.microsoft.com/office/powerpoint/2010/main" val="550609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52FF-A786-3541-A5A1-EFA77B90A056}"/>
              </a:ext>
            </a:extLst>
          </p:cNvPr>
          <p:cNvSpPr>
            <a:spLocks noGrp="1"/>
          </p:cNvSpPr>
          <p:nvPr>
            <p:ph type="title"/>
          </p:nvPr>
        </p:nvSpPr>
        <p:spPr/>
        <p:txBody>
          <a:bodyPr/>
          <a:lstStyle/>
          <a:p>
            <a:r>
              <a:rPr lang="en-US" dirty="0"/>
              <a:t>Writing A Problem Statement</a:t>
            </a:r>
          </a:p>
        </p:txBody>
      </p:sp>
      <p:sp>
        <p:nvSpPr>
          <p:cNvPr id="3" name="Content Placeholder 2">
            <a:extLst>
              <a:ext uri="{FF2B5EF4-FFF2-40B4-BE49-F238E27FC236}">
                <a16:creationId xmlns:a16="http://schemas.microsoft.com/office/drawing/2014/main" id="{2688DD5A-FCA6-E549-9365-65BE08B52F30}"/>
              </a:ext>
            </a:extLst>
          </p:cNvPr>
          <p:cNvSpPr>
            <a:spLocks noGrp="1"/>
          </p:cNvSpPr>
          <p:nvPr>
            <p:ph idx="1"/>
          </p:nvPr>
        </p:nvSpPr>
        <p:spPr/>
        <p:txBody>
          <a:bodyPr>
            <a:normAutofit/>
          </a:bodyPr>
          <a:lstStyle/>
          <a:p>
            <a:pPr marL="0" indent="0">
              <a:buNone/>
            </a:pPr>
            <a:r>
              <a:rPr lang="en-US" sz="3200" b="0" dirty="0"/>
              <a:t>“The rear gate of the SUV shall open to 108 degrees and close completely through remotely controlled actuators via a key fob button or in car button/switch”</a:t>
            </a:r>
          </a:p>
        </p:txBody>
      </p:sp>
      <p:sp>
        <p:nvSpPr>
          <p:cNvPr id="4" name="Content Placeholder 3">
            <a:extLst>
              <a:ext uri="{FF2B5EF4-FFF2-40B4-BE49-F238E27FC236}">
                <a16:creationId xmlns:a16="http://schemas.microsoft.com/office/drawing/2014/main" id="{332C8C00-0732-7643-8F17-EC72BBCF68DD}"/>
              </a:ext>
            </a:extLst>
          </p:cNvPr>
          <p:cNvSpPr>
            <a:spLocks noGrp="1"/>
          </p:cNvSpPr>
          <p:nvPr>
            <p:ph idx="13"/>
          </p:nvPr>
        </p:nvSpPr>
        <p:spPr/>
        <p:txBody>
          <a:bodyPr/>
          <a:lstStyle/>
          <a:p>
            <a:pPr marL="0" indent="0">
              <a:buNone/>
            </a:pPr>
            <a:r>
              <a:rPr lang="en-US" sz="3200" b="0" dirty="0"/>
              <a:t>“Chris the consumer needs to open and close the rear gate of the SUV in the parking lot when their hands are full and it is raining”</a:t>
            </a:r>
          </a:p>
        </p:txBody>
      </p:sp>
      <p:sp>
        <p:nvSpPr>
          <p:cNvPr id="5" name="Content Placeholder 4">
            <a:extLst>
              <a:ext uri="{FF2B5EF4-FFF2-40B4-BE49-F238E27FC236}">
                <a16:creationId xmlns:a16="http://schemas.microsoft.com/office/drawing/2014/main" id="{EBB2FCC4-CC8D-2646-9E5B-99BD93C2A9EE}"/>
              </a:ext>
            </a:extLst>
          </p:cNvPr>
          <p:cNvSpPr>
            <a:spLocks noGrp="1"/>
          </p:cNvSpPr>
          <p:nvPr>
            <p:ph idx="14"/>
          </p:nvPr>
        </p:nvSpPr>
        <p:spPr/>
        <p:txBody>
          <a:bodyPr>
            <a:normAutofit fontScale="92500" lnSpcReduction="20000"/>
          </a:bodyPr>
          <a:lstStyle/>
          <a:p>
            <a:r>
              <a:rPr lang="en-US" dirty="0"/>
              <a:t>Bad Example</a:t>
            </a:r>
          </a:p>
        </p:txBody>
      </p:sp>
      <p:sp>
        <p:nvSpPr>
          <p:cNvPr id="6" name="Content Placeholder 5">
            <a:extLst>
              <a:ext uri="{FF2B5EF4-FFF2-40B4-BE49-F238E27FC236}">
                <a16:creationId xmlns:a16="http://schemas.microsoft.com/office/drawing/2014/main" id="{50EFB9AB-9D7F-E843-9E55-8F3E6EF93857}"/>
              </a:ext>
            </a:extLst>
          </p:cNvPr>
          <p:cNvSpPr>
            <a:spLocks noGrp="1"/>
          </p:cNvSpPr>
          <p:nvPr>
            <p:ph idx="15"/>
          </p:nvPr>
        </p:nvSpPr>
        <p:spPr/>
        <p:txBody>
          <a:bodyPr>
            <a:normAutofit fontScale="92500" lnSpcReduction="20000"/>
          </a:bodyPr>
          <a:lstStyle/>
          <a:p>
            <a:r>
              <a:rPr lang="en-US" dirty="0"/>
              <a:t>Good Example</a:t>
            </a:r>
          </a:p>
        </p:txBody>
      </p:sp>
      <p:cxnSp>
        <p:nvCxnSpPr>
          <p:cNvPr id="8" name="Straight Connector 7">
            <a:extLst>
              <a:ext uri="{FF2B5EF4-FFF2-40B4-BE49-F238E27FC236}">
                <a16:creationId xmlns:a16="http://schemas.microsoft.com/office/drawing/2014/main" id="{34205EBC-1BA7-3145-9232-53C520DDEF22}"/>
              </a:ext>
            </a:extLst>
          </p:cNvPr>
          <p:cNvCxnSpPr/>
          <p:nvPr/>
        </p:nvCxnSpPr>
        <p:spPr>
          <a:xfrm>
            <a:off x="600891" y="1869301"/>
            <a:ext cx="43891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9E46B0-ACC6-9942-B7BC-74E514B7CD1F}"/>
              </a:ext>
            </a:extLst>
          </p:cNvPr>
          <p:cNvCxnSpPr/>
          <p:nvPr/>
        </p:nvCxnSpPr>
        <p:spPr>
          <a:xfrm>
            <a:off x="6331131" y="1869301"/>
            <a:ext cx="438912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1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118906-738A-9849-9D3E-23599D3FC392}"/>
              </a:ext>
            </a:extLst>
          </p:cNvPr>
          <p:cNvSpPr>
            <a:spLocks noGrp="1"/>
          </p:cNvSpPr>
          <p:nvPr>
            <p:ph type="title"/>
          </p:nvPr>
        </p:nvSpPr>
        <p:spPr/>
        <p:txBody>
          <a:bodyPr/>
          <a:lstStyle/>
          <a:p>
            <a:r>
              <a:rPr lang="en-US" dirty="0"/>
              <a:t>Pragmatic Market Segment</a:t>
            </a:r>
          </a:p>
        </p:txBody>
      </p:sp>
      <p:graphicFrame>
        <p:nvGraphicFramePr>
          <p:cNvPr id="9" name="Content Placeholder 8">
            <a:extLst>
              <a:ext uri="{FF2B5EF4-FFF2-40B4-BE49-F238E27FC236}">
                <a16:creationId xmlns:a16="http://schemas.microsoft.com/office/drawing/2014/main" id="{1E689F1B-5179-DE49-B904-0EAF28D7C997}"/>
              </a:ext>
            </a:extLst>
          </p:cNvPr>
          <p:cNvGraphicFramePr>
            <a:graphicFrameLocks noGrp="1"/>
          </p:cNvGraphicFramePr>
          <p:nvPr>
            <p:ph idx="1"/>
            <p:extLst>
              <p:ext uri="{D42A27DB-BD31-4B8C-83A1-F6EECF244321}">
                <p14:modId xmlns:p14="http://schemas.microsoft.com/office/powerpoint/2010/main" val="2660220897"/>
              </p:ext>
            </p:extLst>
          </p:nvPr>
        </p:nvGraphicFramePr>
        <p:xfrm>
          <a:off x="423145" y="1136469"/>
          <a:ext cx="12175444" cy="4934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D83CE99A-BC9D-3144-A95E-0EE708078E28}"/>
              </a:ext>
            </a:extLst>
          </p:cNvPr>
          <p:cNvPicPr>
            <a:picLocks noChangeAspect="1"/>
          </p:cNvPicPr>
          <p:nvPr/>
        </p:nvPicPr>
        <p:blipFill>
          <a:blip r:embed="rId7">
            <a:duotone>
              <a:schemeClr val="accent1">
                <a:shade val="45000"/>
                <a:satMod val="135000"/>
              </a:schemeClr>
              <a:prstClr val="white"/>
            </a:duotone>
          </a:blip>
          <a:stretch>
            <a:fillRect/>
          </a:stretch>
        </p:blipFill>
        <p:spPr>
          <a:xfrm>
            <a:off x="7408056" y="906636"/>
            <a:ext cx="1270000" cy="1270000"/>
          </a:xfrm>
          <a:prstGeom prst="rect">
            <a:avLst/>
          </a:prstGeom>
        </p:spPr>
      </p:pic>
      <p:pic>
        <p:nvPicPr>
          <p:cNvPr id="11" name="Picture 10">
            <a:extLst>
              <a:ext uri="{FF2B5EF4-FFF2-40B4-BE49-F238E27FC236}">
                <a16:creationId xmlns:a16="http://schemas.microsoft.com/office/drawing/2014/main" id="{842D9F6F-EC39-3941-A497-568CCE166396}"/>
              </a:ext>
            </a:extLst>
          </p:cNvPr>
          <p:cNvPicPr>
            <a:picLocks noChangeAspect="1"/>
          </p:cNvPicPr>
          <p:nvPr/>
        </p:nvPicPr>
        <p:blipFill>
          <a:blip r:embed="rId7">
            <a:duotone>
              <a:schemeClr val="bg2">
                <a:shade val="45000"/>
                <a:satMod val="135000"/>
              </a:schemeClr>
              <a:prstClr val="white"/>
            </a:duotone>
          </a:blip>
          <a:stretch>
            <a:fillRect/>
          </a:stretch>
        </p:blipFill>
        <p:spPr>
          <a:xfrm>
            <a:off x="7037252" y="4694894"/>
            <a:ext cx="1270000" cy="1270000"/>
          </a:xfrm>
          <a:prstGeom prst="rect">
            <a:avLst/>
          </a:prstGeom>
        </p:spPr>
      </p:pic>
      <p:pic>
        <p:nvPicPr>
          <p:cNvPr id="12" name="Picture 11">
            <a:extLst>
              <a:ext uri="{FF2B5EF4-FFF2-40B4-BE49-F238E27FC236}">
                <a16:creationId xmlns:a16="http://schemas.microsoft.com/office/drawing/2014/main" id="{6AF9D8F2-769F-5D47-8ED5-95945A26A5F6}"/>
              </a:ext>
            </a:extLst>
          </p:cNvPr>
          <p:cNvPicPr>
            <a:picLocks noChangeAspect="1"/>
          </p:cNvPicPr>
          <p:nvPr/>
        </p:nvPicPr>
        <p:blipFill>
          <a:blip r:embed="rId7">
            <a:duotone>
              <a:prstClr val="black"/>
              <a:schemeClr val="accent5">
                <a:tint val="45000"/>
                <a:satMod val="400000"/>
              </a:schemeClr>
            </a:duotone>
          </a:blip>
          <a:stretch>
            <a:fillRect/>
          </a:stretch>
        </p:blipFill>
        <p:spPr>
          <a:xfrm>
            <a:off x="8529093" y="3553514"/>
            <a:ext cx="1270000" cy="1270000"/>
          </a:xfrm>
          <a:prstGeom prst="rect">
            <a:avLst/>
          </a:prstGeom>
        </p:spPr>
      </p:pic>
      <p:grpSp>
        <p:nvGrpSpPr>
          <p:cNvPr id="2" name="Group 1">
            <a:extLst>
              <a:ext uri="{FF2B5EF4-FFF2-40B4-BE49-F238E27FC236}">
                <a16:creationId xmlns:a16="http://schemas.microsoft.com/office/drawing/2014/main" id="{6CF480A8-F44E-5842-B919-070D9A9F7FA7}"/>
              </a:ext>
            </a:extLst>
          </p:cNvPr>
          <p:cNvGrpSpPr/>
          <p:nvPr/>
        </p:nvGrpSpPr>
        <p:grpSpPr>
          <a:xfrm>
            <a:off x="8828350" y="1150512"/>
            <a:ext cx="3215050" cy="2453227"/>
            <a:chOff x="8672150" y="351246"/>
            <a:chExt cx="3215050" cy="2453227"/>
          </a:xfrm>
        </p:grpSpPr>
        <p:pic>
          <p:nvPicPr>
            <p:cNvPr id="16" name="Picture 15">
              <a:extLst>
                <a:ext uri="{FF2B5EF4-FFF2-40B4-BE49-F238E27FC236}">
                  <a16:creationId xmlns:a16="http://schemas.microsoft.com/office/drawing/2014/main" id="{63B8FEA0-A7D6-B542-9371-FECBC6D9AEA9}"/>
                </a:ext>
              </a:extLst>
            </p:cNvPr>
            <p:cNvPicPr>
              <a:picLocks noChangeAspect="1"/>
            </p:cNvPicPr>
            <p:nvPr/>
          </p:nvPicPr>
          <p:blipFill rotWithShape="1">
            <a:blip r:embed="rId8"/>
            <a:srcRect r="45081" b="13465"/>
            <a:stretch/>
          </p:blipFill>
          <p:spPr>
            <a:xfrm>
              <a:off x="9419046" y="351246"/>
              <a:ext cx="1447664" cy="427694"/>
            </a:xfrm>
            <a:prstGeom prst="rect">
              <a:avLst/>
            </a:prstGeom>
          </p:spPr>
        </p:pic>
        <p:sp>
          <p:nvSpPr>
            <p:cNvPr id="18" name="TextBox 17">
              <a:extLst>
                <a:ext uri="{FF2B5EF4-FFF2-40B4-BE49-F238E27FC236}">
                  <a16:creationId xmlns:a16="http://schemas.microsoft.com/office/drawing/2014/main" id="{8CF17DBD-6639-EC44-84FC-837C854C599A}"/>
                </a:ext>
              </a:extLst>
            </p:cNvPr>
            <p:cNvSpPr txBox="1"/>
            <p:nvPr/>
          </p:nvSpPr>
          <p:spPr>
            <a:xfrm>
              <a:off x="8672150" y="742370"/>
              <a:ext cx="3215050" cy="2062103"/>
            </a:xfrm>
            <a:prstGeom prst="rect">
              <a:avLst/>
            </a:prstGeom>
            <a:noFill/>
          </p:spPr>
          <p:txBody>
            <a:bodyPr wrap="square" rtlCol="0">
              <a:spAutoFit/>
            </a:bodyPr>
            <a:lstStyle/>
            <a:p>
              <a:r>
                <a:rPr lang="en-US" sz="2000" b="1" dirty="0"/>
                <a:t>Customers of Ross</a:t>
              </a:r>
            </a:p>
            <a:p>
              <a:pPr marL="742950" lvl="1" indent="-285750">
                <a:buFont typeface="Arial" panose="020B0604020202020204" pitchFamily="34" charset="0"/>
                <a:buChar char="•"/>
              </a:pPr>
              <a:r>
                <a:rPr lang="en-US" dirty="0"/>
                <a:t>See through the Ross lens</a:t>
              </a:r>
            </a:p>
            <a:p>
              <a:pPr marL="742950" lvl="1" indent="-285750">
                <a:buFont typeface="Arial" panose="020B0604020202020204" pitchFamily="34" charset="0"/>
                <a:buChar char="•"/>
              </a:pPr>
              <a:r>
                <a:rPr lang="en-US" dirty="0"/>
                <a:t>Might tells us what we want to hear</a:t>
              </a:r>
            </a:p>
            <a:p>
              <a:pPr marL="742950" lvl="1" indent="-285750">
                <a:buFont typeface="Arial" panose="020B0604020202020204" pitchFamily="34" charset="0"/>
                <a:buChar char="•"/>
              </a:pPr>
              <a:r>
                <a:rPr lang="en-US" dirty="0"/>
                <a:t>Tendency to “over” listen</a:t>
              </a:r>
            </a:p>
          </p:txBody>
        </p:sp>
      </p:grpSp>
      <p:sp>
        <p:nvSpPr>
          <p:cNvPr id="19" name="TextBox 18">
            <a:extLst>
              <a:ext uri="{FF2B5EF4-FFF2-40B4-BE49-F238E27FC236}">
                <a16:creationId xmlns:a16="http://schemas.microsoft.com/office/drawing/2014/main" id="{2CF8BD5B-A426-A94A-9E9C-0043033486DD}"/>
              </a:ext>
            </a:extLst>
          </p:cNvPr>
          <p:cNvSpPr txBox="1"/>
          <p:nvPr/>
        </p:nvSpPr>
        <p:spPr>
          <a:xfrm>
            <a:off x="8580710" y="4696266"/>
            <a:ext cx="3472360" cy="1231106"/>
          </a:xfrm>
          <a:prstGeom prst="rect">
            <a:avLst/>
          </a:prstGeom>
          <a:noFill/>
        </p:spPr>
        <p:txBody>
          <a:bodyPr wrap="square" rtlCol="0">
            <a:spAutoFit/>
          </a:bodyPr>
          <a:lstStyle/>
          <a:p>
            <a:r>
              <a:rPr lang="en-US" sz="2000" b="1" dirty="0"/>
              <a:t>Customers of Competition</a:t>
            </a:r>
          </a:p>
          <a:p>
            <a:pPr marL="742950" lvl="1" indent="-285750">
              <a:buFont typeface="Arial" panose="020B0604020202020204" pitchFamily="34" charset="0"/>
              <a:buChar char="•"/>
            </a:pPr>
            <a:r>
              <a:rPr lang="en-US" dirty="0"/>
              <a:t>See through the Competitors lens</a:t>
            </a:r>
          </a:p>
          <a:p>
            <a:pPr marL="742950" lvl="1" indent="-285750">
              <a:buFont typeface="Arial" panose="020B0604020202020204" pitchFamily="34" charset="0"/>
              <a:buChar char="•"/>
            </a:pPr>
            <a:r>
              <a:rPr lang="en-US" dirty="0"/>
              <a:t>Consider switching costs</a:t>
            </a:r>
          </a:p>
        </p:txBody>
      </p:sp>
      <p:sp>
        <p:nvSpPr>
          <p:cNvPr id="21" name="TextBox 20">
            <a:extLst>
              <a:ext uri="{FF2B5EF4-FFF2-40B4-BE49-F238E27FC236}">
                <a16:creationId xmlns:a16="http://schemas.microsoft.com/office/drawing/2014/main" id="{DB89B46D-30FD-9F41-8553-9F7FFE57D0AA}"/>
              </a:ext>
            </a:extLst>
          </p:cNvPr>
          <p:cNvSpPr txBox="1"/>
          <p:nvPr/>
        </p:nvSpPr>
        <p:spPr>
          <a:xfrm>
            <a:off x="1831807" y="4798664"/>
            <a:ext cx="3607156" cy="1231106"/>
          </a:xfrm>
          <a:prstGeom prst="rect">
            <a:avLst/>
          </a:prstGeom>
          <a:noFill/>
        </p:spPr>
        <p:txBody>
          <a:bodyPr wrap="square" rtlCol="0">
            <a:spAutoFit/>
          </a:bodyPr>
          <a:lstStyle/>
          <a:p>
            <a:r>
              <a:rPr lang="en-US" sz="2000" b="1" dirty="0"/>
              <a:t>Evaluators</a:t>
            </a:r>
          </a:p>
          <a:p>
            <a:pPr marL="742950" lvl="1" indent="-285750">
              <a:buFont typeface="Arial" panose="020B0604020202020204" pitchFamily="34" charset="0"/>
              <a:buChar char="•"/>
            </a:pPr>
            <a:r>
              <a:rPr lang="en-US" dirty="0"/>
              <a:t>Open to new solutions including alternative solutions</a:t>
            </a:r>
          </a:p>
        </p:txBody>
      </p:sp>
      <p:sp>
        <p:nvSpPr>
          <p:cNvPr id="22" name="TextBox 21">
            <a:extLst>
              <a:ext uri="{FF2B5EF4-FFF2-40B4-BE49-F238E27FC236}">
                <a16:creationId xmlns:a16="http://schemas.microsoft.com/office/drawing/2014/main" id="{8889352D-2A2E-B04C-B44D-14AB592846CF}"/>
              </a:ext>
            </a:extLst>
          </p:cNvPr>
          <p:cNvSpPr txBox="1"/>
          <p:nvPr/>
        </p:nvSpPr>
        <p:spPr>
          <a:xfrm>
            <a:off x="338987" y="1149927"/>
            <a:ext cx="4401660" cy="707886"/>
          </a:xfrm>
          <a:prstGeom prst="rect">
            <a:avLst/>
          </a:prstGeom>
          <a:noFill/>
        </p:spPr>
        <p:txBody>
          <a:bodyPr wrap="square" rtlCol="0">
            <a:spAutoFit/>
          </a:bodyPr>
          <a:lstStyle/>
          <a:p>
            <a:r>
              <a:rPr lang="en-US" sz="2000" b="1" dirty="0"/>
              <a:t>A group of customers that share a common set of problems</a:t>
            </a:r>
          </a:p>
        </p:txBody>
      </p:sp>
      <p:sp>
        <p:nvSpPr>
          <p:cNvPr id="23" name="TextBox 22">
            <a:extLst>
              <a:ext uri="{FF2B5EF4-FFF2-40B4-BE49-F238E27FC236}">
                <a16:creationId xmlns:a16="http://schemas.microsoft.com/office/drawing/2014/main" id="{28015A6F-450D-944C-B7FC-5A618D369008}"/>
              </a:ext>
            </a:extLst>
          </p:cNvPr>
          <p:cNvSpPr txBox="1"/>
          <p:nvPr/>
        </p:nvSpPr>
        <p:spPr>
          <a:xfrm>
            <a:off x="903364" y="2322408"/>
            <a:ext cx="3607156" cy="1231106"/>
          </a:xfrm>
          <a:prstGeom prst="rect">
            <a:avLst/>
          </a:prstGeom>
          <a:noFill/>
        </p:spPr>
        <p:txBody>
          <a:bodyPr wrap="square" rtlCol="0">
            <a:spAutoFit/>
          </a:bodyPr>
          <a:lstStyle/>
          <a:p>
            <a:r>
              <a:rPr lang="en-US" sz="2000" b="1" dirty="0"/>
              <a:t>Potentials</a:t>
            </a:r>
          </a:p>
          <a:p>
            <a:pPr marL="742950" lvl="1" indent="-285750">
              <a:buFont typeface="Arial" panose="020B0604020202020204" pitchFamily="34" charset="0"/>
              <a:buChar char="•"/>
            </a:pPr>
            <a:r>
              <a:rPr lang="en-US" dirty="0"/>
              <a:t>May be in adjacent verticals not currently served or underserved</a:t>
            </a:r>
          </a:p>
        </p:txBody>
      </p:sp>
      <p:pic>
        <p:nvPicPr>
          <p:cNvPr id="24" name="Picture 23">
            <a:extLst>
              <a:ext uri="{FF2B5EF4-FFF2-40B4-BE49-F238E27FC236}">
                <a16:creationId xmlns:a16="http://schemas.microsoft.com/office/drawing/2014/main" id="{B9372EF0-45B0-DD4A-867D-27D82BA031AE}"/>
              </a:ext>
            </a:extLst>
          </p:cNvPr>
          <p:cNvPicPr>
            <a:picLocks noChangeAspect="1"/>
          </p:cNvPicPr>
          <p:nvPr/>
        </p:nvPicPr>
        <p:blipFill>
          <a:blip r:embed="rId7">
            <a:duotone>
              <a:schemeClr val="bg2">
                <a:shade val="45000"/>
                <a:satMod val="135000"/>
              </a:schemeClr>
              <a:prstClr val="white"/>
            </a:duotone>
          </a:blip>
          <a:stretch>
            <a:fillRect/>
          </a:stretch>
        </p:blipFill>
        <p:spPr>
          <a:xfrm>
            <a:off x="3635385" y="3318407"/>
            <a:ext cx="1270000" cy="1270000"/>
          </a:xfrm>
          <a:prstGeom prst="rect">
            <a:avLst/>
          </a:prstGeom>
        </p:spPr>
      </p:pic>
    </p:spTree>
    <p:extLst>
      <p:ext uri="{BB962C8B-B14F-4D97-AF65-F5344CB8AC3E}">
        <p14:creationId xmlns:p14="http://schemas.microsoft.com/office/powerpoint/2010/main" val="4461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5D3F-D4D1-AA44-8F4C-2205A1FA546B}"/>
              </a:ext>
            </a:extLst>
          </p:cNvPr>
          <p:cNvSpPr>
            <a:spLocks noGrp="1"/>
          </p:cNvSpPr>
          <p:nvPr>
            <p:ph type="title"/>
          </p:nvPr>
        </p:nvSpPr>
        <p:spPr/>
        <p:txBody>
          <a:bodyPr/>
          <a:lstStyle/>
          <a:p>
            <a:r>
              <a:rPr lang="en-US" dirty="0"/>
              <a:t>Affinity Mapping</a:t>
            </a:r>
          </a:p>
        </p:txBody>
      </p:sp>
      <p:pic>
        <p:nvPicPr>
          <p:cNvPr id="11" name="Content Placeholder 10">
            <a:extLst>
              <a:ext uri="{FF2B5EF4-FFF2-40B4-BE49-F238E27FC236}">
                <a16:creationId xmlns:a16="http://schemas.microsoft.com/office/drawing/2014/main" id="{2E7B5D4B-5928-D44A-B38B-46E6B784F1FD}"/>
              </a:ext>
            </a:extLst>
          </p:cNvPr>
          <p:cNvPicPr>
            <a:picLocks noGrp="1" noChangeAspect="1"/>
          </p:cNvPicPr>
          <p:nvPr>
            <p:ph idx="1"/>
          </p:nvPr>
        </p:nvPicPr>
        <p:blipFill>
          <a:blip r:embed="rId3">
            <a:duotone>
              <a:schemeClr val="bg2">
                <a:shade val="45000"/>
                <a:satMod val="135000"/>
              </a:schemeClr>
              <a:prstClr val="white"/>
            </a:duotone>
          </a:blip>
          <a:stretch>
            <a:fillRect/>
          </a:stretch>
        </p:blipFill>
        <p:spPr>
          <a:xfrm>
            <a:off x="3647059" y="1463894"/>
            <a:ext cx="3810000" cy="2895600"/>
          </a:xfrm>
          <a:prstGeom prst="rect">
            <a:avLst/>
          </a:prstGeom>
        </p:spPr>
      </p:pic>
      <p:sp>
        <p:nvSpPr>
          <p:cNvPr id="4" name="TextBox 3">
            <a:extLst>
              <a:ext uri="{FF2B5EF4-FFF2-40B4-BE49-F238E27FC236}">
                <a16:creationId xmlns:a16="http://schemas.microsoft.com/office/drawing/2014/main" id="{F1AD3970-2238-E348-AC19-2ACF759BE51F}"/>
              </a:ext>
            </a:extLst>
          </p:cNvPr>
          <p:cNvSpPr txBox="1"/>
          <p:nvPr/>
        </p:nvSpPr>
        <p:spPr>
          <a:xfrm>
            <a:off x="864159" y="1396016"/>
            <a:ext cx="1974007" cy="523220"/>
          </a:xfrm>
          <a:prstGeom prst="rect">
            <a:avLst/>
          </a:prstGeom>
          <a:solidFill>
            <a:srgbClr val="92D05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dirty="0"/>
              <a:t>Problem 1</a:t>
            </a:r>
          </a:p>
        </p:txBody>
      </p:sp>
      <p:sp>
        <p:nvSpPr>
          <p:cNvPr id="5" name="TextBox 4">
            <a:extLst>
              <a:ext uri="{FF2B5EF4-FFF2-40B4-BE49-F238E27FC236}">
                <a16:creationId xmlns:a16="http://schemas.microsoft.com/office/drawing/2014/main" id="{E9317DB1-CAF8-444E-B8D2-C488FAC661BA}"/>
              </a:ext>
            </a:extLst>
          </p:cNvPr>
          <p:cNvSpPr txBox="1"/>
          <p:nvPr/>
        </p:nvSpPr>
        <p:spPr>
          <a:xfrm>
            <a:off x="864158" y="2075638"/>
            <a:ext cx="1974008" cy="523220"/>
          </a:xfrm>
          <a:prstGeom prst="rect">
            <a:avLst/>
          </a:prstGeom>
          <a:solidFill>
            <a:srgbClr val="7030A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dirty="0"/>
              <a:t>Problem 2</a:t>
            </a:r>
          </a:p>
        </p:txBody>
      </p:sp>
      <p:sp>
        <p:nvSpPr>
          <p:cNvPr id="6" name="TextBox 5">
            <a:extLst>
              <a:ext uri="{FF2B5EF4-FFF2-40B4-BE49-F238E27FC236}">
                <a16:creationId xmlns:a16="http://schemas.microsoft.com/office/drawing/2014/main" id="{EA5297F4-DE9B-DB49-B35D-FD68EEC2F81B}"/>
              </a:ext>
            </a:extLst>
          </p:cNvPr>
          <p:cNvSpPr txBox="1"/>
          <p:nvPr/>
        </p:nvSpPr>
        <p:spPr>
          <a:xfrm>
            <a:off x="864157" y="2834203"/>
            <a:ext cx="1974009" cy="523220"/>
          </a:xfrm>
          <a:prstGeom prst="rect">
            <a:avLst/>
          </a:prstGeom>
          <a:solidFill>
            <a:srgbClr val="F2D1DB"/>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dirty="0"/>
              <a:t>Problem 3</a:t>
            </a:r>
          </a:p>
        </p:txBody>
      </p:sp>
      <p:sp>
        <p:nvSpPr>
          <p:cNvPr id="7" name="TextBox 6">
            <a:extLst>
              <a:ext uri="{FF2B5EF4-FFF2-40B4-BE49-F238E27FC236}">
                <a16:creationId xmlns:a16="http://schemas.microsoft.com/office/drawing/2014/main" id="{2E2A6CEC-CB5E-474B-BC26-22D19AF2EFD7}"/>
              </a:ext>
            </a:extLst>
          </p:cNvPr>
          <p:cNvSpPr txBox="1"/>
          <p:nvPr/>
        </p:nvSpPr>
        <p:spPr>
          <a:xfrm>
            <a:off x="864157" y="3592768"/>
            <a:ext cx="1974009" cy="523220"/>
          </a:xfrm>
          <a:prstGeom prst="rect">
            <a:avLst/>
          </a:prstGeom>
          <a:solidFill>
            <a:srgbClr val="1771B1"/>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dirty="0"/>
              <a:t>Problem 4</a:t>
            </a:r>
          </a:p>
        </p:txBody>
      </p:sp>
      <p:grpSp>
        <p:nvGrpSpPr>
          <p:cNvPr id="3" name="Group 2">
            <a:extLst>
              <a:ext uri="{FF2B5EF4-FFF2-40B4-BE49-F238E27FC236}">
                <a16:creationId xmlns:a16="http://schemas.microsoft.com/office/drawing/2014/main" id="{11994C69-3B92-6B43-8574-87DF375C0740}"/>
              </a:ext>
            </a:extLst>
          </p:cNvPr>
          <p:cNvGrpSpPr/>
          <p:nvPr/>
        </p:nvGrpSpPr>
        <p:grpSpPr>
          <a:xfrm>
            <a:off x="3057714" y="4188491"/>
            <a:ext cx="8558024" cy="1861987"/>
            <a:chOff x="3057714" y="4188491"/>
            <a:chExt cx="7423177" cy="1861987"/>
          </a:xfrm>
        </p:grpSpPr>
        <p:sp>
          <p:nvSpPr>
            <p:cNvPr id="12" name="TextBox 11">
              <a:extLst>
                <a:ext uri="{FF2B5EF4-FFF2-40B4-BE49-F238E27FC236}">
                  <a16:creationId xmlns:a16="http://schemas.microsoft.com/office/drawing/2014/main" id="{D2B038C1-5DD7-7742-B73E-AAD4EC6A3D30}"/>
                </a:ext>
              </a:extLst>
            </p:cNvPr>
            <p:cNvSpPr txBox="1"/>
            <p:nvPr/>
          </p:nvSpPr>
          <p:spPr>
            <a:xfrm>
              <a:off x="5022572" y="4426986"/>
              <a:ext cx="5458319" cy="1384995"/>
            </a:xfrm>
            <a:prstGeom prst="rect">
              <a:avLst/>
            </a:prstGeom>
            <a:noFill/>
          </p:spPr>
          <p:txBody>
            <a:bodyPr wrap="square" rtlCol="0">
              <a:spAutoFit/>
            </a:bodyPr>
            <a:lstStyle/>
            <a:p>
              <a:r>
                <a:rPr lang="en-US" sz="2800" b="1" dirty="0"/>
                <a:t>Use an Affinity Map to synthesis many inputs into a single problem statement</a:t>
              </a:r>
            </a:p>
          </p:txBody>
        </p:sp>
        <p:pic>
          <p:nvPicPr>
            <p:cNvPr id="14" name="Picture 13">
              <a:extLst>
                <a:ext uri="{FF2B5EF4-FFF2-40B4-BE49-F238E27FC236}">
                  <a16:creationId xmlns:a16="http://schemas.microsoft.com/office/drawing/2014/main" id="{AB9F3FB7-2306-0C44-BD36-A332BCE1E9F4}"/>
                </a:ext>
              </a:extLst>
            </p:cNvPr>
            <p:cNvPicPr>
              <a:picLocks noChangeAspect="1"/>
            </p:cNvPicPr>
            <p:nvPr/>
          </p:nvPicPr>
          <p:blipFill>
            <a:blip r:embed="rId4"/>
            <a:stretch>
              <a:fillRect/>
            </a:stretch>
          </p:blipFill>
          <p:spPr>
            <a:xfrm>
              <a:off x="3057714" y="4188491"/>
              <a:ext cx="1861987" cy="1861987"/>
            </a:xfrm>
            <a:prstGeom prst="rect">
              <a:avLst/>
            </a:prstGeom>
          </p:spPr>
        </p:pic>
      </p:grpSp>
      <p:pic>
        <p:nvPicPr>
          <p:cNvPr id="10" name="Picture 9">
            <a:extLst>
              <a:ext uri="{FF2B5EF4-FFF2-40B4-BE49-F238E27FC236}">
                <a16:creationId xmlns:a16="http://schemas.microsoft.com/office/drawing/2014/main" id="{A44160FA-E1C8-2846-BCB2-53419668BA61}"/>
              </a:ext>
            </a:extLst>
          </p:cNvPr>
          <p:cNvPicPr>
            <a:picLocks noChangeAspect="1"/>
          </p:cNvPicPr>
          <p:nvPr/>
        </p:nvPicPr>
        <p:blipFill>
          <a:blip r:embed="rId5"/>
          <a:stretch>
            <a:fillRect/>
          </a:stretch>
        </p:blipFill>
        <p:spPr>
          <a:xfrm>
            <a:off x="7637463" y="1541802"/>
            <a:ext cx="2817692" cy="2817692"/>
          </a:xfrm>
          <a:prstGeom prst="rect">
            <a:avLst/>
          </a:prstGeom>
        </p:spPr>
      </p:pic>
    </p:spTree>
    <p:extLst>
      <p:ext uri="{BB962C8B-B14F-4D97-AF65-F5344CB8AC3E}">
        <p14:creationId xmlns:p14="http://schemas.microsoft.com/office/powerpoint/2010/main" val="41111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6539E-FE9E-F246-9120-4DDEB9C290FB}"/>
              </a:ext>
            </a:extLst>
          </p:cNvPr>
          <p:cNvSpPr>
            <a:spLocks noGrp="1"/>
          </p:cNvSpPr>
          <p:nvPr>
            <p:ph type="title"/>
          </p:nvPr>
        </p:nvSpPr>
        <p:spPr/>
        <p:txBody>
          <a:bodyPr/>
          <a:lstStyle/>
          <a:p>
            <a:r>
              <a:rPr lang="en-US" dirty="0"/>
              <a:t>Affinity Mapping | Example</a:t>
            </a:r>
          </a:p>
        </p:txBody>
      </p:sp>
      <p:graphicFrame>
        <p:nvGraphicFramePr>
          <p:cNvPr id="4" name="Content Placeholder 3">
            <a:extLst>
              <a:ext uri="{FF2B5EF4-FFF2-40B4-BE49-F238E27FC236}">
                <a16:creationId xmlns:a16="http://schemas.microsoft.com/office/drawing/2014/main" id="{4E63B33E-43CE-B743-B345-62A7455FDE55}"/>
              </a:ext>
            </a:extLst>
          </p:cNvPr>
          <p:cNvGraphicFramePr>
            <a:graphicFrameLocks noGrp="1"/>
          </p:cNvGraphicFramePr>
          <p:nvPr>
            <p:ph idx="1"/>
            <p:extLst>
              <p:ext uri="{D42A27DB-BD31-4B8C-83A1-F6EECF244321}">
                <p14:modId xmlns:p14="http://schemas.microsoft.com/office/powerpoint/2010/main" val="1307162413"/>
              </p:ext>
            </p:extLst>
          </p:nvPr>
        </p:nvGraphicFramePr>
        <p:xfrm>
          <a:off x="430427" y="1306073"/>
          <a:ext cx="7746922" cy="2220652"/>
        </p:xfrm>
        <a:graphic>
          <a:graphicData uri="http://schemas.openxmlformats.org/drawingml/2006/table">
            <a:tbl>
              <a:tblPr firstRow="1">
                <a:tableStyleId>{17292A2E-F333-43FB-9621-5CBBE7FDCDCB}</a:tableStyleId>
              </a:tblPr>
              <a:tblGrid>
                <a:gridCol w="2025390">
                  <a:extLst>
                    <a:ext uri="{9D8B030D-6E8A-4147-A177-3AD203B41FA5}">
                      <a16:colId xmlns:a16="http://schemas.microsoft.com/office/drawing/2014/main" val="3606009789"/>
                    </a:ext>
                  </a:extLst>
                </a:gridCol>
                <a:gridCol w="2534194">
                  <a:extLst>
                    <a:ext uri="{9D8B030D-6E8A-4147-A177-3AD203B41FA5}">
                      <a16:colId xmlns:a16="http://schemas.microsoft.com/office/drawing/2014/main" val="1485885921"/>
                    </a:ext>
                  </a:extLst>
                </a:gridCol>
                <a:gridCol w="3187338">
                  <a:extLst>
                    <a:ext uri="{9D8B030D-6E8A-4147-A177-3AD203B41FA5}">
                      <a16:colId xmlns:a16="http://schemas.microsoft.com/office/drawing/2014/main" val="1703806135"/>
                    </a:ext>
                  </a:extLst>
                </a:gridCol>
              </a:tblGrid>
              <a:tr h="530389">
                <a:tc>
                  <a:txBody>
                    <a:bodyPr/>
                    <a:lstStyle/>
                    <a:p>
                      <a:r>
                        <a:rPr lang="en-US" dirty="0"/>
                        <a:t>Problem</a:t>
                      </a:r>
                    </a:p>
                  </a:txBody>
                  <a:tcPr/>
                </a:tc>
                <a:tc>
                  <a:txBody>
                    <a:bodyPr/>
                    <a:lstStyle/>
                    <a:p>
                      <a:r>
                        <a:rPr lang="en-US" dirty="0"/>
                        <a:t>Problem Orientated Feature</a:t>
                      </a:r>
                    </a:p>
                  </a:txBody>
                  <a:tcPr/>
                </a:tc>
                <a:tc>
                  <a:txBody>
                    <a:bodyPr/>
                    <a:lstStyle/>
                    <a:p>
                      <a:r>
                        <a:rPr lang="en-US" dirty="0"/>
                        <a:t>Features</a:t>
                      </a:r>
                    </a:p>
                  </a:txBody>
                  <a:tcPr/>
                </a:tc>
                <a:extLst>
                  <a:ext uri="{0D108BD9-81ED-4DB2-BD59-A6C34878D82A}">
                    <a16:rowId xmlns:a16="http://schemas.microsoft.com/office/drawing/2014/main" val="3198908371"/>
                  </a:ext>
                </a:extLst>
              </a:tr>
              <a:tr h="606374">
                <a:tc>
                  <a:txBody>
                    <a:bodyPr/>
                    <a:lstStyle/>
                    <a:p>
                      <a:r>
                        <a:rPr lang="en-US" dirty="0"/>
                        <a:t>Problem Group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a)..b)..c)..</a:t>
                      </a:r>
                    </a:p>
                  </a:txBody>
                  <a:tcPr/>
                </a:tc>
                <a:tc>
                  <a:txBody>
                    <a:bodyPr/>
                    <a:lstStyle/>
                    <a:p>
                      <a:r>
                        <a:rPr lang="en-US" dirty="0"/>
                        <a:t>Common Solution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Solution Features</a:t>
                      </a:r>
                    </a:p>
                  </a:txBody>
                  <a:tcPr/>
                </a:tc>
                <a:extLst>
                  <a:ext uri="{0D108BD9-81ED-4DB2-BD59-A6C34878D82A}">
                    <a16:rowId xmlns:a16="http://schemas.microsoft.com/office/drawing/2014/main" val="4111882256"/>
                  </a:ext>
                </a:extLst>
              </a:tr>
              <a:tr h="940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Problem Group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b), 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Common Solution</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Solution Features</a:t>
                      </a:r>
                    </a:p>
                    <a:p>
                      <a:endParaRPr lang="en-US" dirty="0"/>
                    </a:p>
                  </a:txBody>
                  <a:tcPr/>
                </a:tc>
                <a:extLst>
                  <a:ext uri="{0D108BD9-81ED-4DB2-BD59-A6C34878D82A}">
                    <a16:rowId xmlns:a16="http://schemas.microsoft.com/office/drawing/2014/main" val="693273554"/>
                  </a:ext>
                </a:extLst>
              </a:tr>
            </a:tbl>
          </a:graphicData>
        </a:graphic>
      </p:graphicFrame>
      <p:graphicFrame>
        <p:nvGraphicFramePr>
          <p:cNvPr id="5" name="Content Placeholder 3">
            <a:extLst>
              <a:ext uri="{FF2B5EF4-FFF2-40B4-BE49-F238E27FC236}">
                <a16:creationId xmlns:a16="http://schemas.microsoft.com/office/drawing/2014/main" id="{62C9253B-D963-4048-9579-E8D8DB7AA0CA}"/>
              </a:ext>
            </a:extLst>
          </p:cNvPr>
          <p:cNvGraphicFramePr>
            <a:graphicFrameLocks/>
          </p:cNvGraphicFramePr>
          <p:nvPr>
            <p:extLst>
              <p:ext uri="{D42A27DB-BD31-4B8C-83A1-F6EECF244321}">
                <p14:modId xmlns:p14="http://schemas.microsoft.com/office/powerpoint/2010/main" val="597265517"/>
              </p:ext>
            </p:extLst>
          </p:nvPr>
        </p:nvGraphicFramePr>
        <p:xfrm>
          <a:off x="430427" y="3787920"/>
          <a:ext cx="9954544" cy="1836586"/>
        </p:xfrm>
        <a:graphic>
          <a:graphicData uri="http://schemas.openxmlformats.org/drawingml/2006/table">
            <a:tbl>
              <a:tblPr firstRow="1">
                <a:tableStyleId>{00A15C55-8517-42AA-B614-E9B94910E393}</a:tableStyleId>
              </a:tblPr>
              <a:tblGrid>
                <a:gridCol w="3318181">
                  <a:extLst>
                    <a:ext uri="{9D8B030D-6E8A-4147-A177-3AD203B41FA5}">
                      <a16:colId xmlns:a16="http://schemas.microsoft.com/office/drawing/2014/main" val="3606009789"/>
                    </a:ext>
                  </a:extLst>
                </a:gridCol>
                <a:gridCol w="1879452">
                  <a:extLst>
                    <a:ext uri="{9D8B030D-6E8A-4147-A177-3AD203B41FA5}">
                      <a16:colId xmlns:a16="http://schemas.microsoft.com/office/drawing/2014/main" val="1485885921"/>
                    </a:ext>
                  </a:extLst>
                </a:gridCol>
                <a:gridCol w="4756911">
                  <a:extLst>
                    <a:ext uri="{9D8B030D-6E8A-4147-A177-3AD203B41FA5}">
                      <a16:colId xmlns:a16="http://schemas.microsoft.com/office/drawing/2014/main" val="1703806135"/>
                    </a:ext>
                  </a:extLst>
                </a:gridCol>
              </a:tblGrid>
              <a:tr h="614049">
                <a:tc>
                  <a:txBody>
                    <a:bodyPr/>
                    <a:lstStyle/>
                    <a:p>
                      <a:r>
                        <a:rPr lang="en-US" dirty="0"/>
                        <a:t>Problem</a:t>
                      </a:r>
                    </a:p>
                  </a:txBody>
                  <a:tcPr/>
                </a:tc>
                <a:tc>
                  <a:txBody>
                    <a:bodyPr/>
                    <a:lstStyle/>
                    <a:p>
                      <a:r>
                        <a:rPr lang="en-US" dirty="0"/>
                        <a:t>Problem Orientated Feature</a:t>
                      </a:r>
                    </a:p>
                  </a:txBody>
                  <a:tcPr/>
                </a:tc>
                <a:tc>
                  <a:txBody>
                    <a:bodyPr/>
                    <a:lstStyle/>
                    <a:p>
                      <a:r>
                        <a:rPr lang="en-US" dirty="0"/>
                        <a:t>Features</a:t>
                      </a:r>
                    </a:p>
                  </a:txBody>
                  <a:tcPr/>
                </a:tc>
                <a:extLst>
                  <a:ext uri="{0D108BD9-81ED-4DB2-BD59-A6C34878D82A}">
                    <a16:rowId xmlns:a16="http://schemas.microsoft.com/office/drawing/2014/main" val="3198908371"/>
                  </a:ext>
                </a:extLst>
              </a:tr>
              <a:tr h="922186">
                <a:tc>
                  <a:txBody>
                    <a:bodyPr/>
                    <a:lstStyle/>
                    <a:p>
                      <a:r>
                        <a:rPr lang="en-US" dirty="0"/>
                        <a:t>a) Reporting product status?</a:t>
                      </a:r>
                    </a:p>
                    <a:p>
                      <a:r>
                        <a:rPr lang="en-US" dirty="0"/>
                        <a:t>b) What project tasks are due? </a:t>
                      </a:r>
                    </a:p>
                    <a:p>
                      <a:r>
                        <a:rPr lang="en-US" dirty="0"/>
                        <a:t>c) Indicate the project delay</a:t>
                      </a:r>
                    </a:p>
                  </a:txBody>
                  <a:tcPr/>
                </a:tc>
                <a:tc>
                  <a:txBody>
                    <a:bodyPr/>
                    <a:lstStyle/>
                    <a:p>
                      <a:r>
                        <a:rPr lang="en-US" dirty="0"/>
                        <a:t>Include a Status View</a:t>
                      </a:r>
                    </a:p>
                  </a:txBody>
                  <a:tcPr/>
                </a:tc>
                <a:tc>
                  <a:txBody>
                    <a:bodyPr/>
                    <a:lstStyle/>
                    <a:p>
                      <a:r>
                        <a:rPr lang="en-US" dirty="0"/>
                        <a:t>Outlook front-end</a:t>
                      </a:r>
                    </a:p>
                    <a:p>
                      <a:r>
                        <a:rPr lang="en-US" dirty="0"/>
                        <a:t>Ad-hoc web-based query of current enhancement status</a:t>
                      </a:r>
                    </a:p>
                  </a:txBody>
                  <a:tcPr/>
                </a:tc>
                <a:extLst>
                  <a:ext uri="{0D108BD9-81ED-4DB2-BD59-A6C34878D82A}">
                    <a16:rowId xmlns:a16="http://schemas.microsoft.com/office/drawing/2014/main" val="4111882256"/>
                  </a:ext>
                </a:extLst>
              </a:tr>
            </a:tbl>
          </a:graphicData>
        </a:graphic>
      </p:graphicFrame>
      <p:pic>
        <p:nvPicPr>
          <p:cNvPr id="6" name="Picture 5">
            <a:extLst>
              <a:ext uri="{FF2B5EF4-FFF2-40B4-BE49-F238E27FC236}">
                <a16:creationId xmlns:a16="http://schemas.microsoft.com/office/drawing/2014/main" id="{00D210C7-EF97-C140-8694-F0D7052668E8}"/>
              </a:ext>
            </a:extLst>
          </p:cNvPr>
          <p:cNvPicPr>
            <a:picLocks noChangeAspect="1"/>
          </p:cNvPicPr>
          <p:nvPr/>
        </p:nvPicPr>
        <p:blipFill>
          <a:blip r:embed="rId2"/>
          <a:stretch>
            <a:fillRect/>
          </a:stretch>
        </p:blipFill>
        <p:spPr>
          <a:xfrm>
            <a:off x="8530045" y="1187220"/>
            <a:ext cx="2458357" cy="2458357"/>
          </a:xfrm>
          <a:prstGeom prst="rect">
            <a:avLst/>
          </a:prstGeom>
        </p:spPr>
      </p:pic>
    </p:spTree>
    <p:extLst>
      <p:ext uri="{BB962C8B-B14F-4D97-AF65-F5344CB8AC3E}">
        <p14:creationId xmlns:p14="http://schemas.microsoft.com/office/powerpoint/2010/main" val="349506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65B676A-1E57-164B-A04E-515972F15A86}"/>
              </a:ext>
            </a:extLst>
          </p:cNvPr>
          <p:cNvPicPr>
            <a:picLocks noChangeAspect="1"/>
          </p:cNvPicPr>
          <p:nvPr/>
        </p:nvPicPr>
        <p:blipFill>
          <a:blip r:embed="rId3"/>
          <a:stretch>
            <a:fillRect/>
          </a:stretch>
        </p:blipFill>
        <p:spPr>
          <a:xfrm>
            <a:off x="222840" y="1707151"/>
            <a:ext cx="2362200" cy="4127500"/>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872E6B57-676A-8C47-8AB2-B4AF190BE2DC}"/>
              </a:ext>
            </a:extLst>
          </p:cNvPr>
          <p:cNvPicPr>
            <a:picLocks noChangeAspect="1"/>
          </p:cNvPicPr>
          <p:nvPr/>
        </p:nvPicPr>
        <p:blipFill rotWithShape="1">
          <a:blip r:embed="rId4"/>
          <a:srcRect l="20292" t="11116" r="5196" b="8319"/>
          <a:stretch/>
        </p:blipFill>
        <p:spPr>
          <a:xfrm>
            <a:off x="2585538" y="1692049"/>
            <a:ext cx="9084428" cy="373045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2A2D852-D923-7F43-BB57-6733DD291654}"/>
              </a:ext>
            </a:extLst>
          </p:cNvPr>
          <p:cNvSpPr>
            <a:spLocks noGrp="1"/>
          </p:cNvSpPr>
          <p:nvPr>
            <p:ph type="title"/>
          </p:nvPr>
        </p:nvSpPr>
        <p:spPr/>
        <p:txBody>
          <a:bodyPr/>
          <a:lstStyle/>
          <a:p>
            <a:r>
              <a:rPr lang="en-US" dirty="0"/>
              <a:t>Corporate Marketing | Organized for Success</a:t>
            </a:r>
          </a:p>
        </p:txBody>
      </p:sp>
      <p:sp>
        <p:nvSpPr>
          <p:cNvPr id="13" name="TextBox 12">
            <a:extLst>
              <a:ext uri="{FF2B5EF4-FFF2-40B4-BE49-F238E27FC236}">
                <a16:creationId xmlns:a16="http://schemas.microsoft.com/office/drawing/2014/main" id="{29CC56B6-72D2-E449-A918-AD175BE60BCB}"/>
              </a:ext>
            </a:extLst>
          </p:cNvPr>
          <p:cNvSpPr txBox="1"/>
          <p:nvPr/>
        </p:nvSpPr>
        <p:spPr>
          <a:xfrm>
            <a:off x="6332912" y="5946908"/>
            <a:ext cx="4715732" cy="369332"/>
          </a:xfrm>
          <a:prstGeom prst="rect">
            <a:avLst/>
          </a:prstGeom>
          <a:noFill/>
        </p:spPr>
        <p:txBody>
          <a:bodyPr wrap="square" rtlCol="0">
            <a:spAutoFit/>
          </a:bodyPr>
          <a:lstStyle/>
          <a:p>
            <a:pPr algn="r"/>
            <a:r>
              <a:rPr lang="en-US" dirty="0"/>
              <a:t>Visit us in our new home at 65 Auriga Drive </a:t>
            </a:r>
          </a:p>
        </p:txBody>
      </p:sp>
      <p:pic>
        <p:nvPicPr>
          <p:cNvPr id="3" name="Picture 2">
            <a:extLst>
              <a:ext uri="{FF2B5EF4-FFF2-40B4-BE49-F238E27FC236}">
                <a16:creationId xmlns:a16="http://schemas.microsoft.com/office/drawing/2014/main" id="{ADB1FBA4-D5FB-6148-BCDE-466C33B2EFD1}"/>
              </a:ext>
            </a:extLst>
          </p:cNvPr>
          <p:cNvPicPr>
            <a:picLocks noChangeAspect="1"/>
          </p:cNvPicPr>
          <p:nvPr/>
        </p:nvPicPr>
        <p:blipFill rotWithShape="1">
          <a:blip r:embed="rId5"/>
          <a:srcRect l="9272" r="8422"/>
          <a:stretch/>
        </p:blipFill>
        <p:spPr>
          <a:xfrm>
            <a:off x="2621966" y="2886069"/>
            <a:ext cx="323363" cy="345739"/>
          </a:xfrm>
          <a:prstGeom prst="rect">
            <a:avLst/>
          </a:prstGeom>
        </p:spPr>
      </p:pic>
      <p:pic>
        <p:nvPicPr>
          <p:cNvPr id="5" name="Picture 4">
            <a:extLst>
              <a:ext uri="{FF2B5EF4-FFF2-40B4-BE49-F238E27FC236}">
                <a16:creationId xmlns:a16="http://schemas.microsoft.com/office/drawing/2014/main" id="{121EDCD0-EE00-5542-A6F0-C44CDB635A8B}"/>
              </a:ext>
            </a:extLst>
          </p:cNvPr>
          <p:cNvPicPr>
            <a:picLocks noChangeAspect="1"/>
          </p:cNvPicPr>
          <p:nvPr/>
        </p:nvPicPr>
        <p:blipFill>
          <a:blip r:embed="rId6"/>
          <a:stretch>
            <a:fillRect/>
          </a:stretch>
        </p:blipFill>
        <p:spPr>
          <a:xfrm>
            <a:off x="4370184" y="2886069"/>
            <a:ext cx="386414" cy="345739"/>
          </a:xfrm>
          <a:prstGeom prst="rect">
            <a:avLst/>
          </a:prstGeom>
        </p:spPr>
      </p:pic>
      <p:pic>
        <p:nvPicPr>
          <p:cNvPr id="7" name="Picture 6">
            <a:extLst>
              <a:ext uri="{FF2B5EF4-FFF2-40B4-BE49-F238E27FC236}">
                <a16:creationId xmlns:a16="http://schemas.microsoft.com/office/drawing/2014/main" id="{5E1D9992-344C-8346-A02C-CDCDC3747694}"/>
              </a:ext>
            </a:extLst>
          </p:cNvPr>
          <p:cNvPicPr>
            <a:picLocks noChangeAspect="1"/>
          </p:cNvPicPr>
          <p:nvPr/>
        </p:nvPicPr>
        <p:blipFill>
          <a:blip r:embed="rId7"/>
          <a:stretch>
            <a:fillRect/>
          </a:stretch>
        </p:blipFill>
        <p:spPr>
          <a:xfrm>
            <a:off x="6093037" y="2886069"/>
            <a:ext cx="398495" cy="355989"/>
          </a:xfrm>
          <a:prstGeom prst="rect">
            <a:avLst/>
          </a:prstGeom>
        </p:spPr>
      </p:pic>
      <p:pic>
        <p:nvPicPr>
          <p:cNvPr id="8" name="Picture 7">
            <a:extLst>
              <a:ext uri="{FF2B5EF4-FFF2-40B4-BE49-F238E27FC236}">
                <a16:creationId xmlns:a16="http://schemas.microsoft.com/office/drawing/2014/main" id="{D76F9A3C-255B-8647-9A02-8371058C161D}"/>
              </a:ext>
            </a:extLst>
          </p:cNvPr>
          <p:cNvPicPr>
            <a:picLocks noChangeAspect="1"/>
          </p:cNvPicPr>
          <p:nvPr/>
        </p:nvPicPr>
        <p:blipFill>
          <a:blip r:embed="rId8">
            <a:clrChange>
              <a:clrFrom>
                <a:srgbClr val="CEE5EF"/>
              </a:clrFrom>
              <a:clrTo>
                <a:srgbClr val="CEE5EF">
                  <a:alpha val="0"/>
                </a:srgbClr>
              </a:clrTo>
            </a:clrChange>
          </a:blip>
          <a:stretch>
            <a:fillRect/>
          </a:stretch>
        </p:blipFill>
        <p:spPr>
          <a:xfrm>
            <a:off x="7916387" y="2886069"/>
            <a:ext cx="390254" cy="370494"/>
          </a:xfrm>
          <a:prstGeom prst="rect">
            <a:avLst/>
          </a:prstGeom>
        </p:spPr>
      </p:pic>
      <p:pic>
        <p:nvPicPr>
          <p:cNvPr id="9" name="Picture 8">
            <a:extLst>
              <a:ext uri="{FF2B5EF4-FFF2-40B4-BE49-F238E27FC236}">
                <a16:creationId xmlns:a16="http://schemas.microsoft.com/office/drawing/2014/main" id="{FB2FCB96-75E5-AB47-BCFB-FFCB4E6E7A55}"/>
              </a:ext>
            </a:extLst>
          </p:cNvPr>
          <p:cNvPicPr>
            <a:picLocks noChangeAspect="1"/>
          </p:cNvPicPr>
          <p:nvPr/>
        </p:nvPicPr>
        <p:blipFill>
          <a:blip r:embed="rId9"/>
          <a:stretch>
            <a:fillRect/>
          </a:stretch>
        </p:blipFill>
        <p:spPr>
          <a:xfrm>
            <a:off x="9717140" y="3500781"/>
            <a:ext cx="319079" cy="283183"/>
          </a:xfrm>
          <a:prstGeom prst="rect">
            <a:avLst/>
          </a:prstGeom>
        </p:spPr>
      </p:pic>
      <p:pic>
        <p:nvPicPr>
          <p:cNvPr id="15" name="Picture 14">
            <a:extLst>
              <a:ext uri="{FF2B5EF4-FFF2-40B4-BE49-F238E27FC236}">
                <a16:creationId xmlns:a16="http://schemas.microsoft.com/office/drawing/2014/main" id="{6FAC38A3-8B7B-5848-A4FD-6E739F1C8231}"/>
              </a:ext>
            </a:extLst>
          </p:cNvPr>
          <p:cNvPicPr>
            <a:picLocks noChangeAspect="1"/>
          </p:cNvPicPr>
          <p:nvPr/>
        </p:nvPicPr>
        <p:blipFill>
          <a:blip r:embed="rId10"/>
          <a:stretch>
            <a:fillRect/>
          </a:stretch>
        </p:blipFill>
        <p:spPr>
          <a:xfrm>
            <a:off x="5272611" y="1926979"/>
            <a:ext cx="374415" cy="327613"/>
          </a:xfrm>
          <a:prstGeom prst="rect">
            <a:avLst/>
          </a:prstGeom>
        </p:spPr>
      </p:pic>
      <p:pic>
        <p:nvPicPr>
          <p:cNvPr id="16" name="Picture 15">
            <a:extLst>
              <a:ext uri="{FF2B5EF4-FFF2-40B4-BE49-F238E27FC236}">
                <a16:creationId xmlns:a16="http://schemas.microsoft.com/office/drawing/2014/main" id="{607E6C51-F6D4-4440-90E7-0EF7D00B1BB7}"/>
              </a:ext>
            </a:extLst>
          </p:cNvPr>
          <p:cNvPicPr>
            <a:picLocks noChangeAspect="1"/>
          </p:cNvPicPr>
          <p:nvPr/>
        </p:nvPicPr>
        <p:blipFill>
          <a:blip r:embed="rId11"/>
          <a:stretch>
            <a:fillRect/>
          </a:stretch>
        </p:blipFill>
        <p:spPr>
          <a:xfrm>
            <a:off x="2585538" y="3851552"/>
            <a:ext cx="461614" cy="428642"/>
          </a:xfrm>
          <a:prstGeom prst="rect">
            <a:avLst/>
          </a:prstGeom>
        </p:spPr>
      </p:pic>
      <p:pic>
        <p:nvPicPr>
          <p:cNvPr id="17" name="Picture 16">
            <a:extLst>
              <a:ext uri="{FF2B5EF4-FFF2-40B4-BE49-F238E27FC236}">
                <a16:creationId xmlns:a16="http://schemas.microsoft.com/office/drawing/2014/main" id="{2746E31C-08C8-EE47-AAAE-183D1F81BCB7}"/>
              </a:ext>
            </a:extLst>
          </p:cNvPr>
          <p:cNvPicPr>
            <a:picLocks noChangeAspect="1"/>
          </p:cNvPicPr>
          <p:nvPr/>
        </p:nvPicPr>
        <p:blipFill>
          <a:blip r:embed="rId12"/>
          <a:stretch>
            <a:fillRect/>
          </a:stretch>
        </p:blipFill>
        <p:spPr>
          <a:xfrm>
            <a:off x="2608291" y="4476167"/>
            <a:ext cx="449647" cy="407113"/>
          </a:xfrm>
          <a:prstGeom prst="rect">
            <a:avLst/>
          </a:prstGeom>
        </p:spPr>
      </p:pic>
      <p:pic>
        <p:nvPicPr>
          <p:cNvPr id="18" name="Picture 17">
            <a:extLst>
              <a:ext uri="{FF2B5EF4-FFF2-40B4-BE49-F238E27FC236}">
                <a16:creationId xmlns:a16="http://schemas.microsoft.com/office/drawing/2014/main" id="{1BBC473B-4237-574F-AC78-B4FAA635FF0D}"/>
              </a:ext>
            </a:extLst>
          </p:cNvPr>
          <p:cNvPicPr>
            <a:picLocks noChangeAspect="1"/>
          </p:cNvPicPr>
          <p:nvPr/>
        </p:nvPicPr>
        <p:blipFill>
          <a:blip r:embed="rId13"/>
          <a:stretch>
            <a:fillRect/>
          </a:stretch>
        </p:blipFill>
        <p:spPr>
          <a:xfrm>
            <a:off x="4370185" y="3851552"/>
            <a:ext cx="386414" cy="348317"/>
          </a:xfrm>
          <a:prstGeom prst="rect">
            <a:avLst/>
          </a:prstGeom>
        </p:spPr>
      </p:pic>
      <p:pic>
        <p:nvPicPr>
          <p:cNvPr id="19" name="Picture 18">
            <a:extLst>
              <a:ext uri="{FF2B5EF4-FFF2-40B4-BE49-F238E27FC236}">
                <a16:creationId xmlns:a16="http://schemas.microsoft.com/office/drawing/2014/main" id="{86E2A562-3A56-8943-98C0-63A83FE8C766}"/>
              </a:ext>
            </a:extLst>
          </p:cNvPr>
          <p:cNvPicPr>
            <a:picLocks noChangeAspect="1"/>
          </p:cNvPicPr>
          <p:nvPr/>
        </p:nvPicPr>
        <p:blipFill>
          <a:blip r:embed="rId14"/>
          <a:stretch>
            <a:fillRect/>
          </a:stretch>
        </p:blipFill>
        <p:spPr>
          <a:xfrm>
            <a:off x="6137332" y="3805572"/>
            <a:ext cx="448085" cy="448085"/>
          </a:xfrm>
          <a:prstGeom prst="rect">
            <a:avLst/>
          </a:prstGeom>
        </p:spPr>
      </p:pic>
      <p:pic>
        <p:nvPicPr>
          <p:cNvPr id="20" name="Picture 19">
            <a:extLst>
              <a:ext uri="{FF2B5EF4-FFF2-40B4-BE49-F238E27FC236}">
                <a16:creationId xmlns:a16="http://schemas.microsoft.com/office/drawing/2014/main" id="{ADD42CEE-CDEE-7E4C-B20D-5A8047906DB8}"/>
              </a:ext>
            </a:extLst>
          </p:cNvPr>
          <p:cNvPicPr>
            <a:picLocks noChangeAspect="1"/>
          </p:cNvPicPr>
          <p:nvPr/>
        </p:nvPicPr>
        <p:blipFill>
          <a:blip r:embed="rId15"/>
          <a:stretch>
            <a:fillRect/>
          </a:stretch>
        </p:blipFill>
        <p:spPr>
          <a:xfrm>
            <a:off x="6137332" y="4476167"/>
            <a:ext cx="413839" cy="413839"/>
          </a:xfrm>
          <a:prstGeom prst="rect">
            <a:avLst/>
          </a:prstGeom>
        </p:spPr>
      </p:pic>
      <p:pic>
        <p:nvPicPr>
          <p:cNvPr id="21" name="Picture 20">
            <a:extLst>
              <a:ext uri="{FF2B5EF4-FFF2-40B4-BE49-F238E27FC236}">
                <a16:creationId xmlns:a16="http://schemas.microsoft.com/office/drawing/2014/main" id="{FF4F359E-4186-B940-A196-862894B99FC4}"/>
              </a:ext>
            </a:extLst>
          </p:cNvPr>
          <p:cNvPicPr>
            <a:picLocks noChangeAspect="1"/>
          </p:cNvPicPr>
          <p:nvPr/>
        </p:nvPicPr>
        <p:blipFill>
          <a:blip r:embed="rId16"/>
          <a:stretch>
            <a:fillRect/>
          </a:stretch>
        </p:blipFill>
        <p:spPr>
          <a:xfrm>
            <a:off x="7916387" y="3822742"/>
            <a:ext cx="436884" cy="478492"/>
          </a:xfrm>
          <a:prstGeom prst="rect">
            <a:avLst/>
          </a:prstGeom>
        </p:spPr>
      </p:pic>
      <p:pic>
        <p:nvPicPr>
          <p:cNvPr id="35" name="Picture 34">
            <a:extLst>
              <a:ext uri="{FF2B5EF4-FFF2-40B4-BE49-F238E27FC236}">
                <a16:creationId xmlns:a16="http://schemas.microsoft.com/office/drawing/2014/main" id="{0E2E49AD-A507-8D41-88F7-9CE327AF69E7}"/>
              </a:ext>
            </a:extLst>
          </p:cNvPr>
          <p:cNvPicPr>
            <a:picLocks noChangeAspect="1"/>
          </p:cNvPicPr>
          <p:nvPr/>
        </p:nvPicPr>
        <p:blipFill rotWithShape="1">
          <a:blip r:embed="rId17">
            <a:duotone>
              <a:prstClr val="black"/>
              <a:srgbClr val="EFF4FA">
                <a:tint val="45000"/>
                <a:satMod val="400000"/>
              </a:srgbClr>
            </a:duotone>
          </a:blip>
          <a:srcRect t="51496"/>
          <a:stretch/>
        </p:blipFill>
        <p:spPr>
          <a:xfrm>
            <a:off x="2585538" y="5325537"/>
            <a:ext cx="9084428" cy="522083"/>
          </a:xfrm>
          <a:prstGeom prst="rect">
            <a:avLst/>
          </a:prstGeom>
          <a:solidFill>
            <a:srgbClr val="EBF1F8"/>
          </a:solidFill>
          <a:ln>
            <a:noFill/>
          </a:ln>
          <a:effectLst>
            <a:outerShdw blurRad="508000" dist="254000" dir="2700000" algn="tl" rotWithShape="0">
              <a:prstClr val="black">
                <a:alpha val="40000"/>
              </a:prstClr>
            </a:outerShdw>
          </a:effectLst>
        </p:spPr>
      </p:pic>
      <p:sp>
        <p:nvSpPr>
          <p:cNvPr id="36" name="Rectangle 35">
            <a:extLst>
              <a:ext uri="{FF2B5EF4-FFF2-40B4-BE49-F238E27FC236}">
                <a16:creationId xmlns:a16="http://schemas.microsoft.com/office/drawing/2014/main" id="{D87B6544-A53E-A947-98C2-C4FED79AA4F6}"/>
              </a:ext>
            </a:extLst>
          </p:cNvPr>
          <p:cNvSpPr/>
          <p:nvPr/>
        </p:nvSpPr>
        <p:spPr>
          <a:xfrm>
            <a:off x="4333047" y="4477870"/>
            <a:ext cx="1640602" cy="5274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Open</a:t>
            </a:r>
          </a:p>
          <a:p>
            <a:pPr algn="ctr"/>
            <a:r>
              <a:rPr lang="en-US" sz="800" dirty="0">
                <a:solidFill>
                  <a:schemeClr val="tx1"/>
                </a:solidFill>
              </a:rPr>
              <a:t>Team Lead, Demand        Generation</a:t>
            </a:r>
          </a:p>
        </p:txBody>
      </p:sp>
      <p:sp>
        <p:nvSpPr>
          <p:cNvPr id="37" name="Rectangle 36">
            <a:extLst>
              <a:ext uri="{FF2B5EF4-FFF2-40B4-BE49-F238E27FC236}">
                <a16:creationId xmlns:a16="http://schemas.microsoft.com/office/drawing/2014/main" id="{9FEE576C-D6A6-DF4E-87E9-80FEEF2F9BBB}"/>
              </a:ext>
            </a:extLst>
          </p:cNvPr>
          <p:cNvSpPr/>
          <p:nvPr/>
        </p:nvSpPr>
        <p:spPr>
          <a:xfrm>
            <a:off x="4333047" y="5108746"/>
            <a:ext cx="1640602" cy="53458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    Dhiren </a:t>
            </a:r>
            <a:r>
              <a:rPr lang="en-US" sz="900" b="1" dirty="0" err="1">
                <a:solidFill>
                  <a:schemeClr val="tx1"/>
                </a:solidFill>
              </a:rPr>
              <a:t>Sondagar</a:t>
            </a:r>
            <a:endParaRPr lang="en-US" sz="900" b="1" dirty="0">
              <a:solidFill>
                <a:schemeClr val="tx1"/>
              </a:solidFill>
            </a:endParaRPr>
          </a:p>
          <a:p>
            <a:pPr algn="ctr"/>
            <a:r>
              <a:rPr lang="en-US" sz="800" dirty="0">
                <a:solidFill>
                  <a:schemeClr val="tx1"/>
                </a:solidFill>
              </a:rPr>
              <a:t>         Digital Marketing Specialist</a:t>
            </a:r>
          </a:p>
        </p:txBody>
      </p:sp>
      <p:pic>
        <p:nvPicPr>
          <p:cNvPr id="4" name="Picture 3">
            <a:extLst>
              <a:ext uri="{FF2B5EF4-FFF2-40B4-BE49-F238E27FC236}">
                <a16:creationId xmlns:a16="http://schemas.microsoft.com/office/drawing/2014/main" id="{A48C8AD6-64BA-9542-8D11-8C15B8481E52}"/>
              </a:ext>
            </a:extLst>
          </p:cNvPr>
          <p:cNvPicPr>
            <a:picLocks noChangeAspect="1"/>
          </p:cNvPicPr>
          <p:nvPr/>
        </p:nvPicPr>
        <p:blipFill>
          <a:blip r:embed="rId18">
            <a:clrChange>
              <a:clrFrom>
                <a:srgbClr val="EBEBEB"/>
              </a:clrFrom>
              <a:clrTo>
                <a:srgbClr val="EBEBEB">
                  <a:alpha val="0"/>
                </a:srgbClr>
              </a:clrTo>
            </a:clrChange>
            <a:alphaModFix/>
          </a:blip>
          <a:stretch>
            <a:fillRect/>
          </a:stretch>
        </p:blipFill>
        <p:spPr>
          <a:xfrm>
            <a:off x="4333047" y="5127348"/>
            <a:ext cx="366380" cy="345739"/>
          </a:xfrm>
          <a:prstGeom prst="rect">
            <a:avLst/>
          </a:prstGeom>
        </p:spPr>
      </p:pic>
      <p:sp>
        <p:nvSpPr>
          <p:cNvPr id="40" name="Rectangle 39">
            <a:extLst>
              <a:ext uri="{FF2B5EF4-FFF2-40B4-BE49-F238E27FC236}">
                <a16:creationId xmlns:a16="http://schemas.microsoft.com/office/drawing/2014/main" id="{7AFD0A36-3870-8F4E-A305-C8E9FA668AE7}"/>
              </a:ext>
            </a:extLst>
          </p:cNvPr>
          <p:cNvSpPr/>
          <p:nvPr/>
        </p:nvSpPr>
        <p:spPr>
          <a:xfrm>
            <a:off x="4763584" y="2909133"/>
            <a:ext cx="1210065" cy="435437"/>
          </a:xfrm>
          <a:prstGeom prst="rect">
            <a:avLst/>
          </a:prstGeom>
          <a:solidFill>
            <a:srgbClr val="CF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900" b="1" dirty="0">
                <a:solidFill>
                  <a:schemeClr val="tx1"/>
                </a:solidFill>
              </a:rPr>
              <a:t>Frank Grenier</a:t>
            </a:r>
          </a:p>
          <a:p>
            <a:pPr algn="ctr"/>
            <a:r>
              <a:rPr lang="en-US" sz="800" dirty="0">
                <a:solidFill>
                  <a:schemeClr val="tx1"/>
                </a:solidFill>
              </a:rPr>
              <a:t>Digital Marketing Manager</a:t>
            </a:r>
          </a:p>
        </p:txBody>
      </p:sp>
      <p:pic>
        <p:nvPicPr>
          <p:cNvPr id="12" name="Picture 11">
            <a:extLst>
              <a:ext uri="{FF2B5EF4-FFF2-40B4-BE49-F238E27FC236}">
                <a16:creationId xmlns:a16="http://schemas.microsoft.com/office/drawing/2014/main" id="{C350B1BF-4455-0E46-8A91-61CBA47EA280}"/>
              </a:ext>
            </a:extLst>
          </p:cNvPr>
          <p:cNvPicPr>
            <a:picLocks noChangeAspect="1"/>
          </p:cNvPicPr>
          <p:nvPr/>
        </p:nvPicPr>
        <p:blipFill>
          <a:blip r:embed="rId19"/>
          <a:stretch>
            <a:fillRect/>
          </a:stretch>
        </p:blipFill>
        <p:spPr>
          <a:xfrm>
            <a:off x="4935326" y="305857"/>
            <a:ext cx="2921619" cy="1260470"/>
          </a:xfrm>
          <a:prstGeom prst="rect">
            <a:avLst/>
          </a:prstGeom>
        </p:spPr>
      </p:pic>
      <p:sp>
        <p:nvSpPr>
          <p:cNvPr id="11" name="Rectangle 10">
            <a:extLst>
              <a:ext uri="{FF2B5EF4-FFF2-40B4-BE49-F238E27FC236}">
                <a16:creationId xmlns:a16="http://schemas.microsoft.com/office/drawing/2014/main" id="{25420BD0-5B7A-BF46-88B2-FDF2F9C7503E}"/>
              </a:ext>
            </a:extLst>
          </p:cNvPr>
          <p:cNvSpPr/>
          <p:nvPr/>
        </p:nvSpPr>
        <p:spPr>
          <a:xfrm>
            <a:off x="358427" y="3822742"/>
            <a:ext cx="1747401" cy="552156"/>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   Patrick Brannen </a:t>
            </a:r>
          </a:p>
          <a:p>
            <a:pPr algn="ctr"/>
            <a:r>
              <a:rPr lang="en-US" sz="900" dirty="0">
                <a:solidFill>
                  <a:schemeClr val="tx1"/>
                </a:solidFill>
              </a:rPr>
              <a:t>    Content  Manager</a:t>
            </a:r>
          </a:p>
          <a:p>
            <a:pPr algn="ctr"/>
            <a:r>
              <a:rPr lang="en-US" sz="800" dirty="0">
                <a:solidFill>
                  <a:schemeClr val="tx1"/>
                </a:solidFill>
              </a:rPr>
              <a:t>     </a:t>
            </a:r>
          </a:p>
        </p:txBody>
      </p:sp>
      <p:sp>
        <p:nvSpPr>
          <p:cNvPr id="29" name="Rectangle 28">
            <a:extLst>
              <a:ext uri="{FF2B5EF4-FFF2-40B4-BE49-F238E27FC236}">
                <a16:creationId xmlns:a16="http://schemas.microsoft.com/office/drawing/2014/main" id="{DA3E521B-6C44-FA45-A773-27B337A09ECE}"/>
              </a:ext>
            </a:extLst>
          </p:cNvPr>
          <p:cNvSpPr/>
          <p:nvPr/>
        </p:nvSpPr>
        <p:spPr>
          <a:xfrm>
            <a:off x="9572233" y="3488210"/>
            <a:ext cx="2097733" cy="699088"/>
          </a:xfrm>
          <a:prstGeom prst="rect">
            <a:avLst/>
          </a:prstGeom>
          <a:solidFill>
            <a:srgbClr val="F1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7266F83-49D6-194B-8168-013B22665F24}"/>
              </a:ext>
            </a:extLst>
          </p:cNvPr>
          <p:cNvPicPr>
            <a:picLocks noChangeAspect="1"/>
          </p:cNvPicPr>
          <p:nvPr/>
        </p:nvPicPr>
        <p:blipFill rotWithShape="1">
          <a:blip r:embed="rId20"/>
          <a:srcRect b="12181"/>
          <a:stretch/>
        </p:blipFill>
        <p:spPr>
          <a:xfrm>
            <a:off x="358427" y="2876209"/>
            <a:ext cx="1854200" cy="624572"/>
          </a:xfrm>
          <a:prstGeom prst="rect">
            <a:avLst/>
          </a:prstGeom>
        </p:spPr>
      </p:pic>
      <p:sp>
        <p:nvSpPr>
          <p:cNvPr id="32" name="Rectangle 31">
            <a:extLst>
              <a:ext uri="{FF2B5EF4-FFF2-40B4-BE49-F238E27FC236}">
                <a16:creationId xmlns:a16="http://schemas.microsoft.com/office/drawing/2014/main" id="{3D627889-850D-934C-A3CA-5A331EE01E20}"/>
              </a:ext>
            </a:extLst>
          </p:cNvPr>
          <p:cNvSpPr/>
          <p:nvPr/>
        </p:nvSpPr>
        <p:spPr>
          <a:xfrm>
            <a:off x="11331336" y="2645482"/>
            <a:ext cx="338630" cy="1261339"/>
          </a:xfrm>
          <a:prstGeom prst="rect">
            <a:avLst/>
          </a:prstGeom>
          <a:solidFill>
            <a:srgbClr val="F1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9CCD40DA-9997-324A-9D12-BF4BE34859F0}"/>
              </a:ext>
            </a:extLst>
          </p:cNvPr>
          <p:cNvCxnSpPr>
            <a:cxnSpLocks/>
          </p:cNvCxnSpPr>
          <p:nvPr/>
        </p:nvCxnSpPr>
        <p:spPr>
          <a:xfrm>
            <a:off x="2105828" y="3231808"/>
            <a:ext cx="202327" cy="0"/>
          </a:xfrm>
          <a:prstGeom prst="line">
            <a:avLst/>
          </a:prstGeom>
          <a:ln w="9525">
            <a:solidFill>
              <a:srgbClr val="A0AEC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1E694C7-91E0-5D4C-AD96-7E5676DADD0D}"/>
              </a:ext>
            </a:extLst>
          </p:cNvPr>
          <p:cNvCxnSpPr>
            <a:cxnSpLocks/>
          </p:cNvCxnSpPr>
          <p:nvPr/>
        </p:nvCxnSpPr>
        <p:spPr>
          <a:xfrm flipV="1">
            <a:off x="2308155" y="2698355"/>
            <a:ext cx="0" cy="1408427"/>
          </a:xfrm>
          <a:prstGeom prst="line">
            <a:avLst/>
          </a:prstGeom>
          <a:ln w="9525">
            <a:solidFill>
              <a:srgbClr val="A0AEC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83A474-8D32-9640-8D04-A8992A356096}"/>
              </a:ext>
            </a:extLst>
          </p:cNvPr>
          <p:cNvCxnSpPr>
            <a:cxnSpLocks/>
          </p:cNvCxnSpPr>
          <p:nvPr/>
        </p:nvCxnSpPr>
        <p:spPr>
          <a:xfrm>
            <a:off x="2105828" y="4106782"/>
            <a:ext cx="202327" cy="0"/>
          </a:xfrm>
          <a:prstGeom prst="line">
            <a:avLst/>
          </a:prstGeom>
          <a:ln w="9525">
            <a:solidFill>
              <a:srgbClr val="A0AEC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097F7AB-B2E8-D443-AC4A-FE74A3DE5FB0}"/>
              </a:ext>
            </a:extLst>
          </p:cNvPr>
          <p:cNvCxnSpPr>
            <a:cxnSpLocks/>
          </p:cNvCxnSpPr>
          <p:nvPr/>
        </p:nvCxnSpPr>
        <p:spPr>
          <a:xfrm>
            <a:off x="2308155" y="2698355"/>
            <a:ext cx="324000" cy="0"/>
          </a:xfrm>
          <a:prstGeom prst="line">
            <a:avLst/>
          </a:prstGeom>
          <a:ln w="9525">
            <a:solidFill>
              <a:srgbClr val="A0AEC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BC3A5AD-95E1-E849-AC4B-6DEE658075E8}"/>
              </a:ext>
            </a:extLst>
          </p:cNvPr>
          <p:cNvPicPr>
            <a:picLocks noChangeAspect="1"/>
          </p:cNvPicPr>
          <p:nvPr/>
        </p:nvPicPr>
        <p:blipFill>
          <a:blip r:embed="rId21"/>
          <a:stretch>
            <a:fillRect/>
          </a:stretch>
        </p:blipFill>
        <p:spPr>
          <a:xfrm>
            <a:off x="391254" y="3846231"/>
            <a:ext cx="353638" cy="353638"/>
          </a:xfrm>
          <a:prstGeom prst="rect">
            <a:avLst/>
          </a:prstGeom>
        </p:spPr>
      </p:pic>
      <p:cxnSp>
        <p:nvCxnSpPr>
          <p:cNvPr id="42" name="Straight Connector 41">
            <a:extLst>
              <a:ext uri="{FF2B5EF4-FFF2-40B4-BE49-F238E27FC236}">
                <a16:creationId xmlns:a16="http://schemas.microsoft.com/office/drawing/2014/main" id="{6398AD89-87B3-5F42-AD48-8394A110E52D}"/>
              </a:ext>
            </a:extLst>
          </p:cNvPr>
          <p:cNvCxnSpPr>
            <a:cxnSpLocks/>
          </p:cNvCxnSpPr>
          <p:nvPr/>
        </p:nvCxnSpPr>
        <p:spPr>
          <a:xfrm flipV="1">
            <a:off x="10561201" y="2704705"/>
            <a:ext cx="0" cy="204428"/>
          </a:xfrm>
          <a:prstGeom prst="line">
            <a:avLst/>
          </a:prstGeom>
          <a:ln w="9525">
            <a:solidFill>
              <a:srgbClr val="A0AEC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5A325014-2539-3946-9FF2-B61D948A105E}"/>
              </a:ext>
            </a:extLst>
          </p:cNvPr>
          <p:cNvSpPr/>
          <p:nvPr/>
        </p:nvSpPr>
        <p:spPr>
          <a:xfrm rot="5400000">
            <a:off x="10783163" y="2235864"/>
            <a:ext cx="338630" cy="757218"/>
          </a:xfrm>
          <a:prstGeom prst="rect">
            <a:avLst/>
          </a:prstGeom>
          <a:solidFill>
            <a:srgbClr val="F1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8277E04-D761-6948-943E-B2918BB3ED69}"/>
              </a:ext>
            </a:extLst>
          </p:cNvPr>
          <p:cNvGrpSpPr/>
          <p:nvPr/>
        </p:nvGrpSpPr>
        <p:grpSpPr>
          <a:xfrm>
            <a:off x="9687500" y="2906710"/>
            <a:ext cx="1747401" cy="552156"/>
            <a:chOff x="10085260" y="3790196"/>
            <a:chExt cx="1747401" cy="552156"/>
          </a:xfrm>
        </p:grpSpPr>
        <p:sp>
          <p:nvSpPr>
            <p:cNvPr id="45" name="Rectangle 44">
              <a:extLst>
                <a:ext uri="{FF2B5EF4-FFF2-40B4-BE49-F238E27FC236}">
                  <a16:creationId xmlns:a16="http://schemas.microsoft.com/office/drawing/2014/main" id="{8A5A3100-3BCF-CC4A-8B74-DE7B5BD45313}"/>
                </a:ext>
              </a:extLst>
            </p:cNvPr>
            <p:cNvSpPr/>
            <p:nvPr/>
          </p:nvSpPr>
          <p:spPr>
            <a:xfrm>
              <a:off x="10085260" y="3790196"/>
              <a:ext cx="1747401" cy="552156"/>
            </a:xfrm>
            <a:prstGeom prst="rect">
              <a:avLst/>
            </a:prstGeom>
            <a:solidFill>
              <a:srgbClr val="CEE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   Jan Mills</a:t>
              </a:r>
            </a:p>
            <a:p>
              <a:pPr algn="ctr"/>
              <a:r>
                <a:rPr lang="en-US" sz="800" dirty="0">
                  <a:solidFill>
                    <a:schemeClr val="tx1"/>
                  </a:solidFill>
                </a:rPr>
                <a:t>    Director of Marketing Operations</a:t>
              </a:r>
            </a:p>
            <a:p>
              <a:pPr algn="ctr"/>
              <a:r>
                <a:rPr lang="en-US" sz="800" dirty="0">
                  <a:solidFill>
                    <a:schemeClr val="tx1"/>
                  </a:solidFill>
                </a:rPr>
                <a:t>     </a:t>
              </a:r>
            </a:p>
          </p:txBody>
        </p:sp>
        <p:pic>
          <p:nvPicPr>
            <p:cNvPr id="6" name="Picture 5">
              <a:extLst>
                <a:ext uri="{FF2B5EF4-FFF2-40B4-BE49-F238E27FC236}">
                  <a16:creationId xmlns:a16="http://schemas.microsoft.com/office/drawing/2014/main" id="{B2C881AE-952D-B34F-A1DB-3137D2986EDD}"/>
                </a:ext>
              </a:extLst>
            </p:cNvPr>
            <p:cNvPicPr>
              <a:picLocks noChangeAspect="1"/>
            </p:cNvPicPr>
            <p:nvPr/>
          </p:nvPicPr>
          <p:blipFill>
            <a:blip r:embed="rId22"/>
            <a:stretch>
              <a:fillRect/>
            </a:stretch>
          </p:blipFill>
          <p:spPr>
            <a:xfrm>
              <a:off x="10110362" y="3820061"/>
              <a:ext cx="407662" cy="345739"/>
            </a:xfrm>
            <a:prstGeom prst="rect">
              <a:avLst/>
            </a:prstGeom>
          </p:spPr>
        </p:pic>
      </p:grpSp>
    </p:spTree>
    <p:extLst>
      <p:ext uri="{BB962C8B-B14F-4D97-AF65-F5344CB8AC3E}">
        <p14:creationId xmlns:p14="http://schemas.microsoft.com/office/powerpoint/2010/main" val="429552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9C1A-AFE5-034C-90B5-15CD28B82EC8}"/>
              </a:ext>
            </a:extLst>
          </p:cNvPr>
          <p:cNvSpPr>
            <a:spLocks noGrp="1"/>
          </p:cNvSpPr>
          <p:nvPr>
            <p:ph type="title"/>
          </p:nvPr>
        </p:nvSpPr>
        <p:spPr/>
        <p:txBody>
          <a:bodyPr/>
          <a:lstStyle/>
          <a:p>
            <a:r>
              <a:rPr lang="en-US" dirty="0"/>
              <a:t>Segmentation Worksheet Questions</a:t>
            </a:r>
          </a:p>
        </p:txBody>
      </p:sp>
      <p:sp>
        <p:nvSpPr>
          <p:cNvPr id="4" name="Content Placeholder 3">
            <a:extLst>
              <a:ext uri="{FF2B5EF4-FFF2-40B4-BE49-F238E27FC236}">
                <a16:creationId xmlns:a16="http://schemas.microsoft.com/office/drawing/2014/main" id="{80DAD24E-040D-B948-941D-09AE94082879}"/>
              </a:ext>
            </a:extLst>
          </p:cNvPr>
          <p:cNvSpPr>
            <a:spLocks noGrp="1"/>
          </p:cNvSpPr>
          <p:nvPr>
            <p:ph idx="1"/>
          </p:nvPr>
        </p:nvSpPr>
        <p:spPr/>
        <p:txBody>
          <a:bodyPr/>
          <a:lstStyle/>
          <a:p>
            <a:r>
              <a:rPr lang="en-US" dirty="0"/>
              <a:t>Pragmatic Market Segment </a:t>
            </a:r>
          </a:p>
          <a:p>
            <a:r>
              <a:rPr lang="en-US" dirty="0"/>
              <a:t>Common problems</a:t>
            </a:r>
          </a:p>
          <a:p>
            <a:r>
              <a:rPr lang="en-US" dirty="0"/>
              <a:t>Personas (Buyers and User)</a:t>
            </a:r>
          </a:p>
          <a:p>
            <a:r>
              <a:rPr lang="en-US" dirty="0"/>
              <a:t>Demographic (Fit)</a:t>
            </a:r>
          </a:p>
          <a:p>
            <a:pPr lvl="1"/>
            <a:r>
              <a:rPr lang="en-US" dirty="0"/>
              <a:t>Type of business, industry, Revenue, employees, language….</a:t>
            </a:r>
          </a:p>
          <a:p>
            <a:r>
              <a:rPr lang="en-US" dirty="0"/>
              <a:t>Technical Profile (Fit)</a:t>
            </a:r>
          </a:p>
          <a:p>
            <a:endParaRPr lang="en-US" dirty="0"/>
          </a:p>
        </p:txBody>
      </p:sp>
      <p:pic>
        <p:nvPicPr>
          <p:cNvPr id="6" name="Content Placeholder 5">
            <a:extLst>
              <a:ext uri="{FF2B5EF4-FFF2-40B4-BE49-F238E27FC236}">
                <a16:creationId xmlns:a16="http://schemas.microsoft.com/office/drawing/2014/main" id="{5E3BDE33-6484-5D42-8F71-B099DE99002B}"/>
              </a:ext>
            </a:extLst>
          </p:cNvPr>
          <p:cNvPicPr>
            <a:picLocks noGrp="1" noChangeAspect="1"/>
          </p:cNvPicPr>
          <p:nvPr>
            <p:ph idx="13"/>
          </p:nvPr>
        </p:nvPicPr>
        <p:blipFill>
          <a:blip r:embed="rId2"/>
          <a:stretch>
            <a:fillRect/>
          </a:stretch>
        </p:blipFill>
        <p:spPr>
          <a:xfrm>
            <a:off x="5324226" y="1756230"/>
            <a:ext cx="6643121" cy="3662020"/>
          </a:xfrm>
          <a:prstGeom prst="rect">
            <a:avLst/>
          </a:prstGeom>
        </p:spPr>
      </p:pic>
    </p:spTree>
    <p:extLst>
      <p:ext uri="{BB962C8B-B14F-4D97-AF65-F5344CB8AC3E}">
        <p14:creationId xmlns:p14="http://schemas.microsoft.com/office/powerpoint/2010/main" val="3853498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783E0-FC1A-B34D-AA05-99B20995ED8D}"/>
              </a:ext>
            </a:extLst>
          </p:cNvPr>
          <p:cNvSpPr>
            <a:spLocks noGrp="1"/>
          </p:cNvSpPr>
          <p:nvPr>
            <p:ph type="title"/>
          </p:nvPr>
        </p:nvSpPr>
        <p:spPr/>
        <p:txBody>
          <a:bodyPr/>
          <a:lstStyle/>
          <a:p>
            <a:r>
              <a:rPr lang="en-US" dirty="0"/>
              <a:t>Solutions Matrix</a:t>
            </a:r>
          </a:p>
        </p:txBody>
      </p:sp>
      <p:sp>
        <p:nvSpPr>
          <p:cNvPr id="3" name="Content Placeholder 2">
            <a:extLst>
              <a:ext uri="{FF2B5EF4-FFF2-40B4-BE49-F238E27FC236}">
                <a16:creationId xmlns:a16="http://schemas.microsoft.com/office/drawing/2014/main" id="{AD45A9B6-547F-8F47-A70E-B3C691096FDB}"/>
              </a:ext>
            </a:extLst>
          </p:cNvPr>
          <p:cNvSpPr>
            <a:spLocks noGrp="1"/>
          </p:cNvSpPr>
          <p:nvPr>
            <p:ph idx="1"/>
          </p:nvPr>
        </p:nvSpPr>
        <p:spPr/>
        <p:txBody>
          <a:bodyPr>
            <a:normAutofit fontScale="62500" lnSpcReduction="20000"/>
          </a:bodyPr>
          <a:lstStyle/>
          <a:p>
            <a:pPr lvl="0">
              <a:lnSpc>
                <a:spcPct val="120000"/>
              </a:lnSpc>
            </a:pPr>
            <a:r>
              <a:rPr lang="en-US" sz="2600" dirty="0"/>
              <a:t>Plot your products on the Solution Matrix.</a:t>
            </a:r>
            <a:endParaRPr lang="en-CA" sz="2600" dirty="0"/>
          </a:p>
          <a:p>
            <a:pPr lvl="0">
              <a:lnSpc>
                <a:spcPct val="120000"/>
              </a:lnSpc>
            </a:pPr>
            <a:r>
              <a:rPr lang="en-US" sz="2600" dirty="0"/>
              <a:t>Plot your competitors’ products on the grid.</a:t>
            </a:r>
            <a:endParaRPr lang="en-CA" sz="2600" dirty="0"/>
          </a:p>
          <a:p>
            <a:pPr lvl="0">
              <a:lnSpc>
                <a:spcPct val="120000"/>
              </a:lnSpc>
            </a:pPr>
            <a:r>
              <a:rPr lang="en-US" sz="2600" dirty="0"/>
              <a:t>Use the Solution Matrix:</a:t>
            </a:r>
            <a:endParaRPr lang="en-CA" sz="2600" dirty="0"/>
          </a:p>
          <a:p>
            <a:pPr lvl="1">
              <a:lnSpc>
                <a:spcPct val="120000"/>
              </a:lnSpc>
            </a:pPr>
            <a:r>
              <a:rPr lang="en-US" sz="2600" dirty="0"/>
              <a:t>With development when assessing the incremental level of technology investment to put into your products compared to the relative value (positive impact) for the market</a:t>
            </a:r>
            <a:endParaRPr lang="en-CA" sz="2600" dirty="0"/>
          </a:p>
          <a:p>
            <a:pPr lvl="1">
              <a:lnSpc>
                <a:spcPct val="120000"/>
              </a:lnSpc>
            </a:pPr>
            <a:r>
              <a:rPr lang="en-US" sz="2600" dirty="0"/>
              <a:t>When interviewing the market to understand how your product will improve their operations</a:t>
            </a:r>
            <a:endParaRPr lang="en-CA" sz="2600" dirty="0"/>
          </a:p>
          <a:p>
            <a:pPr lvl="1">
              <a:lnSpc>
                <a:spcPct val="120000"/>
              </a:lnSpc>
            </a:pPr>
            <a:r>
              <a:rPr lang="en-US" sz="2600" dirty="0"/>
              <a:t>To position your products against the competition</a:t>
            </a:r>
            <a:endParaRPr lang="en-CA" sz="2600" dirty="0"/>
          </a:p>
          <a:p>
            <a:pPr lvl="1">
              <a:lnSpc>
                <a:spcPct val="120000"/>
              </a:lnSpc>
            </a:pPr>
            <a:r>
              <a:rPr lang="en-US" sz="2600" dirty="0"/>
              <a:t>To price your products</a:t>
            </a:r>
            <a:endParaRPr lang="en-CA" sz="2600" dirty="0"/>
          </a:p>
          <a:p>
            <a:pPr lvl="1">
              <a:lnSpc>
                <a:spcPct val="120000"/>
              </a:lnSpc>
            </a:pPr>
            <a:r>
              <a:rPr lang="en-US" sz="2600" dirty="0"/>
              <a:t>To position a product portfolio</a:t>
            </a:r>
            <a:endParaRPr lang="en-CA" sz="2600" dirty="0"/>
          </a:p>
          <a:p>
            <a:pPr lvl="1">
              <a:lnSpc>
                <a:spcPct val="120000"/>
              </a:lnSpc>
            </a:pPr>
            <a:r>
              <a:rPr lang="en-US" sz="2600" dirty="0"/>
              <a:t>To determine sales channel strategy</a:t>
            </a:r>
            <a:endParaRPr lang="en-CA" sz="2600" dirty="0"/>
          </a:p>
          <a:p>
            <a:pPr marL="0" indent="0">
              <a:buNone/>
            </a:pPr>
            <a:endParaRPr lang="en-US" dirty="0"/>
          </a:p>
        </p:txBody>
      </p:sp>
      <p:pic>
        <p:nvPicPr>
          <p:cNvPr id="8" name="Content Placeholder 7">
            <a:extLst>
              <a:ext uri="{FF2B5EF4-FFF2-40B4-BE49-F238E27FC236}">
                <a16:creationId xmlns:a16="http://schemas.microsoft.com/office/drawing/2014/main" id="{77FC7DAC-E6A1-854C-8646-70276ED2F997}"/>
              </a:ext>
            </a:extLst>
          </p:cNvPr>
          <p:cNvPicPr>
            <a:picLocks noGrp="1" noChangeAspect="1"/>
          </p:cNvPicPr>
          <p:nvPr>
            <p:ph idx="13"/>
          </p:nvPr>
        </p:nvPicPr>
        <p:blipFill>
          <a:blip r:embed="rId3"/>
          <a:stretch>
            <a:fillRect/>
          </a:stretch>
        </p:blipFill>
        <p:spPr>
          <a:xfrm>
            <a:off x="6169306" y="1306073"/>
            <a:ext cx="5101203" cy="5079403"/>
          </a:xfrm>
          <a:prstGeom prst="rect">
            <a:avLst/>
          </a:prstGeom>
        </p:spPr>
      </p:pic>
      <p:sp>
        <p:nvSpPr>
          <p:cNvPr id="9" name="TextBox 8">
            <a:extLst>
              <a:ext uri="{FF2B5EF4-FFF2-40B4-BE49-F238E27FC236}">
                <a16:creationId xmlns:a16="http://schemas.microsoft.com/office/drawing/2014/main" id="{1E33BB57-E204-594C-8723-45B665250F32}"/>
              </a:ext>
            </a:extLst>
          </p:cNvPr>
          <p:cNvSpPr txBox="1"/>
          <p:nvPr/>
        </p:nvSpPr>
        <p:spPr>
          <a:xfrm rot="16200000">
            <a:off x="4527498" y="3267408"/>
            <a:ext cx="3683726" cy="400110"/>
          </a:xfrm>
          <a:prstGeom prst="rect">
            <a:avLst/>
          </a:prstGeom>
          <a:solidFill>
            <a:schemeClr val="bg1"/>
          </a:solidFill>
        </p:spPr>
        <p:txBody>
          <a:bodyPr wrap="square" rtlCol="0">
            <a:spAutoFit/>
          </a:bodyPr>
          <a:lstStyle/>
          <a:p>
            <a:r>
              <a:rPr lang="en-US" sz="2000" b="1" dirty="0"/>
              <a:t>DEPTH OF INVESTMENT</a:t>
            </a:r>
          </a:p>
        </p:txBody>
      </p:sp>
      <p:sp>
        <p:nvSpPr>
          <p:cNvPr id="10" name="TextBox 9">
            <a:extLst>
              <a:ext uri="{FF2B5EF4-FFF2-40B4-BE49-F238E27FC236}">
                <a16:creationId xmlns:a16="http://schemas.microsoft.com/office/drawing/2014/main" id="{EA23941D-1919-6E4C-9DED-DA9791212C57}"/>
              </a:ext>
            </a:extLst>
          </p:cNvPr>
          <p:cNvSpPr txBox="1"/>
          <p:nvPr/>
        </p:nvSpPr>
        <p:spPr>
          <a:xfrm>
            <a:off x="7586783" y="6030359"/>
            <a:ext cx="3683726" cy="400110"/>
          </a:xfrm>
          <a:prstGeom prst="rect">
            <a:avLst/>
          </a:prstGeom>
          <a:solidFill>
            <a:schemeClr val="bg1"/>
          </a:solidFill>
        </p:spPr>
        <p:txBody>
          <a:bodyPr wrap="square" rtlCol="0">
            <a:spAutoFit/>
          </a:bodyPr>
          <a:lstStyle/>
          <a:p>
            <a:r>
              <a:rPr lang="en-US" sz="2000" b="1" dirty="0"/>
              <a:t>IMPACT TO CUSTOMER</a:t>
            </a:r>
          </a:p>
        </p:txBody>
      </p:sp>
      <p:sp>
        <p:nvSpPr>
          <p:cNvPr id="11" name="TextBox 10">
            <a:extLst>
              <a:ext uri="{FF2B5EF4-FFF2-40B4-BE49-F238E27FC236}">
                <a16:creationId xmlns:a16="http://schemas.microsoft.com/office/drawing/2014/main" id="{87AAC22D-BF40-A840-B84F-03242F866C87}"/>
              </a:ext>
            </a:extLst>
          </p:cNvPr>
          <p:cNvSpPr txBox="1"/>
          <p:nvPr/>
        </p:nvSpPr>
        <p:spPr>
          <a:xfrm>
            <a:off x="7276011" y="2609855"/>
            <a:ext cx="1201782" cy="461665"/>
          </a:xfrm>
          <a:prstGeom prst="rect">
            <a:avLst/>
          </a:prstGeom>
          <a:solidFill>
            <a:schemeClr val="bg1"/>
          </a:solidFill>
        </p:spPr>
        <p:txBody>
          <a:bodyPr wrap="square" rtlCol="0">
            <a:spAutoFit/>
          </a:bodyPr>
          <a:lstStyle/>
          <a:p>
            <a:r>
              <a:rPr lang="en-US" sz="2400" b="1" dirty="0"/>
              <a:t>WHY?</a:t>
            </a:r>
          </a:p>
        </p:txBody>
      </p:sp>
      <p:sp>
        <p:nvSpPr>
          <p:cNvPr id="12" name="TextBox 11">
            <a:extLst>
              <a:ext uri="{FF2B5EF4-FFF2-40B4-BE49-F238E27FC236}">
                <a16:creationId xmlns:a16="http://schemas.microsoft.com/office/drawing/2014/main" id="{E91D6589-39D3-884F-9234-86266A494332}"/>
              </a:ext>
            </a:extLst>
          </p:cNvPr>
          <p:cNvSpPr txBox="1"/>
          <p:nvPr/>
        </p:nvSpPr>
        <p:spPr>
          <a:xfrm>
            <a:off x="9089011" y="2425188"/>
            <a:ext cx="2014417" cy="830997"/>
          </a:xfrm>
          <a:prstGeom prst="rect">
            <a:avLst/>
          </a:prstGeom>
          <a:solidFill>
            <a:schemeClr val="bg1"/>
          </a:solidFill>
        </p:spPr>
        <p:txBody>
          <a:bodyPr wrap="square" rtlCol="0">
            <a:spAutoFit/>
          </a:bodyPr>
          <a:lstStyle/>
          <a:p>
            <a:r>
              <a:rPr lang="en-US" sz="2400" b="1" dirty="0"/>
              <a:t>STRATEGIC VISION</a:t>
            </a:r>
          </a:p>
        </p:txBody>
      </p:sp>
      <p:sp>
        <p:nvSpPr>
          <p:cNvPr id="13" name="TextBox 12">
            <a:extLst>
              <a:ext uri="{FF2B5EF4-FFF2-40B4-BE49-F238E27FC236}">
                <a16:creationId xmlns:a16="http://schemas.microsoft.com/office/drawing/2014/main" id="{5031C1E1-3763-9D47-9FAC-645692F90323}"/>
              </a:ext>
            </a:extLst>
          </p:cNvPr>
          <p:cNvSpPr txBox="1"/>
          <p:nvPr/>
        </p:nvSpPr>
        <p:spPr>
          <a:xfrm>
            <a:off x="7078100" y="4320107"/>
            <a:ext cx="1502226" cy="461665"/>
          </a:xfrm>
          <a:prstGeom prst="rect">
            <a:avLst/>
          </a:prstGeom>
          <a:solidFill>
            <a:schemeClr val="bg1"/>
          </a:solidFill>
        </p:spPr>
        <p:txBody>
          <a:bodyPr wrap="square" rtlCol="0">
            <a:spAutoFit/>
          </a:bodyPr>
          <a:lstStyle/>
          <a:p>
            <a:r>
              <a:rPr lang="en-US" sz="2400" b="1" dirty="0"/>
              <a:t>UTILITY</a:t>
            </a:r>
          </a:p>
        </p:txBody>
      </p:sp>
      <p:sp>
        <p:nvSpPr>
          <p:cNvPr id="14" name="TextBox 13">
            <a:extLst>
              <a:ext uri="{FF2B5EF4-FFF2-40B4-BE49-F238E27FC236}">
                <a16:creationId xmlns:a16="http://schemas.microsoft.com/office/drawing/2014/main" id="{E889B15C-EE21-9E41-8C7B-7766BD7CA9FC}"/>
              </a:ext>
            </a:extLst>
          </p:cNvPr>
          <p:cNvSpPr txBox="1"/>
          <p:nvPr/>
        </p:nvSpPr>
        <p:spPr>
          <a:xfrm>
            <a:off x="9013367" y="4227773"/>
            <a:ext cx="2090061" cy="830997"/>
          </a:xfrm>
          <a:prstGeom prst="rect">
            <a:avLst/>
          </a:prstGeom>
          <a:solidFill>
            <a:schemeClr val="bg1"/>
          </a:solidFill>
        </p:spPr>
        <p:txBody>
          <a:bodyPr wrap="square" rtlCol="0">
            <a:spAutoFit/>
          </a:bodyPr>
          <a:lstStyle/>
          <a:p>
            <a:r>
              <a:rPr lang="en-US" sz="2400" b="1" dirty="0"/>
              <a:t>NO BRAINER</a:t>
            </a:r>
          </a:p>
        </p:txBody>
      </p:sp>
    </p:spTree>
    <p:extLst>
      <p:ext uri="{BB962C8B-B14F-4D97-AF65-F5344CB8AC3E}">
        <p14:creationId xmlns:p14="http://schemas.microsoft.com/office/powerpoint/2010/main" val="404699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3314B-9BFF-DC46-A6A5-F5B9871AFE35}"/>
              </a:ext>
            </a:extLst>
          </p:cNvPr>
          <p:cNvSpPr>
            <a:spLocks noGrp="1"/>
          </p:cNvSpPr>
          <p:nvPr>
            <p:ph type="title"/>
          </p:nvPr>
        </p:nvSpPr>
        <p:spPr/>
        <p:txBody>
          <a:bodyPr/>
          <a:lstStyle/>
          <a:p>
            <a:r>
              <a:rPr lang="en-US" dirty="0"/>
              <a:t>Pragmatic Rule(s)</a:t>
            </a:r>
          </a:p>
        </p:txBody>
      </p:sp>
      <p:sp>
        <p:nvSpPr>
          <p:cNvPr id="11" name="Content Placeholder 10">
            <a:extLst>
              <a:ext uri="{FF2B5EF4-FFF2-40B4-BE49-F238E27FC236}">
                <a16:creationId xmlns:a16="http://schemas.microsoft.com/office/drawing/2014/main" id="{2DB2AEE2-9380-D643-8CD1-34D5B2CD1406}"/>
              </a:ext>
            </a:extLst>
          </p:cNvPr>
          <p:cNvSpPr>
            <a:spLocks noGrp="1"/>
          </p:cNvSpPr>
          <p:nvPr>
            <p:ph idx="1"/>
          </p:nvPr>
        </p:nvSpPr>
        <p:spPr/>
        <p:txBody>
          <a:bodyPr>
            <a:normAutofit fontScale="92500" lnSpcReduction="10000"/>
          </a:bodyPr>
          <a:lstStyle/>
          <a:p>
            <a:pPr marL="457200" indent="-457200">
              <a:buFont typeface="+mj-lt"/>
              <a:buAutoNum type="arabicPeriod"/>
            </a:pPr>
            <a:r>
              <a:rPr lang="en-US" dirty="0"/>
              <a:t>An Outside-in approach increases the likelihood of product success</a:t>
            </a:r>
          </a:p>
          <a:p>
            <a:pPr marL="457200" indent="-457200">
              <a:buFont typeface="+mj-lt"/>
              <a:buAutoNum type="arabicPeriod"/>
            </a:pPr>
            <a:r>
              <a:rPr lang="en-US" dirty="0"/>
              <a:t>The answer to most of your questions is not in the building</a:t>
            </a:r>
          </a:p>
          <a:p>
            <a:pPr marL="457200" indent="-457200">
              <a:buFont typeface="+mj-lt"/>
              <a:buAutoNum type="arabicPeriod"/>
            </a:pPr>
            <a:r>
              <a:rPr lang="en-US" dirty="0"/>
              <a:t>If the product Team doesn’t do its job, other departments will fill the void</a:t>
            </a:r>
          </a:p>
          <a:p>
            <a:pPr marL="457200" indent="-457200">
              <a:buFont typeface="+mj-lt"/>
              <a:buAutoNum type="arabicPeriod"/>
            </a:pPr>
            <a:r>
              <a:rPr lang="en-US" dirty="0"/>
              <a:t>The building is full of Product experts.  Your company needs market experts</a:t>
            </a:r>
          </a:p>
          <a:p>
            <a:pPr marL="457200" indent="-457200">
              <a:buFont typeface="+mj-lt"/>
              <a:buAutoNum type="arabicPeriod"/>
            </a:pPr>
            <a:r>
              <a:rPr lang="en-US" dirty="0"/>
              <a:t>Win/Loss should be done by someone not involved in that sales effort</a:t>
            </a:r>
          </a:p>
          <a:p>
            <a:pPr marL="457200" indent="-457200">
              <a:buFont typeface="+mj-lt"/>
              <a:buAutoNum type="arabicPeriod"/>
            </a:pPr>
            <a:r>
              <a:rPr lang="en-US" dirty="0"/>
              <a:t>Your opinion, while interesting is irrelevant</a:t>
            </a:r>
          </a:p>
        </p:txBody>
      </p:sp>
      <p:sp>
        <p:nvSpPr>
          <p:cNvPr id="12" name="Content Placeholder 11">
            <a:extLst>
              <a:ext uri="{FF2B5EF4-FFF2-40B4-BE49-F238E27FC236}">
                <a16:creationId xmlns:a16="http://schemas.microsoft.com/office/drawing/2014/main" id="{66A94F37-D2DC-EC4A-AFDC-731825441EED}"/>
              </a:ext>
            </a:extLst>
          </p:cNvPr>
          <p:cNvSpPr>
            <a:spLocks noGrp="1"/>
          </p:cNvSpPr>
          <p:nvPr>
            <p:ph idx="13"/>
          </p:nvPr>
        </p:nvSpPr>
        <p:spPr/>
        <p:txBody>
          <a:bodyPr/>
          <a:lstStyle/>
          <a:p>
            <a:pPr marL="457200" indent="-457200">
              <a:buFont typeface="+mj-lt"/>
              <a:buAutoNum type="arabicPeriod" startAt="7"/>
            </a:pPr>
            <a:r>
              <a:rPr lang="en-US" dirty="0"/>
              <a:t>Only build solution for problems that are </a:t>
            </a:r>
            <a:r>
              <a:rPr lang="en-US" b="1" dirty="0">
                <a:solidFill>
                  <a:srgbClr val="C00000"/>
                </a:solidFill>
              </a:rPr>
              <a:t>URGENT</a:t>
            </a:r>
            <a:r>
              <a:rPr lang="en-US" dirty="0"/>
              <a:t>, </a:t>
            </a:r>
            <a:r>
              <a:rPr lang="en-US" b="1" dirty="0">
                <a:solidFill>
                  <a:srgbClr val="C00000"/>
                </a:solidFill>
              </a:rPr>
              <a:t>PERVASIVE</a:t>
            </a:r>
            <a:r>
              <a:rPr lang="en-US" dirty="0"/>
              <a:t> and that the market will </a:t>
            </a:r>
            <a:r>
              <a:rPr lang="en-US" b="1" dirty="0">
                <a:solidFill>
                  <a:srgbClr val="C00000"/>
                </a:solidFill>
              </a:rPr>
              <a:t>PAY</a:t>
            </a:r>
            <a:r>
              <a:rPr lang="en-US" dirty="0"/>
              <a:t> you to solve</a:t>
            </a:r>
          </a:p>
          <a:p>
            <a:pPr marL="457200" indent="-457200">
              <a:buFont typeface="+mj-lt"/>
              <a:buAutoNum type="arabicPeriod" startAt="7"/>
            </a:pPr>
            <a:r>
              <a:rPr lang="en-US" dirty="0"/>
              <a:t>Positioning focuses on the problems you solve</a:t>
            </a:r>
          </a:p>
          <a:p>
            <a:pPr marL="457200" indent="-457200">
              <a:buFont typeface="+mj-lt"/>
              <a:buAutoNum type="arabicPeriod" startAt="7"/>
            </a:pPr>
            <a:r>
              <a:rPr lang="en-US" dirty="0"/>
              <a:t>Creative a separate positioning document whenever the personas’ problems are different</a:t>
            </a:r>
          </a:p>
          <a:p>
            <a:pPr marL="457200" indent="-457200">
              <a:buFont typeface="+mj-lt"/>
              <a:buAutoNum type="arabicPeriod" startAt="7"/>
            </a:pPr>
            <a:r>
              <a:rPr lang="en-US" b="1" dirty="0">
                <a:solidFill>
                  <a:srgbClr val="C00000"/>
                </a:solidFill>
              </a:rPr>
              <a:t>Name</a:t>
            </a:r>
            <a:r>
              <a:rPr lang="en-US" dirty="0"/>
              <a:t> the product after positioning is completed</a:t>
            </a:r>
          </a:p>
        </p:txBody>
      </p:sp>
    </p:spTree>
    <p:extLst>
      <p:ext uri="{BB962C8B-B14F-4D97-AF65-F5344CB8AC3E}">
        <p14:creationId xmlns:p14="http://schemas.microsoft.com/office/powerpoint/2010/main" val="171926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5663F19-18A7-7A4B-BD85-C370226C0642}"/>
              </a:ext>
            </a:extLst>
          </p:cNvPr>
          <p:cNvSpPr>
            <a:spLocks noGrp="1"/>
          </p:cNvSpPr>
          <p:nvPr>
            <p:ph idx="1"/>
          </p:nvPr>
        </p:nvSpPr>
        <p:spPr/>
        <p:txBody>
          <a:bodyPr>
            <a:normAutofit fontScale="92500" lnSpcReduction="10000"/>
          </a:bodyPr>
          <a:lstStyle/>
          <a:p>
            <a:r>
              <a:rPr lang="en-US" dirty="0"/>
              <a:t>Preparing for MPM Meetings</a:t>
            </a:r>
          </a:p>
        </p:txBody>
      </p:sp>
    </p:spTree>
    <p:extLst>
      <p:ext uri="{BB962C8B-B14F-4D97-AF65-F5344CB8AC3E}">
        <p14:creationId xmlns:p14="http://schemas.microsoft.com/office/powerpoint/2010/main" val="1809780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99624-3A56-5543-9995-491C2B54B14E}"/>
              </a:ext>
            </a:extLst>
          </p:cNvPr>
          <p:cNvPicPr>
            <a:picLocks noChangeAspect="1"/>
          </p:cNvPicPr>
          <p:nvPr/>
        </p:nvPicPr>
        <p:blipFill>
          <a:blip r:embed="rId2"/>
          <a:stretch>
            <a:fillRect/>
          </a:stretch>
        </p:blipFill>
        <p:spPr>
          <a:xfrm>
            <a:off x="245181" y="1042204"/>
            <a:ext cx="4810212" cy="274869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547B1DBD-234B-2E49-A209-24FAE4B0AF25}"/>
              </a:ext>
            </a:extLst>
          </p:cNvPr>
          <p:cNvSpPr txBox="1"/>
          <p:nvPr/>
        </p:nvSpPr>
        <p:spPr>
          <a:xfrm>
            <a:off x="135115" y="3847517"/>
            <a:ext cx="2446867" cy="369332"/>
          </a:xfrm>
          <a:prstGeom prst="rect">
            <a:avLst/>
          </a:prstGeom>
          <a:noFill/>
        </p:spPr>
        <p:txBody>
          <a:bodyPr wrap="square" rtlCol="0">
            <a:spAutoFit/>
          </a:bodyPr>
          <a:lstStyle/>
          <a:p>
            <a:r>
              <a:rPr lang="en-US" i="1" dirty="0">
                <a:solidFill>
                  <a:srgbClr val="C00000"/>
                </a:solidFill>
                <a:hlinkClick r:id="rId3"/>
              </a:rPr>
              <a:t>’Input’ Tab</a:t>
            </a:r>
            <a:endParaRPr lang="en-US" i="1" dirty="0">
              <a:solidFill>
                <a:srgbClr val="C00000"/>
              </a:solidFill>
            </a:endParaRPr>
          </a:p>
        </p:txBody>
      </p:sp>
      <p:grpSp>
        <p:nvGrpSpPr>
          <p:cNvPr id="20" name="Group 19">
            <a:extLst>
              <a:ext uri="{FF2B5EF4-FFF2-40B4-BE49-F238E27FC236}">
                <a16:creationId xmlns:a16="http://schemas.microsoft.com/office/drawing/2014/main" id="{F9E73FF7-04BC-B24C-8D68-F54F2834E10C}"/>
              </a:ext>
            </a:extLst>
          </p:cNvPr>
          <p:cNvGrpSpPr/>
          <p:nvPr/>
        </p:nvGrpSpPr>
        <p:grpSpPr>
          <a:xfrm>
            <a:off x="5155620" y="1306073"/>
            <a:ext cx="2852498" cy="3153011"/>
            <a:chOff x="5253378" y="1469745"/>
            <a:chExt cx="2852498" cy="3153011"/>
          </a:xfrm>
        </p:grpSpPr>
        <p:pic>
          <p:nvPicPr>
            <p:cNvPr id="12" name="Picture 11">
              <a:extLst>
                <a:ext uri="{FF2B5EF4-FFF2-40B4-BE49-F238E27FC236}">
                  <a16:creationId xmlns:a16="http://schemas.microsoft.com/office/drawing/2014/main" id="{7D8419D0-A4C8-CA4A-9884-B673FA07132C}"/>
                </a:ext>
              </a:extLst>
            </p:cNvPr>
            <p:cNvPicPr>
              <a:picLocks noChangeAspect="1"/>
            </p:cNvPicPr>
            <p:nvPr/>
          </p:nvPicPr>
          <p:blipFill>
            <a:blip r:embed="rId4"/>
            <a:stretch>
              <a:fillRect/>
            </a:stretch>
          </p:blipFill>
          <p:spPr>
            <a:xfrm>
              <a:off x="5253378" y="1469745"/>
              <a:ext cx="2852498" cy="3127333"/>
            </a:xfrm>
            <a:prstGeom prst="rect">
              <a:avLst/>
            </a:prstGeom>
            <a:ln>
              <a:solidFill>
                <a:schemeClr val="bg2">
                  <a:lumMod val="75000"/>
                </a:schemeClr>
              </a:solid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408A1CCB-84EF-1441-BAD9-B0F138496F64}"/>
                </a:ext>
              </a:extLst>
            </p:cNvPr>
            <p:cNvSpPr txBox="1"/>
            <p:nvPr/>
          </p:nvSpPr>
          <p:spPr>
            <a:xfrm>
              <a:off x="5253378" y="4253424"/>
              <a:ext cx="2852498" cy="369332"/>
            </a:xfrm>
            <a:prstGeom prst="rect">
              <a:avLst/>
            </a:prstGeom>
            <a:noFill/>
          </p:spPr>
          <p:txBody>
            <a:bodyPr wrap="square" rtlCol="0">
              <a:spAutoFit/>
            </a:bodyPr>
            <a:lstStyle/>
            <a:p>
              <a:r>
                <a:rPr lang="en-US" i="1" dirty="0">
                  <a:solidFill>
                    <a:srgbClr val="C00000"/>
                  </a:solidFill>
                  <a:hlinkClick r:id="rId3"/>
                </a:rPr>
                <a:t>‘RWTM’ Tab</a:t>
              </a:r>
              <a:endParaRPr lang="en-US" i="1" dirty="0">
                <a:solidFill>
                  <a:srgbClr val="C00000"/>
                </a:solidFill>
              </a:endParaRPr>
            </a:p>
          </p:txBody>
        </p:sp>
      </p:grpSp>
      <p:sp>
        <p:nvSpPr>
          <p:cNvPr id="14" name="TextBox 13">
            <a:extLst>
              <a:ext uri="{FF2B5EF4-FFF2-40B4-BE49-F238E27FC236}">
                <a16:creationId xmlns:a16="http://schemas.microsoft.com/office/drawing/2014/main" id="{2B1AB155-6534-CF45-A1F2-30AF05F1A400}"/>
              </a:ext>
            </a:extLst>
          </p:cNvPr>
          <p:cNvSpPr txBox="1"/>
          <p:nvPr/>
        </p:nvSpPr>
        <p:spPr>
          <a:xfrm>
            <a:off x="8399928" y="1930882"/>
            <a:ext cx="3428005" cy="3970318"/>
          </a:xfrm>
          <a:prstGeom prst="rect">
            <a:avLst/>
          </a:prstGeom>
          <a:noFill/>
        </p:spPr>
        <p:txBody>
          <a:bodyPr wrap="square" rtlCol="0">
            <a:spAutoFit/>
          </a:bodyPr>
          <a:lstStyle/>
          <a:p>
            <a:pPr marL="342900" indent="-342900">
              <a:buFont typeface="+mj-lt"/>
              <a:buAutoNum type="arabicPeriod"/>
            </a:pPr>
            <a:r>
              <a:rPr lang="en-US" dirty="0"/>
              <a:t>Capture Product Roadmap and Launch Details</a:t>
            </a:r>
          </a:p>
          <a:p>
            <a:pPr marL="342900" indent="-342900">
              <a:buFont typeface="+mj-lt"/>
              <a:buAutoNum type="arabicPeriod"/>
            </a:pPr>
            <a:r>
              <a:rPr lang="en-US" dirty="0"/>
              <a:t>Register a Campaign</a:t>
            </a:r>
          </a:p>
          <a:p>
            <a:pPr marL="342900" indent="-342900">
              <a:buFont typeface="+mj-lt"/>
              <a:buAutoNum type="arabicPeriod"/>
            </a:pPr>
            <a:r>
              <a:rPr lang="en-US" dirty="0"/>
              <a:t>Capture the Value proposition(s)</a:t>
            </a:r>
          </a:p>
          <a:p>
            <a:pPr marL="342900" indent="-342900">
              <a:buFont typeface="+mj-lt"/>
              <a:buAutoNum type="arabicPeriod"/>
            </a:pPr>
            <a:r>
              <a:rPr lang="en-US" dirty="0"/>
              <a:t>Plan a Campaign</a:t>
            </a:r>
          </a:p>
          <a:p>
            <a:pPr marL="342900" indent="-342900">
              <a:buFont typeface="+mj-lt"/>
              <a:buAutoNum type="arabicPeriod"/>
            </a:pPr>
            <a:r>
              <a:rPr lang="en-US" dirty="0"/>
              <a:t>Review Campaign “Formally” at monthly Stakeholder meetings</a:t>
            </a:r>
          </a:p>
          <a:p>
            <a:pPr marL="342900" indent="-342900">
              <a:buFont typeface="+mj-lt"/>
              <a:buAutoNum type="arabicPeriod"/>
            </a:pPr>
            <a:r>
              <a:rPr lang="en-US" dirty="0"/>
              <a:t>Corporate Marketing provide Campaign Management (using </a:t>
            </a:r>
            <a:r>
              <a:rPr lang="en-US" dirty="0" err="1"/>
              <a:t>FreedCamp</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6" name="Title 15">
            <a:extLst>
              <a:ext uri="{FF2B5EF4-FFF2-40B4-BE49-F238E27FC236}">
                <a16:creationId xmlns:a16="http://schemas.microsoft.com/office/drawing/2014/main" id="{8BE71481-2A48-654C-8AFE-324E66ADAE37}"/>
              </a:ext>
            </a:extLst>
          </p:cNvPr>
          <p:cNvSpPr>
            <a:spLocks noGrp="1"/>
          </p:cNvSpPr>
          <p:nvPr>
            <p:ph type="title"/>
          </p:nvPr>
        </p:nvSpPr>
        <p:spPr/>
        <p:txBody>
          <a:bodyPr/>
          <a:lstStyle/>
          <a:p>
            <a:r>
              <a:rPr lang="en-US" dirty="0"/>
              <a:t>MPM Product Planning</a:t>
            </a:r>
          </a:p>
        </p:txBody>
      </p:sp>
      <p:pic>
        <p:nvPicPr>
          <p:cNvPr id="22" name="Picture 21">
            <a:extLst>
              <a:ext uri="{FF2B5EF4-FFF2-40B4-BE49-F238E27FC236}">
                <a16:creationId xmlns:a16="http://schemas.microsoft.com/office/drawing/2014/main" id="{BA485069-B733-5147-B881-3B12D61B9FFA}"/>
              </a:ext>
            </a:extLst>
          </p:cNvPr>
          <p:cNvPicPr>
            <a:picLocks noChangeAspect="1"/>
          </p:cNvPicPr>
          <p:nvPr/>
        </p:nvPicPr>
        <p:blipFill>
          <a:blip r:embed="rId5"/>
          <a:stretch>
            <a:fillRect/>
          </a:stretch>
        </p:blipFill>
        <p:spPr>
          <a:xfrm>
            <a:off x="3286543" y="5139833"/>
            <a:ext cx="1869077" cy="647700"/>
          </a:xfrm>
          <a:prstGeom prst="rect">
            <a:avLst/>
          </a:prstGeom>
        </p:spPr>
      </p:pic>
      <p:pic>
        <p:nvPicPr>
          <p:cNvPr id="24" name="Picture 23">
            <a:extLst>
              <a:ext uri="{FF2B5EF4-FFF2-40B4-BE49-F238E27FC236}">
                <a16:creationId xmlns:a16="http://schemas.microsoft.com/office/drawing/2014/main" id="{506FD0E4-D2B2-774E-A640-121FE06992A9}"/>
              </a:ext>
            </a:extLst>
          </p:cNvPr>
          <p:cNvPicPr>
            <a:picLocks noChangeAspect="1"/>
          </p:cNvPicPr>
          <p:nvPr/>
        </p:nvPicPr>
        <p:blipFill>
          <a:blip r:embed="rId6"/>
          <a:stretch>
            <a:fillRect/>
          </a:stretch>
        </p:blipFill>
        <p:spPr>
          <a:xfrm>
            <a:off x="5155620" y="4695682"/>
            <a:ext cx="3244308" cy="1536003"/>
          </a:xfrm>
          <a:prstGeom prst="rect">
            <a:avLst/>
          </a:prstGeom>
        </p:spPr>
      </p:pic>
    </p:spTree>
    <p:extLst>
      <p:ext uri="{BB962C8B-B14F-4D97-AF65-F5344CB8AC3E}">
        <p14:creationId xmlns:p14="http://schemas.microsoft.com/office/powerpoint/2010/main" val="19157758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72D41C-A958-2947-997E-905DA0C9E453}"/>
              </a:ext>
            </a:extLst>
          </p:cNvPr>
          <p:cNvSpPr>
            <a:spLocks noGrp="1"/>
          </p:cNvSpPr>
          <p:nvPr>
            <p:ph type="title"/>
          </p:nvPr>
        </p:nvSpPr>
        <p:spPr/>
        <p:txBody>
          <a:bodyPr/>
          <a:lstStyle/>
          <a:p>
            <a:r>
              <a:rPr lang="en-US" dirty="0"/>
              <a:t>Team Roles</a:t>
            </a:r>
          </a:p>
        </p:txBody>
      </p:sp>
      <p:sp>
        <p:nvSpPr>
          <p:cNvPr id="4" name="Content Placeholder 3">
            <a:extLst>
              <a:ext uri="{FF2B5EF4-FFF2-40B4-BE49-F238E27FC236}">
                <a16:creationId xmlns:a16="http://schemas.microsoft.com/office/drawing/2014/main" id="{30DCF3D6-C5F9-D748-B395-F3C9E1967CFC}"/>
              </a:ext>
            </a:extLst>
          </p:cNvPr>
          <p:cNvSpPr>
            <a:spLocks noGrp="1"/>
          </p:cNvSpPr>
          <p:nvPr>
            <p:ph idx="1"/>
          </p:nvPr>
        </p:nvSpPr>
        <p:spPr/>
        <p:txBody>
          <a:bodyPr/>
          <a:lstStyle/>
          <a:p>
            <a:r>
              <a:rPr lang="en-CA" dirty="0"/>
              <a:t>Recorder: </a:t>
            </a:r>
            <a:r>
              <a:rPr lang="en-CA" dirty="0">
                <a:solidFill>
                  <a:srgbClr val="C00000"/>
                </a:solidFill>
              </a:rPr>
              <a:t>Kim</a:t>
            </a:r>
          </a:p>
          <a:p>
            <a:r>
              <a:rPr lang="en-CA" dirty="0"/>
              <a:t>Time Keeper: </a:t>
            </a:r>
            <a:r>
              <a:rPr lang="en-CA" dirty="0">
                <a:solidFill>
                  <a:srgbClr val="C00000"/>
                </a:solidFill>
              </a:rPr>
              <a:t>Frank</a:t>
            </a:r>
          </a:p>
          <a:p>
            <a:r>
              <a:rPr lang="en-CA" dirty="0"/>
              <a:t>Facilitator: </a:t>
            </a:r>
            <a:r>
              <a:rPr lang="en-CA" dirty="0">
                <a:solidFill>
                  <a:srgbClr val="C00000"/>
                </a:solidFill>
              </a:rPr>
              <a:t>Stuart</a:t>
            </a:r>
          </a:p>
          <a:p>
            <a:r>
              <a:rPr lang="en-CA" dirty="0"/>
              <a:t>Reporter: </a:t>
            </a:r>
            <a:r>
              <a:rPr lang="en-CA" dirty="0">
                <a:solidFill>
                  <a:srgbClr val="C00000"/>
                </a:solidFill>
              </a:rPr>
              <a:t>Brian</a:t>
            </a:r>
          </a:p>
          <a:p>
            <a:r>
              <a:rPr lang="en-CA" dirty="0"/>
              <a:t>Leader: </a:t>
            </a:r>
            <a:r>
              <a:rPr lang="en-CA" dirty="0">
                <a:solidFill>
                  <a:srgbClr val="C00000"/>
                </a:solidFill>
              </a:rPr>
              <a:t>Andrew</a:t>
            </a:r>
          </a:p>
          <a:p>
            <a:endParaRPr lang="en-US" dirty="0"/>
          </a:p>
        </p:txBody>
      </p:sp>
      <p:sp>
        <p:nvSpPr>
          <p:cNvPr id="5" name="Content Placeholder 4">
            <a:extLst>
              <a:ext uri="{FF2B5EF4-FFF2-40B4-BE49-F238E27FC236}">
                <a16:creationId xmlns:a16="http://schemas.microsoft.com/office/drawing/2014/main" id="{2FA0FF19-CC53-184E-A7D3-35AF8C6CB35E}"/>
              </a:ext>
            </a:extLst>
          </p:cNvPr>
          <p:cNvSpPr>
            <a:spLocks noGrp="1"/>
          </p:cNvSpPr>
          <p:nvPr>
            <p:ph idx="13"/>
          </p:nvPr>
        </p:nvSpPr>
        <p:spPr/>
        <p:txBody>
          <a:bodyPr/>
          <a:lstStyle/>
          <a:p>
            <a:r>
              <a:rPr lang="en-CA" dirty="0"/>
              <a:t>Recorder: </a:t>
            </a:r>
            <a:r>
              <a:rPr lang="en-CA" dirty="0">
                <a:solidFill>
                  <a:srgbClr val="C00000"/>
                </a:solidFill>
              </a:rPr>
              <a:t>Lauren</a:t>
            </a:r>
          </a:p>
          <a:p>
            <a:r>
              <a:rPr lang="en-CA" dirty="0"/>
              <a:t>Time Keeper: </a:t>
            </a:r>
            <a:r>
              <a:rPr lang="en-CA" dirty="0">
                <a:solidFill>
                  <a:srgbClr val="C00000"/>
                </a:solidFill>
              </a:rPr>
              <a:t>Jan</a:t>
            </a:r>
          </a:p>
          <a:p>
            <a:r>
              <a:rPr lang="en-CA" dirty="0"/>
              <a:t>Facilitator: </a:t>
            </a:r>
            <a:r>
              <a:rPr lang="en-CA" dirty="0">
                <a:solidFill>
                  <a:srgbClr val="C00000"/>
                </a:solidFill>
              </a:rPr>
              <a:t>Kim</a:t>
            </a:r>
          </a:p>
          <a:p>
            <a:r>
              <a:rPr lang="en-CA" dirty="0"/>
              <a:t>Reporter: </a:t>
            </a:r>
            <a:r>
              <a:rPr lang="en-CA" dirty="0">
                <a:solidFill>
                  <a:srgbClr val="C00000"/>
                </a:solidFill>
              </a:rPr>
              <a:t>Stuart</a:t>
            </a:r>
          </a:p>
          <a:p>
            <a:r>
              <a:rPr lang="en-CA" dirty="0"/>
              <a:t>Organizer/Chair: </a:t>
            </a:r>
            <a:r>
              <a:rPr lang="en-CA" dirty="0">
                <a:solidFill>
                  <a:srgbClr val="C00000"/>
                </a:solidFill>
              </a:rPr>
              <a:t>Andrew</a:t>
            </a:r>
          </a:p>
          <a:p>
            <a:endParaRPr lang="en-US" dirty="0"/>
          </a:p>
        </p:txBody>
      </p:sp>
      <p:sp>
        <p:nvSpPr>
          <p:cNvPr id="6" name="Content Placeholder 5">
            <a:extLst>
              <a:ext uri="{FF2B5EF4-FFF2-40B4-BE49-F238E27FC236}">
                <a16:creationId xmlns:a16="http://schemas.microsoft.com/office/drawing/2014/main" id="{CF41F9E6-AFA7-2245-B19F-A9AE25A5B21D}"/>
              </a:ext>
            </a:extLst>
          </p:cNvPr>
          <p:cNvSpPr>
            <a:spLocks noGrp="1"/>
          </p:cNvSpPr>
          <p:nvPr>
            <p:ph idx="14"/>
          </p:nvPr>
        </p:nvSpPr>
        <p:spPr/>
        <p:txBody>
          <a:bodyPr>
            <a:normAutofit fontScale="92500" lnSpcReduction="20000"/>
          </a:bodyPr>
          <a:lstStyle/>
          <a:p>
            <a:r>
              <a:rPr lang="en-CA" dirty="0"/>
              <a:t>Corp. Marketing Meetings</a:t>
            </a:r>
          </a:p>
          <a:p>
            <a:endParaRPr lang="en-US" dirty="0"/>
          </a:p>
        </p:txBody>
      </p:sp>
      <p:sp>
        <p:nvSpPr>
          <p:cNvPr id="7" name="Content Placeholder 6">
            <a:extLst>
              <a:ext uri="{FF2B5EF4-FFF2-40B4-BE49-F238E27FC236}">
                <a16:creationId xmlns:a16="http://schemas.microsoft.com/office/drawing/2014/main" id="{61C914BD-65F6-EB41-9113-1C47CCABAF29}"/>
              </a:ext>
            </a:extLst>
          </p:cNvPr>
          <p:cNvSpPr>
            <a:spLocks noGrp="1"/>
          </p:cNvSpPr>
          <p:nvPr>
            <p:ph idx="15"/>
          </p:nvPr>
        </p:nvSpPr>
        <p:spPr/>
        <p:txBody>
          <a:bodyPr>
            <a:normAutofit fontScale="92500" lnSpcReduction="20000"/>
          </a:bodyPr>
          <a:lstStyle/>
          <a:p>
            <a:r>
              <a:rPr lang="en-US"/>
              <a:t>MPM Meetings</a:t>
            </a:r>
            <a:endParaRPr lang="en-US" dirty="0"/>
          </a:p>
        </p:txBody>
      </p:sp>
      <p:sp>
        <p:nvSpPr>
          <p:cNvPr id="8" name="Rectangle 7">
            <a:extLst>
              <a:ext uri="{FF2B5EF4-FFF2-40B4-BE49-F238E27FC236}">
                <a16:creationId xmlns:a16="http://schemas.microsoft.com/office/drawing/2014/main" id="{B0329FD3-D0B0-5145-AC5A-B5F43062A915}"/>
              </a:ext>
            </a:extLst>
          </p:cNvPr>
          <p:cNvSpPr/>
          <p:nvPr/>
        </p:nvSpPr>
        <p:spPr>
          <a:xfrm>
            <a:off x="860221" y="5482948"/>
            <a:ext cx="8547178" cy="338554"/>
          </a:xfrm>
          <a:prstGeom prst="rect">
            <a:avLst/>
          </a:prstGeom>
        </p:spPr>
        <p:txBody>
          <a:bodyPr wrap="square">
            <a:spAutoFit/>
          </a:bodyPr>
          <a:lstStyle/>
          <a:p>
            <a:r>
              <a:rPr lang="en-US" sz="1600" i="1" dirty="0">
                <a:solidFill>
                  <a:srgbClr val="C00000"/>
                </a:solidFill>
              </a:rPr>
              <a:t>https://</a:t>
            </a:r>
            <a:r>
              <a:rPr lang="en-US" sz="1600" i="1" dirty="0" err="1">
                <a:solidFill>
                  <a:srgbClr val="C00000"/>
                </a:solidFill>
              </a:rPr>
              <a:t>blog.lucidmeetings.com</a:t>
            </a:r>
            <a:r>
              <a:rPr lang="en-US" sz="1600" i="1" dirty="0">
                <a:solidFill>
                  <a:srgbClr val="C00000"/>
                </a:solidFill>
              </a:rPr>
              <a:t>/blog/who-does-what-defining-meeting-roles</a:t>
            </a:r>
          </a:p>
        </p:txBody>
      </p:sp>
      <p:pic>
        <p:nvPicPr>
          <p:cNvPr id="13" name="Content Placeholder 28">
            <a:extLst>
              <a:ext uri="{FF2B5EF4-FFF2-40B4-BE49-F238E27FC236}">
                <a16:creationId xmlns:a16="http://schemas.microsoft.com/office/drawing/2014/main" id="{F1129C54-3B2F-DB40-A0F7-7D3150D0F4F7}"/>
              </a:ext>
            </a:extLst>
          </p:cNvPr>
          <p:cNvPicPr>
            <a:picLocks noChangeAspect="1"/>
          </p:cNvPicPr>
          <p:nvPr/>
        </p:nvPicPr>
        <p:blipFill>
          <a:blip r:embed="rId2"/>
          <a:stretch>
            <a:fillRect/>
          </a:stretch>
        </p:blipFill>
        <p:spPr>
          <a:xfrm>
            <a:off x="8910135" y="101600"/>
            <a:ext cx="2837075" cy="1693333"/>
          </a:xfrm>
          <a:prstGeom prst="rect">
            <a:avLst/>
          </a:prstGeom>
        </p:spPr>
      </p:pic>
    </p:spTree>
    <p:extLst>
      <p:ext uri="{BB962C8B-B14F-4D97-AF65-F5344CB8AC3E}">
        <p14:creationId xmlns:p14="http://schemas.microsoft.com/office/powerpoint/2010/main" val="393005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5149E-9171-D84A-A04C-97511566A120}"/>
              </a:ext>
            </a:extLst>
          </p:cNvPr>
          <p:cNvSpPr>
            <a:spLocks noGrp="1"/>
          </p:cNvSpPr>
          <p:nvPr>
            <p:ph type="title"/>
          </p:nvPr>
        </p:nvSpPr>
        <p:spPr/>
        <p:txBody>
          <a:bodyPr/>
          <a:lstStyle/>
          <a:p>
            <a:r>
              <a:rPr lang="en-US" dirty="0"/>
              <a:t>Process for MPM Meetings</a:t>
            </a:r>
          </a:p>
        </p:txBody>
      </p:sp>
      <p:sp>
        <p:nvSpPr>
          <p:cNvPr id="3" name="Content Placeholder 2">
            <a:extLst>
              <a:ext uri="{FF2B5EF4-FFF2-40B4-BE49-F238E27FC236}">
                <a16:creationId xmlns:a16="http://schemas.microsoft.com/office/drawing/2014/main" id="{8E8E1346-CB1F-A04B-830C-47D8B9634E6D}"/>
              </a:ext>
            </a:extLst>
          </p:cNvPr>
          <p:cNvSpPr>
            <a:spLocks noGrp="1"/>
          </p:cNvSpPr>
          <p:nvPr>
            <p:ph idx="1"/>
          </p:nvPr>
        </p:nvSpPr>
        <p:spPr/>
        <p:txBody>
          <a:bodyPr/>
          <a:lstStyle/>
          <a:p>
            <a:r>
              <a:rPr lang="en-US" dirty="0"/>
              <a:t>Set out process</a:t>
            </a:r>
          </a:p>
          <a:p>
            <a:r>
              <a:rPr lang="en-US" dirty="0"/>
              <a:t>Team Roles</a:t>
            </a:r>
          </a:p>
          <a:p>
            <a:r>
              <a:rPr lang="en-US" dirty="0"/>
              <a:t>Discuss any GEO requirements involving product line</a:t>
            </a:r>
          </a:p>
          <a:p>
            <a:r>
              <a:rPr lang="en-US" dirty="0"/>
              <a:t>Overview of Product Roadmap</a:t>
            </a:r>
          </a:p>
          <a:p>
            <a:r>
              <a:rPr lang="en-US" dirty="0"/>
              <a:t>Overview of Product Launch Plans</a:t>
            </a:r>
          </a:p>
          <a:p>
            <a:r>
              <a:rPr lang="en-US" dirty="0"/>
              <a:t>Complete spreadsheet</a:t>
            </a:r>
          </a:p>
          <a:p>
            <a:r>
              <a:rPr lang="en-US" dirty="0"/>
              <a:t>Assign Project Owner</a:t>
            </a:r>
          </a:p>
          <a:p>
            <a:r>
              <a:rPr lang="en-US" dirty="0"/>
              <a:t>Agree on next actions, set formal review dates and follow-up meetings</a:t>
            </a:r>
          </a:p>
        </p:txBody>
      </p:sp>
      <p:sp>
        <p:nvSpPr>
          <p:cNvPr id="7" name="Content Placeholder 6">
            <a:extLst>
              <a:ext uri="{FF2B5EF4-FFF2-40B4-BE49-F238E27FC236}">
                <a16:creationId xmlns:a16="http://schemas.microsoft.com/office/drawing/2014/main" id="{B167AFE4-8B0E-0A42-9205-B3332FBDEBC4}"/>
              </a:ext>
            </a:extLst>
          </p:cNvPr>
          <p:cNvSpPr>
            <a:spLocks noGrp="1"/>
          </p:cNvSpPr>
          <p:nvPr>
            <p:ph idx="13"/>
          </p:nvPr>
        </p:nvSpPr>
        <p:spPr>
          <a:xfrm>
            <a:off x="6169306" y="5308600"/>
            <a:ext cx="5483822" cy="617639"/>
          </a:xfrm>
        </p:spPr>
        <p:txBody>
          <a:bodyPr/>
          <a:lstStyle/>
          <a:p>
            <a:endParaRPr lang="en-US" dirty="0"/>
          </a:p>
        </p:txBody>
      </p:sp>
      <p:pic>
        <p:nvPicPr>
          <p:cNvPr id="8" name="Picture 7">
            <a:extLst>
              <a:ext uri="{FF2B5EF4-FFF2-40B4-BE49-F238E27FC236}">
                <a16:creationId xmlns:a16="http://schemas.microsoft.com/office/drawing/2014/main" id="{7F887907-52F7-7A47-89B1-19275831181E}"/>
              </a:ext>
            </a:extLst>
          </p:cNvPr>
          <p:cNvPicPr>
            <a:picLocks noChangeAspect="1"/>
          </p:cNvPicPr>
          <p:nvPr/>
        </p:nvPicPr>
        <p:blipFill>
          <a:blip r:embed="rId2"/>
          <a:stretch>
            <a:fillRect/>
          </a:stretch>
        </p:blipFill>
        <p:spPr>
          <a:xfrm>
            <a:off x="6169306" y="1625599"/>
            <a:ext cx="5483822" cy="3491367"/>
          </a:xfrm>
          <a:prstGeom prst="rect">
            <a:avLst/>
          </a:prstGeom>
        </p:spPr>
      </p:pic>
    </p:spTree>
    <p:extLst>
      <p:ext uri="{BB962C8B-B14F-4D97-AF65-F5344CB8AC3E}">
        <p14:creationId xmlns:p14="http://schemas.microsoft.com/office/powerpoint/2010/main" val="405640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5663F19-18A7-7A4B-BD85-C370226C0642}"/>
              </a:ext>
            </a:extLst>
          </p:cNvPr>
          <p:cNvSpPr>
            <a:spLocks noGrp="1"/>
          </p:cNvSpPr>
          <p:nvPr>
            <p:ph idx="1"/>
          </p:nvPr>
        </p:nvSpPr>
        <p:spPr>
          <a:xfrm>
            <a:off x="563231" y="3965485"/>
            <a:ext cx="7350440" cy="691314"/>
          </a:xfrm>
        </p:spPr>
        <p:txBody>
          <a:bodyPr>
            <a:normAutofit fontScale="92500" lnSpcReduction="10000"/>
          </a:bodyPr>
          <a:lstStyle/>
          <a:p>
            <a:r>
              <a:rPr lang="en-US" dirty="0"/>
              <a:t>Video’s</a:t>
            </a:r>
          </a:p>
        </p:txBody>
      </p:sp>
    </p:spTree>
    <p:extLst>
      <p:ext uri="{BB962C8B-B14F-4D97-AF65-F5344CB8AC3E}">
        <p14:creationId xmlns:p14="http://schemas.microsoft.com/office/powerpoint/2010/main" val="1489679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How Great Leaders Inspire Action</a:t>
            </a:r>
          </a:p>
        </p:txBody>
      </p:sp>
      <p:sp>
        <p:nvSpPr>
          <p:cNvPr id="3" name="Content Placeholder 2"/>
          <p:cNvSpPr>
            <a:spLocks noGrp="1"/>
          </p:cNvSpPr>
          <p:nvPr>
            <p:ph idx="1"/>
          </p:nvPr>
        </p:nvSpPr>
        <p:spPr/>
        <p:txBody>
          <a:bodyPr/>
          <a:lstStyle/>
          <a:p>
            <a:pPr marL="0" indent="0">
              <a:buNone/>
            </a:pPr>
            <a:r>
              <a:rPr lang="en-CA" b="1" dirty="0"/>
              <a:t>Simon Sinek</a:t>
            </a:r>
          </a:p>
          <a:p>
            <a:endParaRPr lang="en-CA" dirty="0"/>
          </a:p>
        </p:txBody>
      </p:sp>
      <p:sp>
        <p:nvSpPr>
          <p:cNvPr id="4" name="Content Placeholder 3"/>
          <p:cNvSpPr>
            <a:spLocks noGrp="1"/>
          </p:cNvSpPr>
          <p:nvPr>
            <p:ph idx="13"/>
          </p:nvPr>
        </p:nvSpPr>
        <p:spPr>
          <a:xfrm>
            <a:off x="5856790" y="2735944"/>
            <a:ext cx="5483822" cy="1822994"/>
          </a:xfrm>
        </p:spPr>
        <p:txBody>
          <a:bodyPr/>
          <a:lstStyle/>
          <a:p>
            <a:r>
              <a:rPr lang="en-CA" dirty="0">
                <a:hlinkClick r:id="rId3"/>
              </a:rPr>
              <a:t>http://www.ted.com/talks/simon_sinek_how_great_leaders_inspire_action?utm_source=tedcomshare&amp;utm_medium=referral&amp;utm_campaign=tedspread</a:t>
            </a:r>
            <a:endParaRPr lang="en-CA" dirty="0"/>
          </a:p>
          <a:p>
            <a:endParaRPr lang="en-CA" dirty="0"/>
          </a:p>
        </p:txBody>
      </p:sp>
      <p:pic>
        <p:nvPicPr>
          <p:cNvPr id="6" name="Picture 5"/>
          <p:cNvPicPr>
            <a:picLocks noChangeAspect="1"/>
          </p:cNvPicPr>
          <p:nvPr/>
        </p:nvPicPr>
        <p:blipFill>
          <a:blip r:embed="rId4"/>
          <a:stretch>
            <a:fillRect/>
          </a:stretch>
        </p:blipFill>
        <p:spPr>
          <a:xfrm>
            <a:off x="496154" y="2263003"/>
            <a:ext cx="2419350" cy="181927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3760" y="2817220"/>
            <a:ext cx="1135546" cy="958699"/>
          </a:xfrm>
          <a:prstGeom prst="rect">
            <a:avLst/>
          </a:prstGeom>
        </p:spPr>
      </p:pic>
    </p:spTree>
    <p:extLst>
      <p:ext uri="{BB962C8B-B14F-4D97-AF65-F5344CB8AC3E}">
        <p14:creationId xmlns:p14="http://schemas.microsoft.com/office/powerpoint/2010/main" val="536350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Video (</a:t>
            </a:r>
            <a:r>
              <a:rPr lang="en-CA" dirty="0"/>
              <a:t>"The Art of Innovation.") | </a:t>
            </a:r>
            <a:r>
              <a:rPr lang="en-CA" dirty="0">
                <a:solidFill>
                  <a:schemeClr val="tx1">
                    <a:lumMod val="50000"/>
                  </a:schemeClr>
                </a:solidFill>
              </a:rPr>
              <a:t>Guy Kawasaki </a:t>
            </a:r>
          </a:p>
        </p:txBody>
      </p:sp>
      <p:sp>
        <p:nvSpPr>
          <p:cNvPr id="3" name="Content Placeholder 2"/>
          <p:cNvSpPr>
            <a:spLocks noGrp="1"/>
          </p:cNvSpPr>
          <p:nvPr>
            <p:ph idx="1"/>
          </p:nvPr>
        </p:nvSpPr>
        <p:spPr>
          <a:xfrm>
            <a:off x="4859148" y="1782354"/>
            <a:ext cx="5360636" cy="4300639"/>
          </a:xfrm>
        </p:spPr>
        <p:txBody>
          <a:bodyPr/>
          <a:lstStyle/>
          <a:p>
            <a:endParaRPr lang="en-CA" dirty="0"/>
          </a:p>
          <a:p>
            <a:endParaRPr lang="en-CA" dirty="0"/>
          </a:p>
          <a:p>
            <a:endParaRPr lang="en-CA" dirty="0"/>
          </a:p>
          <a:p>
            <a:endParaRPr lang="en-CA" dirty="0"/>
          </a:p>
          <a:p>
            <a:endParaRPr lang="en-CA" dirty="0"/>
          </a:p>
          <a:p>
            <a:r>
              <a:rPr lang="en-CA" dirty="0"/>
              <a:t>Guy Kawasaki at </a:t>
            </a:r>
            <a:r>
              <a:rPr lang="en-CA" dirty="0" err="1"/>
              <a:t>TEDxBerkeley</a:t>
            </a:r>
            <a:r>
              <a:rPr lang="en-CA" dirty="0"/>
              <a:t> 2014: "Rethink. Redefine. Recreate." His talk is titled "The Art of Innovation."</a:t>
            </a:r>
          </a:p>
          <a:p>
            <a:pPr lvl="1"/>
            <a:r>
              <a:rPr lang="en-CA" dirty="0">
                <a:hlinkClick r:id="rId3"/>
              </a:rPr>
              <a:t>https://youtu.be/Mtjatz9r-Vc</a:t>
            </a:r>
            <a:endParaRPr lang="en-CA" dirty="0"/>
          </a:p>
          <a:p>
            <a:pPr lvl="1"/>
            <a:endParaRPr lang="en-US" dirty="0"/>
          </a:p>
          <a:p>
            <a:endParaRPr lang="en-CA" dirty="0"/>
          </a:p>
        </p:txBody>
      </p:sp>
      <p:sp>
        <p:nvSpPr>
          <p:cNvPr id="13" name="Content Placeholder 12"/>
          <p:cNvSpPr>
            <a:spLocks noGrp="1"/>
          </p:cNvSpPr>
          <p:nvPr>
            <p:ph idx="13"/>
          </p:nvPr>
        </p:nvSpPr>
        <p:spPr/>
        <p:txBody>
          <a:bodyPr/>
          <a:lstStyle/>
          <a:p>
            <a:endParaRPr lang="en-CA">
              <a:hlinkClick r:id="" action="ppaction://noaction"/>
            </a:endParaRPr>
          </a:p>
          <a:p>
            <a:endParaRPr lang="en-CA">
              <a:hlinkClick r:id="" action="ppaction://noaction"/>
            </a:endParaRPr>
          </a:p>
          <a:p>
            <a:endParaRPr lang="en-CA">
              <a:hlinkClick r:id="" action="ppaction://noaction"/>
            </a:endParaRPr>
          </a:p>
          <a:p>
            <a:endParaRPr lang="en-US">
              <a:hlinkClick r:id="" action="ppaction://noaction"/>
            </a:endParaRPr>
          </a:p>
          <a:p>
            <a:endParaRPr lang="en-US">
              <a:hlinkClick r:id="" action="ppaction://noaction"/>
            </a:endParaRPr>
          </a:p>
          <a:p>
            <a:endParaRPr lang="en-CA">
              <a:hlinkClick r:id="rId4"/>
            </a:endParaRPr>
          </a:p>
          <a:p>
            <a:endParaRPr lang="en-CA"/>
          </a:p>
          <a:p>
            <a:endParaRPr lang="en-CA"/>
          </a:p>
          <a:p>
            <a:endParaRPr lang="en-CA"/>
          </a:p>
        </p:txBody>
      </p:sp>
      <p:pic>
        <p:nvPicPr>
          <p:cNvPr id="14" name="Content Placeholder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036666" y="4145370"/>
            <a:ext cx="1269765" cy="1171575"/>
          </a:xfrm>
          <a:prstGeom prst="rect">
            <a:avLst/>
          </a:prstGeom>
        </p:spPr>
      </p:pic>
      <p:pic>
        <p:nvPicPr>
          <p:cNvPr id="4" name="Picture 3">
            <a:extLst>
              <a:ext uri="{FF2B5EF4-FFF2-40B4-BE49-F238E27FC236}">
                <a16:creationId xmlns:a16="http://schemas.microsoft.com/office/drawing/2014/main" id="{015A16A4-3B80-B646-B473-27ED616BD8D7}"/>
              </a:ext>
            </a:extLst>
          </p:cNvPr>
          <p:cNvPicPr>
            <a:picLocks noChangeAspect="1"/>
          </p:cNvPicPr>
          <p:nvPr/>
        </p:nvPicPr>
        <p:blipFill>
          <a:blip r:embed="rId6"/>
          <a:stretch>
            <a:fillRect/>
          </a:stretch>
        </p:blipFill>
        <p:spPr>
          <a:xfrm>
            <a:off x="5907312" y="1508287"/>
            <a:ext cx="2426789" cy="2426789"/>
          </a:xfrm>
          <a:prstGeom prst="rect">
            <a:avLst/>
          </a:prstGeom>
        </p:spPr>
      </p:pic>
    </p:spTree>
    <p:extLst>
      <p:ext uri="{BB962C8B-B14F-4D97-AF65-F5344CB8AC3E}">
        <p14:creationId xmlns:p14="http://schemas.microsoft.com/office/powerpoint/2010/main" val="1167139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26F1-4215-8B4E-887F-B1480777A92A}"/>
              </a:ext>
            </a:extLst>
          </p:cNvPr>
          <p:cNvSpPr>
            <a:spLocks noGrp="1"/>
          </p:cNvSpPr>
          <p:nvPr>
            <p:ph type="title"/>
          </p:nvPr>
        </p:nvSpPr>
        <p:spPr/>
        <p:txBody>
          <a:bodyPr/>
          <a:lstStyle/>
          <a:p>
            <a:r>
              <a:rPr lang="en-US" dirty="0"/>
              <a:t>Corporate Marketing | The Value Add…..</a:t>
            </a:r>
          </a:p>
        </p:txBody>
      </p:sp>
      <p:sp>
        <p:nvSpPr>
          <p:cNvPr id="3" name="Content Placeholder 2">
            <a:extLst>
              <a:ext uri="{FF2B5EF4-FFF2-40B4-BE49-F238E27FC236}">
                <a16:creationId xmlns:a16="http://schemas.microsoft.com/office/drawing/2014/main" id="{3144DEE6-E402-C746-B032-26DFEEE6AE54}"/>
              </a:ext>
            </a:extLst>
          </p:cNvPr>
          <p:cNvSpPr>
            <a:spLocks noGrp="1"/>
          </p:cNvSpPr>
          <p:nvPr>
            <p:ph idx="4294967295"/>
          </p:nvPr>
        </p:nvSpPr>
        <p:spPr>
          <a:xfrm>
            <a:off x="496154" y="1730652"/>
            <a:ext cx="5565424" cy="4053016"/>
          </a:xfrm>
        </p:spPr>
        <p:txBody>
          <a:bodyPr>
            <a:noAutofit/>
          </a:bodyPr>
          <a:lstStyle/>
          <a:p>
            <a:r>
              <a:rPr lang="en-US" sz="1600" dirty="0"/>
              <a:t>Create, promote and defend the corporate brand/values</a:t>
            </a:r>
          </a:p>
          <a:p>
            <a:r>
              <a:rPr lang="en-US" sz="1600" dirty="0"/>
              <a:t>Ensure consistency in corporate messaging and tone</a:t>
            </a:r>
          </a:p>
          <a:p>
            <a:r>
              <a:rPr lang="en-US" sz="1600" dirty="0"/>
              <a:t>Effectively and efficiently communicate Ross value proposition/products/services in a language that resonates with the customer</a:t>
            </a:r>
          </a:p>
          <a:p>
            <a:r>
              <a:rPr lang="en-US" sz="1600" dirty="0"/>
              <a:t>Provide/support tools that allow others to fulfil the corporate vision &amp; mission</a:t>
            </a:r>
          </a:p>
          <a:p>
            <a:r>
              <a:rPr lang="en-US" sz="1600" dirty="0"/>
              <a:t>Provide specialized “best-in-class” creative services</a:t>
            </a:r>
          </a:p>
          <a:p>
            <a:r>
              <a:rPr lang="en-US" sz="1600" dirty="0"/>
              <a:t>Help fill and qualify leads for the the lead gen. funnel</a:t>
            </a:r>
          </a:p>
          <a:p>
            <a:r>
              <a:rPr lang="en-US" sz="1600" dirty="0"/>
              <a:t>Nurture leads (cold to warm, cold to hot)</a:t>
            </a:r>
          </a:p>
          <a:p>
            <a:r>
              <a:rPr lang="en-US" sz="1600" dirty="0"/>
              <a:t>Help drive corporate strategy/vision/mission</a:t>
            </a:r>
          </a:p>
          <a:p>
            <a:r>
              <a:rPr lang="en-US" sz="1600" dirty="0"/>
              <a:t>Centralized Market Research and Competitive Intelligence</a:t>
            </a:r>
          </a:p>
          <a:p>
            <a:endParaRPr lang="en-US" sz="1600" dirty="0"/>
          </a:p>
          <a:p>
            <a:pPr marL="0" indent="0">
              <a:buNone/>
            </a:pPr>
            <a:endParaRPr lang="en-US" sz="1600" dirty="0"/>
          </a:p>
        </p:txBody>
      </p:sp>
      <p:sp>
        <p:nvSpPr>
          <p:cNvPr id="4" name="Content Placeholder 3">
            <a:extLst>
              <a:ext uri="{FF2B5EF4-FFF2-40B4-BE49-F238E27FC236}">
                <a16:creationId xmlns:a16="http://schemas.microsoft.com/office/drawing/2014/main" id="{67B4293B-A209-D940-92F6-81105EC076F4}"/>
              </a:ext>
            </a:extLst>
          </p:cNvPr>
          <p:cNvSpPr>
            <a:spLocks noGrp="1"/>
          </p:cNvSpPr>
          <p:nvPr>
            <p:ph idx="4294967295"/>
          </p:nvPr>
        </p:nvSpPr>
        <p:spPr>
          <a:xfrm>
            <a:off x="6087704" y="1737007"/>
            <a:ext cx="5565424" cy="4053016"/>
          </a:xfrm>
        </p:spPr>
        <p:txBody>
          <a:bodyPr/>
          <a:lstStyle/>
          <a:p>
            <a:endParaRPr lang="en-US" dirty="0"/>
          </a:p>
          <a:p>
            <a:endParaRPr lang="en-US" dirty="0"/>
          </a:p>
          <a:p>
            <a:endParaRPr lang="en-US" dirty="0"/>
          </a:p>
        </p:txBody>
      </p:sp>
      <p:pic>
        <p:nvPicPr>
          <p:cNvPr id="5" name="Picture 4">
            <a:extLst>
              <a:ext uri="{FF2B5EF4-FFF2-40B4-BE49-F238E27FC236}">
                <a16:creationId xmlns:a16="http://schemas.microsoft.com/office/drawing/2014/main" id="{2835C474-7A0A-264B-A905-349F1080995B}"/>
              </a:ext>
            </a:extLst>
          </p:cNvPr>
          <p:cNvPicPr>
            <a:picLocks noChangeAspect="1"/>
          </p:cNvPicPr>
          <p:nvPr/>
        </p:nvPicPr>
        <p:blipFill rotWithShape="1">
          <a:blip r:embed="rId2"/>
          <a:srcRect t="14092" r="30318"/>
          <a:stretch/>
        </p:blipFill>
        <p:spPr>
          <a:xfrm>
            <a:off x="6231460" y="2035412"/>
            <a:ext cx="5485099" cy="3755788"/>
          </a:xfrm>
          <a:prstGeom prst="rect">
            <a:avLst/>
          </a:prstGeom>
          <a:ln>
            <a:noFill/>
          </a:ln>
          <a:effectLst>
            <a:softEdge rad="112500"/>
          </a:effectLst>
        </p:spPr>
      </p:pic>
    </p:spTree>
    <p:extLst>
      <p:ext uri="{BB962C8B-B14F-4D97-AF65-F5344CB8AC3E}">
        <p14:creationId xmlns:p14="http://schemas.microsoft.com/office/powerpoint/2010/main" val="353817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0D9573-0D87-CD44-9496-B197E425ADCC}"/>
              </a:ext>
            </a:extLst>
          </p:cNvPr>
          <p:cNvSpPr>
            <a:spLocks noGrp="1"/>
          </p:cNvSpPr>
          <p:nvPr>
            <p:ph type="title"/>
          </p:nvPr>
        </p:nvSpPr>
        <p:spPr/>
        <p:txBody>
          <a:bodyPr/>
          <a:lstStyle/>
          <a:p>
            <a:r>
              <a:rPr lang="en-US" dirty="0"/>
              <a:t>Mission Statement</a:t>
            </a:r>
          </a:p>
        </p:txBody>
      </p:sp>
      <p:sp>
        <p:nvSpPr>
          <p:cNvPr id="6" name="Content Placeholder 5">
            <a:extLst>
              <a:ext uri="{FF2B5EF4-FFF2-40B4-BE49-F238E27FC236}">
                <a16:creationId xmlns:a16="http://schemas.microsoft.com/office/drawing/2014/main" id="{2921D1A6-AEB1-E54C-8685-05D6BEA6656A}"/>
              </a:ext>
            </a:extLst>
          </p:cNvPr>
          <p:cNvSpPr>
            <a:spLocks noGrp="1"/>
          </p:cNvSpPr>
          <p:nvPr>
            <p:ph idx="1"/>
          </p:nvPr>
        </p:nvSpPr>
        <p:spPr>
          <a:xfrm>
            <a:off x="1986195" y="2977953"/>
            <a:ext cx="6498237" cy="3129928"/>
          </a:xfrm>
        </p:spPr>
        <p:txBody>
          <a:bodyPr>
            <a:normAutofit/>
          </a:bodyPr>
          <a:lstStyle/>
          <a:p>
            <a:pPr marL="0" indent="0" algn="ctr">
              <a:buNone/>
            </a:pPr>
            <a:r>
              <a:rPr lang="en-CA" sz="3200" dirty="0"/>
              <a:t>Corporate Marketing creates and promotes the Ross Video brand and a shared passion for live production.</a:t>
            </a:r>
            <a:endParaRPr lang="en-US" sz="3200" dirty="0"/>
          </a:p>
        </p:txBody>
      </p:sp>
      <p:pic>
        <p:nvPicPr>
          <p:cNvPr id="7" name="Content Placeholder 7">
            <a:extLst>
              <a:ext uri="{FF2B5EF4-FFF2-40B4-BE49-F238E27FC236}">
                <a16:creationId xmlns:a16="http://schemas.microsoft.com/office/drawing/2014/main" id="{5701DC37-BE94-1C4E-9AA6-13FFC111D2AE}"/>
              </a:ext>
            </a:extLst>
          </p:cNvPr>
          <p:cNvPicPr>
            <a:picLocks noChangeAspect="1"/>
          </p:cNvPicPr>
          <p:nvPr/>
        </p:nvPicPr>
        <p:blipFill>
          <a:blip r:embed="rId2"/>
          <a:stretch>
            <a:fillRect/>
          </a:stretch>
        </p:blipFill>
        <p:spPr>
          <a:xfrm>
            <a:off x="2589828" y="1970192"/>
            <a:ext cx="5054937" cy="947801"/>
          </a:xfrm>
          <a:prstGeom prst="rect">
            <a:avLst/>
          </a:prstGeom>
        </p:spPr>
      </p:pic>
    </p:spTree>
    <p:extLst>
      <p:ext uri="{BB962C8B-B14F-4D97-AF65-F5344CB8AC3E}">
        <p14:creationId xmlns:p14="http://schemas.microsoft.com/office/powerpoint/2010/main" val="332767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6D608D-9A84-1E4C-B6CB-0576A4B2FF09}"/>
              </a:ext>
            </a:extLst>
          </p:cNvPr>
          <p:cNvSpPr>
            <a:spLocks noGrp="1"/>
          </p:cNvSpPr>
          <p:nvPr>
            <p:ph type="title"/>
          </p:nvPr>
        </p:nvSpPr>
        <p:spPr/>
        <p:txBody>
          <a:bodyPr>
            <a:noAutofit/>
          </a:bodyPr>
          <a:lstStyle/>
          <a:p>
            <a:r>
              <a:rPr lang="en-US" sz="3600" b="1" dirty="0"/>
              <a:t>Desired Outcomes</a:t>
            </a:r>
            <a:endParaRPr lang="en-US" sz="3600" dirty="0"/>
          </a:p>
        </p:txBody>
      </p:sp>
      <p:sp>
        <p:nvSpPr>
          <p:cNvPr id="9" name="Content Placeholder 8">
            <a:extLst>
              <a:ext uri="{FF2B5EF4-FFF2-40B4-BE49-F238E27FC236}">
                <a16:creationId xmlns:a16="http://schemas.microsoft.com/office/drawing/2014/main" id="{C1957DBE-4AFC-E447-9223-BCB28F4C5138}"/>
              </a:ext>
            </a:extLst>
          </p:cNvPr>
          <p:cNvSpPr>
            <a:spLocks noGrp="1"/>
          </p:cNvSpPr>
          <p:nvPr>
            <p:ph idx="1"/>
          </p:nvPr>
        </p:nvSpPr>
        <p:spPr>
          <a:xfrm>
            <a:off x="430427" y="1692874"/>
            <a:ext cx="6970117" cy="4057521"/>
          </a:xfrm>
          <a:prstGeom prst="rect">
            <a:avLst/>
          </a:prstGeom>
        </p:spPr>
        <p:txBody>
          <a:bodyPr wrap="square">
            <a:spAutoFit/>
          </a:bodyPr>
          <a:lstStyle/>
          <a:p>
            <a:r>
              <a:rPr lang="en-US" dirty="0"/>
              <a:t>Greater understanding of group strengths and interdependencies -building trust</a:t>
            </a:r>
          </a:p>
          <a:p>
            <a:pPr marL="285750" indent="-285750">
              <a:buFont typeface="Arial" panose="020B0604020202020204" pitchFamily="34" charset="0"/>
              <a:buChar char="•"/>
            </a:pPr>
            <a:r>
              <a:rPr lang="en-US" dirty="0"/>
              <a:t>Greater understanding of interdependencies and trust developed with MPMs</a:t>
            </a:r>
          </a:p>
          <a:p>
            <a:pPr marL="285750" indent="-285750">
              <a:buFont typeface="Arial" panose="020B0604020202020204" pitchFamily="34" charset="0"/>
              <a:buChar char="•"/>
            </a:pPr>
            <a:r>
              <a:rPr lang="en-US" dirty="0"/>
              <a:t>Adoption of Corporate Marketing productivity tools and processes</a:t>
            </a:r>
          </a:p>
          <a:p>
            <a:pPr marL="285750" indent="-285750">
              <a:buFont typeface="Arial" panose="020B0604020202020204" pitchFamily="34" charset="0"/>
              <a:buChar char="•"/>
            </a:pPr>
            <a:r>
              <a:rPr lang="en-US" dirty="0"/>
              <a:t>Fun, excitement and heightened comradery</a:t>
            </a:r>
          </a:p>
          <a:p>
            <a:pPr marL="285750" indent="-285750"/>
            <a:r>
              <a:rPr lang="en-US" dirty="0"/>
              <a:t>~90% of RWTM content developed</a:t>
            </a:r>
          </a:p>
          <a:p>
            <a:pPr marL="285750" indent="-285750"/>
            <a:r>
              <a:rPr lang="en-US" dirty="0"/>
              <a:t>~90% of FY19 Corporate marketing plan developed</a:t>
            </a:r>
          </a:p>
        </p:txBody>
      </p:sp>
      <p:pic>
        <p:nvPicPr>
          <p:cNvPr id="10" name="Picture 9">
            <a:extLst>
              <a:ext uri="{FF2B5EF4-FFF2-40B4-BE49-F238E27FC236}">
                <a16:creationId xmlns:a16="http://schemas.microsoft.com/office/drawing/2014/main" id="{4AE704DB-8171-8142-A00B-606731191127}"/>
              </a:ext>
            </a:extLst>
          </p:cNvPr>
          <p:cNvPicPr>
            <a:picLocks noChangeAspect="1"/>
          </p:cNvPicPr>
          <p:nvPr/>
        </p:nvPicPr>
        <p:blipFill>
          <a:blip r:embed="rId2"/>
          <a:stretch>
            <a:fillRect/>
          </a:stretch>
        </p:blipFill>
        <p:spPr>
          <a:xfrm>
            <a:off x="7693152" y="2005838"/>
            <a:ext cx="3924300" cy="2578100"/>
          </a:xfrm>
          <a:prstGeom prst="rect">
            <a:avLst/>
          </a:prstGeom>
        </p:spPr>
      </p:pic>
    </p:spTree>
    <p:extLst>
      <p:ext uri="{BB962C8B-B14F-4D97-AF65-F5344CB8AC3E}">
        <p14:creationId xmlns:p14="http://schemas.microsoft.com/office/powerpoint/2010/main" val="2012706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DFFBE2A-CE1B-DD4D-B618-86E12A4E1A45}"/>
              </a:ext>
            </a:extLst>
          </p:cNvPr>
          <p:cNvSpPr>
            <a:spLocks noGrp="1"/>
          </p:cNvSpPr>
          <p:nvPr>
            <p:ph type="title"/>
          </p:nvPr>
        </p:nvSpPr>
        <p:spPr/>
        <p:txBody>
          <a:bodyPr/>
          <a:lstStyle/>
          <a:p>
            <a:r>
              <a:rPr lang="en-US"/>
              <a:t>Format</a:t>
            </a:r>
            <a:endParaRPr lang="en-US" dirty="0"/>
          </a:p>
        </p:txBody>
      </p:sp>
      <p:sp>
        <p:nvSpPr>
          <p:cNvPr id="16" name="Content Placeholder 15">
            <a:extLst>
              <a:ext uri="{FF2B5EF4-FFF2-40B4-BE49-F238E27FC236}">
                <a16:creationId xmlns:a16="http://schemas.microsoft.com/office/drawing/2014/main" id="{8A00D7AE-048B-1B4D-9FAF-E2B080A22020}"/>
              </a:ext>
            </a:extLst>
          </p:cNvPr>
          <p:cNvSpPr>
            <a:spLocks noGrp="1"/>
          </p:cNvSpPr>
          <p:nvPr>
            <p:ph idx="1"/>
          </p:nvPr>
        </p:nvSpPr>
        <p:spPr/>
        <p:txBody>
          <a:bodyPr/>
          <a:lstStyle/>
          <a:p>
            <a:r>
              <a:rPr lang="en-US" dirty="0"/>
              <a:t>Presentations that focus on our process</a:t>
            </a:r>
          </a:p>
          <a:p>
            <a:r>
              <a:rPr lang="en-US" dirty="0"/>
              <a:t>Information/training sessions</a:t>
            </a:r>
          </a:p>
          <a:p>
            <a:r>
              <a:rPr lang="en-US" dirty="0"/>
              <a:t>GEO plans</a:t>
            </a:r>
          </a:p>
          <a:p>
            <a:r>
              <a:rPr lang="en-US" dirty="0"/>
              <a:t>Preparation/discussion time (to work on plans and pre MPM ”workshop” planning sessions</a:t>
            </a:r>
          </a:p>
          <a:p>
            <a:r>
              <a:rPr lang="en-US" dirty="0"/>
              <a:t>Prepare for sessions with MPM’s) MPM ”workshop” planning sessions</a:t>
            </a:r>
          </a:p>
        </p:txBody>
      </p:sp>
      <p:pic>
        <p:nvPicPr>
          <p:cNvPr id="18" name="Content Placeholder 17">
            <a:extLst>
              <a:ext uri="{FF2B5EF4-FFF2-40B4-BE49-F238E27FC236}">
                <a16:creationId xmlns:a16="http://schemas.microsoft.com/office/drawing/2014/main" id="{E051E8EF-7DB3-5143-BA0A-558D31B3E063}"/>
              </a:ext>
            </a:extLst>
          </p:cNvPr>
          <p:cNvPicPr>
            <a:picLocks noGrp="1" noChangeAspect="1"/>
          </p:cNvPicPr>
          <p:nvPr>
            <p:ph idx="13"/>
          </p:nvPr>
        </p:nvPicPr>
        <p:blipFill>
          <a:blip r:embed="rId2"/>
          <a:stretch>
            <a:fillRect/>
          </a:stretch>
        </p:blipFill>
        <p:spPr>
          <a:xfrm>
            <a:off x="6169025" y="2233265"/>
            <a:ext cx="5484813" cy="3085207"/>
          </a:xfrm>
        </p:spPr>
      </p:pic>
      <p:sp>
        <p:nvSpPr>
          <p:cNvPr id="25" name="Content Placeholder 15">
            <a:extLst>
              <a:ext uri="{FF2B5EF4-FFF2-40B4-BE49-F238E27FC236}">
                <a16:creationId xmlns:a16="http://schemas.microsoft.com/office/drawing/2014/main" id="{C28E0E84-6BCB-A646-8344-3E4752EED171}"/>
              </a:ext>
            </a:extLst>
          </p:cNvPr>
          <p:cNvSpPr txBox="1">
            <a:spLocks/>
          </p:cNvSpPr>
          <p:nvPr/>
        </p:nvSpPr>
        <p:spPr>
          <a:xfrm>
            <a:off x="6208330" y="5318472"/>
            <a:ext cx="5360636" cy="81096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lumMod val="95000"/>
                    <a:lumOff val="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lang="en-US"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i="1" dirty="0">
                <a:solidFill>
                  <a:srgbClr val="C00000"/>
                </a:solidFill>
              </a:rPr>
              <a:t>Everybody participates!</a:t>
            </a:r>
          </a:p>
          <a:p>
            <a:pPr marL="0" indent="0" algn="ctr">
              <a:buNone/>
            </a:pPr>
            <a:r>
              <a:rPr lang="en-US" i="1" dirty="0">
                <a:solidFill>
                  <a:srgbClr val="C00000"/>
                </a:solidFill>
              </a:rPr>
              <a:t>If it is not working for you –find a way to make it work!</a:t>
            </a:r>
          </a:p>
          <a:p>
            <a:endParaRPr lang="en-US" dirty="0"/>
          </a:p>
        </p:txBody>
      </p:sp>
    </p:spTree>
    <p:extLst>
      <p:ext uri="{BB962C8B-B14F-4D97-AF65-F5344CB8AC3E}">
        <p14:creationId xmlns:p14="http://schemas.microsoft.com/office/powerpoint/2010/main" val="3175153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7D0927-53D8-2F4B-BAD8-152793FEA6A9}"/>
              </a:ext>
            </a:extLst>
          </p:cNvPr>
          <p:cNvSpPr/>
          <p:nvPr/>
        </p:nvSpPr>
        <p:spPr>
          <a:xfrm>
            <a:off x="9177867" y="820341"/>
            <a:ext cx="2780687" cy="3416320"/>
          </a:xfrm>
          <a:prstGeom prst="rect">
            <a:avLst/>
          </a:prstGeom>
        </p:spPr>
        <p:txBody>
          <a:bodyPr wrap="square">
            <a:spAutoFit/>
          </a:bodyPr>
          <a:lstStyle/>
          <a:p>
            <a:r>
              <a:rPr lang="en-US" sz="1200" b="1" dirty="0">
                <a:solidFill>
                  <a:srgbClr val="333333"/>
                </a:solidFill>
              </a:rPr>
              <a:t>Please join my meeting from your computer, tablet or smartphone. 	</a:t>
            </a:r>
          </a:p>
          <a:p>
            <a:r>
              <a:rPr lang="en-US" sz="1200" u="sng" dirty="0">
                <a:solidFill>
                  <a:srgbClr val="33CCCC"/>
                </a:solidFill>
              </a:rPr>
              <a:t>https://</a:t>
            </a:r>
            <a:r>
              <a:rPr lang="en-US" sz="1200" u="sng" dirty="0" err="1">
                <a:solidFill>
                  <a:srgbClr val="33CCCC"/>
                </a:solidFill>
              </a:rPr>
              <a:t>global.gotomeeting.com</a:t>
            </a:r>
            <a:r>
              <a:rPr lang="en-US" sz="1200" u="sng" dirty="0">
                <a:solidFill>
                  <a:srgbClr val="33CCCC"/>
                </a:solidFill>
              </a:rPr>
              <a:t>/join/918047245 	</a:t>
            </a:r>
          </a:p>
          <a:p>
            <a:endParaRPr lang="en-US" sz="1200" b="1" u="sng" dirty="0">
              <a:solidFill>
                <a:srgbClr val="333333"/>
              </a:solidFill>
            </a:endParaRPr>
          </a:p>
          <a:p>
            <a:r>
              <a:rPr lang="en-US" sz="1200" b="1" u="sng" dirty="0">
                <a:solidFill>
                  <a:srgbClr val="333333"/>
                </a:solidFill>
              </a:rPr>
              <a:t>You can also dial in using your phone. 	</a:t>
            </a:r>
          </a:p>
          <a:p>
            <a:r>
              <a:rPr lang="en-US" sz="1200" u="sng" dirty="0">
                <a:solidFill>
                  <a:srgbClr val="33CCCC"/>
                </a:solidFill>
              </a:rPr>
              <a:t>United States (Toll Free): 1 877 568 4106 	</a:t>
            </a:r>
          </a:p>
          <a:p>
            <a:r>
              <a:rPr lang="en-US" sz="1200" u="sng" dirty="0">
                <a:solidFill>
                  <a:srgbClr val="33CCCC"/>
                </a:solidFill>
              </a:rPr>
              <a:t>United States: +1 (571) 317-3129 </a:t>
            </a:r>
          </a:p>
          <a:p>
            <a:endParaRPr lang="en-US" sz="1200" b="1" u="sng" dirty="0">
              <a:solidFill>
                <a:srgbClr val="33CCCC"/>
              </a:solidFill>
            </a:endParaRPr>
          </a:p>
          <a:p>
            <a:r>
              <a:rPr lang="en-US" sz="1200" b="1" u="sng" dirty="0">
                <a:solidFill>
                  <a:srgbClr val="333333"/>
                </a:solidFill>
              </a:rPr>
              <a:t>Access Code: 918-047-245 </a:t>
            </a:r>
          </a:p>
          <a:p>
            <a:endParaRPr lang="en-US" sz="1200" b="1" u="sng" dirty="0">
              <a:solidFill>
                <a:srgbClr val="333333"/>
              </a:solidFill>
            </a:endParaRPr>
          </a:p>
          <a:p>
            <a:r>
              <a:rPr lang="en-US" sz="1200" u="sng" dirty="0">
                <a:solidFill>
                  <a:srgbClr val="333333"/>
                </a:solidFill>
              </a:rPr>
              <a:t>First GoToMeeting? Let's do a quick system check: 	</a:t>
            </a:r>
          </a:p>
          <a:p>
            <a:r>
              <a:rPr lang="en-US" sz="1200" u="sng" dirty="0">
                <a:solidFill>
                  <a:srgbClr val="33CCCC"/>
                </a:solidFill>
              </a:rPr>
              <a:t>https://</a:t>
            </a:r>
            <a:r>
              <a:rPr lang="en-US" sz="1200" u="sng" dirty="0" err="1">
                <a:solidFill>
                  <a:srgbClr val="33CCCC"/>
                </a:solidFill>
              </a:rPr>
              <a:t>link.gotomeeting.com</a:t>
            </a:r>
            <a:r>
              <a:rPr lang="en-US" sz="1200" u="sng" dirty="0">
                <a:solidFill>
                  <a:srgbClr val="33CCCC"/>
                </a:solidFill>
              </a:rPr>
              <a:t>/system-check 	</a:t>
            </a:r>
          </a:p>
        </p:txBody>
      </p:sp>
      <p:sp>
        <p:nvSpPr>
          <p:cNvPr id="19" name="Title 1">
            <a:extLst>
              <a:ext uri="{FF2B5EF4-FFF2-40B4-BE49-F238E27FC236}">
                <a16:creationId xmlns:a16="http://schemas.microsoft.com/office/drawing/2014/main" id="{8C91D426-4344-6846-9D3D-437567776383}"/>
              </a:ext>
            </a:extLst>
          </p:cNvPr>
          <p:cNvSpPr txBox="1">
            <a:spLocks/>
          </p:cNvSpPr>
          <p:nvPr/>
        </p:nvSpPr>
        <p:spPr>
          <a:xfrm rot="16200000">
            <a:off x="-1056877" y="1957257"/>
            <a:ext cx="3073404" cy="59822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endParaRPr lang="en-US" sz="2800" dirty="0"/>
          </a:p>
        </p:txBody>
      </p:sp>
      <p:graphicFrame>
        <p:nvGraphicFramePr>
          <p:cNvPr id="31" name="Table 30">
            <a:extLst>
              <a:ext uri="{FF2B5EF4-FFF2-40B4-BE49-F238E27FC236}">
                <a16:creationId xmlns:a16="http://schemas.microsoft.com/office/drawing/2014/main" id="{6E19A395-8081-E646-9411-D76C71F3C00B}"/>
              </a:ext>
            </a:extLst>
          </p:cNvPr>
          <p:cNvGraphicFramePr>
            <a:graphicFrameLocks noGrp="1"/>
          </p:cNvGraphicFramePr>
          <p:nvPr/>
        </p:nvGraphicFramePr>
        <p:xfrm>
          <a:off x="-5349875" y="-5613400"/>
          <a:ext cx="5823020" cy="4440908"/>
        </p:xfrm>
        <a:graphic>
          <a:graphicData uri="http://schemas.openxmlformats.org/drawingml/2006/table">
            <a:tbl>
              <a:tblPr>
                <a:tableStyleId>{5C22544A-7EE6-4342-B048-85BDC9FD1C3A}</a:tableStyleId>
              </a:tblPr>
              <a:tblGrid>
                <a:gridCol w="344030">
                  <a:extLst>
                    <a:ext uri="{9D8B030D-6E8A-4147-A177-3AD203B41FA5}">
                      <a16:colId xmlns:a16="http://schemas.microsoft.com/office/drawing/2014/main" val="616715645"/>
                    </a:ext>
                  </a:extLst>
                </a:gridCol>
                <a:gridCol w="547899">
                  <a:extLst>
                    <a:ext uri="{9D8B030D-6E8A-4147-A177-3AD203B41FA5}">
                      <a16:colId xmlns:a16="http://schemas.microsoft.com/office/drawing/2014/main" val="2693277566"/>
                    </a:ext>
                  </a:extLst>
                </a:gridCol>
                <a:gridCol w="547899">
                  <a:extLst>
                    <a:ext uri="{9D8B030D-6E8A-4147-A177-3AD203B41FA5}">
                      <a16:colId xmlns:a16="http://schemas.microsoft.com/office/drawing/2014/main" val="841284492"/>
                    </a:ext>
                  </a:extLst>
                </a:gridCol>
                <a:gridCol w="547899">
                  <a:extLst>
                    <a:ext uri="{9D8B030D-6E8A-4147-A177-3AD203B41FA5}">
                      <a16:colId xmlns:a16="http://schemas.microsoft.com/office/drawing/2014/main" val="3592110676"/>
                    </a:ext>
                  </a:extLst>
                </a:gridCol>
                <a:gridCol w="547899">
                  <a:extLst>
                    <a:ext uri="{9D8B030D-6E8A-4147-A177-3AD203B41FA5}">
                      <a16:colId xmlns:a16="http://schemas.microsoft.com/office/drawing/2014/main" val="2837714694"/>
                    </a:ext>
                  </a:extLst>
                </a:gridCol>
                <a:gridCol w="547899">
                  <a:extLst>
                    <a:ext uri="{9D8B030D-6E8A-4147-A177-3AD203B41FA5}">
                      <a16:colId xmlns:a16="http://schemas.microsoft.com/office/drawing/2014/main" val="3446144665"/>
                    </a:ext>
                  </a:extLst>
                </a:gridCol>
                <a:gridCol w="547899">
                  <a:extLst>
                    <a:ext uri="{9D8B030D-6E8A-4147-A177-3AD203B41FA5}">
                      <a16:colId xmlns:a16="http://schemas.microsoft.com/office/drawing/2014/main" val="770140428"/>
                    </a:ext>
                  </a:extLst>
                </a:gridCol>
                <a:gridCol w="547899">
                  <a:extLst>
                    <a:ext uri="{9D8B030D-6E8A-4147-A177-3AD203B41FA5}">
                      <a16:colId xmlns:a16="http://schemas.microsoft.com/office/drawing/2014/main" val="1980716438"/>
                    </a:ext>
                  </a:extLst>
                </a:gridCol>
                <a:gridCol w="547899">
                  <a:extLst>
                    <a:ext uri="{9D8B030D-6E8A-4147-A177-3AD203B41FA5}">
                      <a16:colId xmlns:a16="http://schemas.microsoft.com/office/drawing/2014/main" val="2557628053"/>
                    </a:ext>
                  </a:extLst>
                </a:gridCol>
                <a:gridCol w="547899">
                  <a:extLst>
                    <a:ext uri="{9D8B030D-6E8A-4147-A177-3AD203B41FA5}">
                      <a16:colId xmlns:a16="http://schemas.microsoft.com/office/drawing/2014/main" val="4068280701"/>
                    </a:ext>
                  </a:extLst>
                </a:gridCol>
                <a:gridCol w="547899">
                  <a:extLst>
                    <a:ext uri="{9D8B030D-6E8A-4147-A177-3AD203B41FA5}">
                      <a16:colId xmlns:a16="http://schemas.microsoft.com/office/drawing/2014/main" val="1506377656"/>
                    </a:ext>
                  </a:extLst>
                </a:gridCol>
              </a:tblGrid>
              <a:tr h="184757">
                <a:tc>
                  <a:txBody>
                    <a:bodyPr/>
                    <a:lstStyle/>
                    <a:p>
                      <a:pPr algn="ctr" fontAlgn="t"/>
                      <a:endParaRPr lang="en-CA" sz="600" b="1" i="0" u="none" strike="noStrike">
                        <a:solidFill>
                          <a:srgbClr val="A43253"/>
                        </a:solidFill>
                        <a:effectLst/>
                        <a:latin typeface="Arial" panose="020B0604020202020204" pitchFamily="34" charset="0"/>
                      </a:endParaRPr>
                    </a:p>
                  </a:txBody>
                  <a:tcPr marL="0" marR="0" marT="0" marB="0"/>
                </a:tc>
                <a:tc gridSpan="4">
                  <a:txBody>
                    <a:bodyPr/>
                    <a:lstStyle/>
                    <a:p>
                      <a:pPr algn="l" fontAlgn="ctr"/>
                      <a:r>
                        <a:rPr lang="en-CA" sz="600" u="none" strike="noStrike">
                          <a:effectLst/>
                        </a:rPr>
                        <a:t>Marketing FY19 KO Meeting Schedule: 28th January 2019</a:t>
                      </a:r>
                      <a:endParaRPr lang="en-CA" sz="600" b="1"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CA" sz="600" u="none" strike="noStrike">
                          <a:effectLst/>
                        </a:rPr>
                        <a:t> </a:t>
                      </a:r>
                      <a:endParaRPr lang="en-CA" sz="600" b="0"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 </a:t>
                      </a:r>
                      <a:endParaRPr lang="en-CA" sz="600" b="0"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 </a:t>
                      </a:r>
                      <a:endParaRPr lang="en-CA" sz="600" b="0"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 </a:t>
                      </a:r>
                      <a:endParaRPr lang="en-CA" sz="600" b="0"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 </a:t>
                      </a:r>
                      <a:endParaRPr lang="en-CA" sz="600" b="0" i="0" u="none" strike="noStrike">
                        <a:solidFill>
                          <a:srgbClr val="FFFFFF"/>
                        </a:solidFill>
                        <a:effectLst/>
                        <a:latin typeface="Arial" panose="020B0604020202020204" pitchFamily="34" charset="0"/>
                      </a:endParaRPr>
                    </a:p>
                  </a:txBody>
                  <a:tcPr marL="0" marR="0" marT="0" marB="0" anchor="ctr"/>
                </a:tc>
                <a:tc>
                  <a:txBody>
                    <a:bodyPr/>
                    <a:lstStyle/>
                    <a:p>
                      <a:pPr algn="ctr" fontAlgn="ctr"/>
                      <a:endParaRPr lang="en-CA" sz="600" b="0" i="0" u="none" strike="noStrike">
                        <a:solidFill>
                          <a:srgbClr val="FFFFFF"/>
                        </a:solidFill>
                        <a:effectLst/>
                        <a:latin typeface="Arial" panose="020B0604020202020204" pitchFamily="34" charset="0"/>
                      </a:endParaRPr>
                    </a:p>
                  </a:txBody>
                  <a:tcPr marL="0" marR="0" marT="0" marB="0" anchor="ctr"/>
                </a:tc>
                <a:extLst>
                  <a:ext uri="{0D108BD9-81ED-4DB2-BD59-A6C34878D82A}">
                    <a16:rowId xmlns:a16="http://schemas.microsoft.com/office/drawing/2014/main" val="2045439027"/>
                  </a:ext>
                </a:extLst>
              </a:tr>
              <a:tr h="184757">
                <a:tc>
                  <a:txBody>
                    <a:bodyPr/>
                    <a:lstStyle/>
                    <a:p>
                      <a:pPr algn="ctr" fontAlgn="t"/>
                      <a:r>
                        <a:rPr lang="en-CA" sz="600" u="none" strike="noStrike">
                          <a:effectLst/>
                        </a:rPr>
                        <a:t> </a:t>
                      </a:r>
                      <a:endParaRPr lang="en-CA" sz="600" b="1" i="0" u="none" strike="noStrike">
                        <a:solidFill>
                          <a:srgbClr val="AD9C7E"/>
                        </a:solidFill>
                        <a:effectLst/>
                        <a:latin typeface="Arial" panose="020B0604020202020204" pitchFamily="34" charset="0"/>
                      </a:endParaRPr>
                    </a:p>
                  </a:txBody>
                  <a:tcPr marL="0" marR="0" marT="0" marB="0"/>
                </a:tc>
                <a:tc>
                  <a:txBody>
                    <a:bodyPr/>
                    <a:lstStyle/>
                    <a:p>
                      <a:pPr algn="l" fontAlgn="b"/>
                      <a:r>
                        <a:rPr lang="en-CA" sz="600" u="none" strike="noStrike">
                          <a:effectLst/>
                        </a:rPr>
                        <a:t> </a:t>
                      </a:r>
                      <a:endParaRPr lang="en-CA" sz="300" b="0" i="0" u="none" strike="noStrike">
                        <a:solidFill>
                          <a:srgbClr val="A43253"/>
                        </a:solidFill>
                        <a:effectLst/>
                        <a:latin typeface="Verdana" panose="020B0604030504040204" pitchFamily="34" charset="0"/>
                      </a:endParaRPr>
                    </a:p>
                  </a:txBody>
                  <a:tcPr marL="0" marR="0" marT="0" marB="0" anchor="ctr"/>
                </a:tc>
                <a:tc>
                  <a:txBody>
                    <a:bodyPr/>
                    <a:lstStyle/>
                    <a:p>
                      <a:pPr algn="ctr" fontAlgn="ctr"/>
                      <a:r>
                        <a:rPr lang="en-CA" sz="600" u="none" strike="noStrike">
                          <a:effectLst/>
                        </a:rPr>
                        <a:t> </a:t>
                      </a:r>
                      <a:endParaRPr lang="en-CA" sz="600" b="0" i="0" u="none" strike="noStrike">
                        <a:solidFill>
                          <a:srgbClr val="AD9C7E"/>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 </a:t>
                      </a:r>
                      <a:endParaRPr lang="en-CA" sz="600" b="0" i="0" u="none" strike="noStrike">
                        <a:solidFill>
                          <a:srgbClr val="AD9C7E"/>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 </a:t>
                      </a:r>
                      <a:endParaRPr lang="en-CA" sz="600" b="0" i="0" u="none" strike="noStrike">
                        <a:solidFill>
                          <a:srgbClr val="AD9C7E"/>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 </a:t>
                      </a:r>
                      <a:endParaRPr lang="en-CA" sz="600" b="0" i="0" u="none" strike="noStrike">
                        <a:solidFill>
                          <a:srgbClr val="AD9C7E"/>
                        </a:solidFill>
                        <a:effectLst/>
                        <a:latin typeface="Arial" panose="020B0604020202020204" pitchFamily="34" charset="0"/>
                      </a:endParaRPr>
                    </a:p>
                  </a:txBody>
                  <a:tcPr marL="0" marR="0" marT="0" marB="0" anchor="ctr"/>
                </a:tc>
                <a:tc>
                  <a:txBody>
                    <a:bodyPr/>
                    <a:lstStyle/>
                    <a:p>
                      <a:pPr algn="ctr" fontAlgn="ctr"/>
                      <a:endParaRPr lang="en-CA" sz="600" b="0" i="0" u="none" strike="noStrike">
                        <a:solidFill>
                          <a:srgbClr val="A43253"/>
                        </a:solidFill>
                        <a:effectLst/>
                        <a:latin typeface="Arial" panose="020B0604020202020204" pitchFamily="34" charset="0"/>
                      </a:endParaRPr>
                    </a:p>
                  </a:txBody>
                  <a:tcPr marL="0" marR="0" marT="0" marB="0" anchor="ctr"/>
                </a:tc>
                <a:tc>
                  <a:txBody>
                    <a:bodyPr/>
                    <a:lstStyle/>
                    <a:p>
                      <a:pPr algn="ctr" fontAlgn="ctr"/>
                      <a:endParaRPr lang="en-CA" sz="600" b="0" i="0" u="none" strike="noStrike">
                        <a:solidFill>
                          <a:srgbClr val="AD9C7E"/>
                        </a:solidFill>
                        <a:effectLst/>
                        <a:latin typeface="Arial" panose="020B0604020202020204" pitchFamily="34" charset="0"/>
                      </a:endParaRPr>
                    </a:p>
                  </a:txBody>
                  <a:tcPr marL="0" marR="0" marT="0" marB="0" anchor="ctr"/>
                </a:tc>
                <a:tc>
                  <a:txBody>
                    <a:bodyPr/>
                    <a:lstStyle/>
                    <a:p>
                      <a:pPr algn="ctr" fontAlgn="ctr"/>
                      <a:endParaRPr lang="en-CA" sz="600" b="0" i="0" u="none" strike="noStrike">
                        <a:solidFill>
                          <a:srgbClr val="AD9C7E"/>
                        </a:solidFill>
                        <a:effectLst/>
                        <a:latin typeface="Arial" panose="020B0604020202020204" pitchFamily="34" charset="0"/>
                      </a:endParaRPr>
                    </a:p>
                  </a:txBody>
                  <a:tcPr marL="0" marR="0" marT="0" marB="0" anchor="ctr"/>
                </a:tc>
                <a:tc>
                  <a:txBody>
                    <a:bodyPr/>
                    <a:lstStyle/>
                    <a:p>
                      <a:pPr algn="ctr" fontAlgn="ctr"/>
                      <a:endParaRPr lang="en-CA" sz="600" b="0" i="0" u="none" strike="noStrike">
                        <a:solidFill>
                          <a:srgbClr val="AD9C7E"/>
                        </a:solidFill>
                        <a:effectLst/>
                        <a:latin typeface="Arial" panose="020B0604020202020204" pitchFamily="34" charset="0"/>
                      </a:endParaRPr>
                    </a:p>
                  </a:txBody>
                  <a:tcPr marL="0" marR="0" marT="0" marB="0" anchor="ctr"/>
                </a:tc>
                <a:tc>
                  <a:txBody>
                    <a:bodyPr/>
                    <a:lstStyle/>
                    <a:p>
                      <a:pPr algn="ctr" fontAlgn="ctr"/>
                      <a:endParaRPr lang="en-CA" sz="600" b="0" i="0" u="none" strike="noStrike">
                        <a:solidFill>
                          <a:srgbClr val="A43253"/>
                        </a:solidFill>
                        <a:effectLst/>
                        <a:latin typeface="Arial" panose="020B0604020202020204" pitchFamily="34" charset="0"/>
                      </a:endParaRPr>
                    </a:p>
                  </a:txBody>
                  <a:tcPr marL="0" marR="0" marT="0" marB="0" anchor="ctr"/>
                </a:tc>
                <a:extLst>
                  <a:ext uri="{0D108BD9-81ED-4DB2-BD59-A6C34878D82A}">
                    <a16:rowId xmlns:a16="http://schemas.microsoft.com/office/drawing/2014/main" val="2024530594"/>
                  </a:ext>
                </a:extLst>
              </a:tr>
              <a:tr h="184757">
                <a:tc>
                  <a:txBody>
                    <a:bodyPr/>
                    <a:lstStyle/>
                    <a:p>
                      <a:pPr algn="ctr" fontAlgn="t"/>
                      <a:r>
                        <a:rPr lang="en-CA" sz="600" u="none" strike="noStrike">
                          <a:effectLst/>
                        </a:rPr>
                        <a:t> </a:t>
                      </a:r>
                      <a:endParaRPr lang="en-CA" sz="600" b="1" i="0" u="none" strike="noStrike">
                        <a:solidFill>
                          <a:srgbClr val="FFFFFF"/>
                        </a:solidFill>
                        <a:effectLst/>
                        <a:latin typeface="Arial" panose="020B0604020202020204" pitchFamily="34" charset="0"/>
                      </a:endParaRPr>
                    </a:p>
                  </a:txBody>
                  <a:tcPr marL="0" marR="0" marT="0" marB="0"/>
                </a:tc>
                <a:tc gridSpan="2">
                  <a:txBody>
                    <a:bodyPr/>
                    <a:lstStyle/>
                    <a:p>
                      <a:pPr algn="ctr" fontAlgn="ctr"/>
                      <a:r>
                        <a:rPr lang="en-CA" sz="600" u="none" strike="noStrike">
                          <a:effectLst/>
                        </a:rPr>
                        <a:t>Monday</a:t>
                      </a:r>
                      <a:endParaRPr lang="en-CA" sz="600" b="1"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r>
                        <a:rPr lang="en-CA" sz="600" u="none" strike="noStrike">
                          <a:effectLst/>
                        </a:rPr>
                        <a:t>Tuesday</a:t>
                      </a:r>
                      <a:endParaRPr lang="en-CA" sz="600" b="1"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r>
                        <a:rPr lang="en-CA" sz="600" u="none" strike="noStrike">
                          <a:effectLst/>
                        </a:rPr>
                        <a:t>Wednesday</a:t>
                      </a:r>
                      <a:endParaRPr lang="en-CA" sz="600" b="1"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r>
                        <a:rPr lang="en-CA" sz="600" u="none" strike="noStrike">
                          <a:effectLst/>
                        </a:rPr>
                        <a:t>Thursday</a:t>
                      </a:r>
                      <a:endParaRPr lang="en-CA" sz="600" b="1"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r>
                        <a:rPr lang="en-CA" sz="600" u="none" strike="noStrike">
                          <a:effectLst/>
                        </a:rPr>
                        <a:t>Friday </a:t>
                      </a:r>
                      <a:endParaRPr lang="en-CA" sz="600" b="1"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1695673342"/>
                  </a:ext>
                </a:extLst>
              </a:tr>
              <a:tr h="184757">
                <a:tc>
                  <a:txBody>
                    <a:bodyPr/>
                    <a:lstStyle/>
                    <a:p>
                      <a:pPr algn="ctr" fontAlgn="t"/>
                      <a:r>
                        <a:rPr lang="en-CA" sz="600" u="none" strike="noStrike">
                          <a:effectLst/>
                        </a:rPr>
                        <a:t> </a:t>
                      </a:r>
                      <a:endParaRPr lang="en-CA" sz="600" b="1" i="0" u="none" strike="noStrike">
                        <a:solidFill>
                          <a:srgbClr val="FFFFFF"/>
                        </a:solidFill>
                        <a:effectLst/>
                        <a:latin typeface="Arial" panose="020B0604020202020204" pitchFamily="34" charset="0"/>
                      </a:endParaRPr>
                    </a:p>
                  </a:txBody>
                  <a:tcPr marL="0" marR="0" marT="0" marB="0"/>
                </a:tc>
                <a:tc>
                  <a:txBody>
                    <a:bodyPr/>
                    <a:lstStyle/>
                    <a:p>
                      <a:pPr algn="ctr" fontAlgn="ctr"/>
                      <a:r>
                        <a:rPr lang="en-CA" sz="600" u="none" strike="noStrike">
                          <a:effectLst/>
                        </a:rPr>
                        <a:t>Subject</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Leader</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Subject</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Leader</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Subject</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Leader</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Subject</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Leader</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Subject</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Leader</a:t>
                      </a:r>
                      <a:endParaRPr lang="en-CA" sz="600" b="1" i="0" u="none" strike="noStrike">
                        <a:solidFill>
                          <a:srgbClr val="FFFFFF"/>
                        </a:solidFill>
                        <a:effectLst/>
                        <a:latin typeface="Arial" panose="020B0604020202020204" pitchFamily="34" charset="0"/>
                      </a:endParaRPr>
                    </a:p>
                  </a:txBody>
                  <a:tcPr marL="0" marR="0" marT="0" marB="0" anchor="ctr"/>
                </a:tc>
                <a:extLst>
                  <a:ext uri="{0D108BD9-81ED-4DB2-BD59-A6C34878D82A}">
                    <a16:rowId xmlns:a16="http://schemas.microsoft.com/office/drawing/2014/main" val="957282851"/>
                  </a:ext>
                </a:extLst>
              </a:tr>
              <a:tr h="184757">
                <a:tc>
                  <a:txBody>
                    <a:bodyPr/>
                    <a:lstStyle/>
                    <a:p>
                      <a:pPr algn="ctr" fontAlgn="t"/>
                      <a:r>
                        <a:rPr lang="en-CA" sz="600" u="none" strike="noStrike">
                          <a:effectLst/>
                        </a:rPr>
                        <a:t>9:00 AM</a:t>
                      </a:r>
                      <a:endParaRPr lang="en-CA" sz="600" b="1" i="0" u="none" strike="noStrike">
                        <a:solidFill>
                          <a:srgbClr val="FFFFFF"/>
                        </a:solidFill>
                        <a:effectLst/>
                        <a:latin typeface="Arial" panose="020B0604020202020204" pitchFamily="34" charset="0"/>
                      </a:endParaRPr>
                    </a:p>
                  </a:txBody>
                  <a:tcPr marL="0" marR="0" marT="0" marB="0"/>
                </a:tc>
                <a:tc>
                  <a:txBody>
                    <a:bodyPr/>
                    <a:lstStyle/>
                    <a:p>
                      <a:pPr algn="ctr" fontAlgn="ctr"/>
                      <a:r>
                        <a:rPr lang="en-CA" sz="600" u="none" strike="noStrike">
                          <a:effectLst/>
                        </a:rPr>
                        <a:t>Welcome </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Andrew</a:t>
                      </a:r>
                      <a:endParaRPr lang="en-CA" sz="600" b="0" i="0" u="none" strike="noStrike">
                        <a:solidFill>
                          <a:srgbClr val="FFFFFF"/>
                        </a:solidFill>
                        <a:effectLst/>
                        <a:latin typeface="Arial" panose="020B0604020202020204" pitchFamily="34" charset="0"/>
                      </a:endParaRPr>
                    </a:p>
                  </a:txBody>
                  <a:tcPr marL="0" marR="0" marT="0" marB="0" anchor="ctr"/>
                </a:tc>
                <a:tc gridSpan="2">
                  <a:txBody>
                    <a:bodyPr/>
                    <a:lstStyle/>
                    <a:p>
                      <a:pPr algn="ctr" fontAlgn="ctr"/>
                      <a:r>
                        <a:rPr lang="en-CA" sz="600" u="none" strike="noStrike">
                          <a:effectLst/>
                        </a:rPr>
                        <a:t>MPM Pep. /  Kim</a:t>
                      </a:r>
                      <a:endParaRPr lang="en-CA" sz="600" b="1" i="0" u="none" strike="noStrike">
                        <a:solidFill>
                          <a:srgbClr val="A43253"/>
                        </a:solidFill>
                        <a:effectLst/>
                        <a:latin typeface="Arial" panose="020B0604020202020204" pitchFamily="34" charset="0"/>
                      </a:endParaRPr>
                    </a:p>
                  </a:txBody>
                  <a:tcPr marL="0" marR="0" marT="0" marB="0" anchor="ctr"/>
                </a:tc>
                <a:tc hMerge="1">
                  <a:txBody>
                    <a:bodyPr/>
                    <a:lstStyle/>
                    <a:p>
                      <a:endParaRPr lang="en-US"/>
                    </a:p>
                  </a:txBody>
                  <a:tcPr/>
                </a:tc>
                <a:tc rowSpan="2">
                  <a:txBody>
                    <a:bodyPr/>
                    <a:lstStyle/>
                    <a:p>
                      <a:pPr algn="ctr" fontAlgn="ctr"/>
                      <a:r>
                        <a:rPr lang="en-CA" sz="600" u="none" strike="noStrike">
                          <a:effectLst/>
                        </a:rPr>
                        <a:t>Switchers</a:t>
                      </a:r>
                      <a:endParaRPr lang="en-CA" sz="600" b="1" i="0" u="none" strike="noStrike">
                        <a:solidFill>
                          <a:srgbClr val="000000"/>
                        </a:solidFill>
                        <a:effectLst/>
                        <a:latin typeface="Arial" panose="020B0604020202020204" pitchFamily="34" charset="0"/>
                      </a:endParaRPr>
                    </a:p>
                  </a:txBody>
                  <a:tcPr marL="0" marR="0" marT="0" marB="0" anchor="ctr"/>
                </a:tc>
                <a:tc rowSpan="2">
                  <a:txBody>
                    <a:bodyPr/>
                    <a:lstStyle/>
                    <a:p>
                      <a:pPr algn="ctr" fontAlgn="ctr"/>
                      <a:r>
                        <a:rPr lang="en-CA" sz="600" u="none" strike="noStrike">
                          <a:effectLst/>
                        </a:rPr>
                        <a:t>Nigel</a:t>
                      </a:r>
                      <a:endParaRPr lang="en-CA" sz="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Marketing Ops.</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Jan</a:t>
                      </a:r>
                      <a:endParaRPr lang="en-CA" sz="600" b="0" i="0" u="none" strike="noStrike">
                        <a:solidFill>
                          <a:srgbClr val="FFFFFF"/>
                        </a:solidFill>
                        <a:effectLst/>
                        <a:latin typeface="Arial" panose="020B0604020202020204" pitchFamily="34" charset="0"/>
                      </a:endParaRPr>
                    </a:p>
                  </a:txBody>
                  <a:tcPr marL="0" marR="0" marT="0" marB="0" anchor="ctr"/>
                </a:tc>
                <a:tc rowSpan="3" gridSpan="2">
                  <a:txBody>
                    <a:bodyPr/>
                    <a:lstStyle/>
                    <a:p>
                      <a:pPr algn="ctr" fontAlgn="ctr"/>
                      <a:r>
                        <a:rPr lang="en-CA" sz="600" u="none" strike="noStrike">
                          <a:effectLst/>
                        </a:rPr>
                        <a:t>Ross Solutions  Brandon</a:t>
                      </a:r>
                      <a:endParaRPr lang="en-CA" sz="600" b="1" i="0" u="none" strike="noStrike">
                        <a:solidFill>
                          <a:srgbClr val="FFFFFF"/>
                        </a:solidFill>
                        <a:effectLst/>
                        <a:latin typeface="Arial" panose="020B0604020202020204" pitchFamily="34" charset="0"/>
                      </a:endParaRPr>
                    </a:p>
                  </a:txBody>
                  <a:tcPr marL="0" marR="0" marT="0" marB="0" anchor="ctr"/>
                </a:tc>
                <a:tc rowSpan="3" hMerge="1">
                  <a:txBody>
                    <a:bodyPr/>
                    <a:lstStyle/>
                    <a:p>
                      <a:endParaRPr lang="en-US"/>
                    </a:p>
                  </a:txBody>
                  <a:tcPr/>
                </a:tc>
                <a:extLst>
                  <a:ext uri="{0D108BD9-81ED-4DB2-BD59-A6C34878D82A}">
                    <a16:rowId xmlns:a16="http://schemas.microsoft.com/office/drawing/2014/main" val="2210494979"/>
                  </a:ext>
                </a:extLst>
              </a:tr>
              <a:tr h="184757">
                <a:tc>
                  <a:txBody>
                    <a:bodyPr/>
                    <a:lstStyle/>
                    <a:p>
                      <a:pPr algn="ctr" fontAlgn="t"/>
                      <a:r>
                        <a:rPr lang="en-CA" sz="600" u="none" strike="noStrike">
                          <a:effectLst/>
                        </a:rPr>
                        <a:t>9:30 AM</a:t>
                      </a:r>
                      <a:endParaRPr lang="en-CA" sz="600" b="1" i="0" u="none" strike="noStrike">
                        <a:solidFill>
                          <a:srgbClr val="FFFFFF"/>
                        </a:solidFill>
                        <a:effectLst/>
                        <a:latin typeface="Arial" panose="020B0604020202020204" pitchFamily="34" charset="0"/>
                      </a:endParaRPr>
                    </a:p>
                  </a:txBody>
                  <a:tcPr marL="0" marR="0" marT="0" marB="0"/>
                </a:tc>
                <a:tc rowSpan="2">
                  <a:txBody>
                    <a:bodyPr/>
                    <a:lstStyle/>
                    <a:p>
                      <a:pPr algn="ctr" fontAlgn="ctr"/>
                      <a:r>
                        <a:rPr lang="en-CA" sz="600" u="none" strike="noStrike">
                          <a:effectLst/>
                        </a:rPr>
                        <a:t>Keynote </a:t>
                      </a:r>
                      <a:endParaRPr lang="en-CA" sz="600" b="1" i="0" u="none" strike="noStrike">
                        <a:solidFill>
                          <a:srgbClr val="FFFFFF"/>
                        </a:solidFill>
                        <a:effectLst/>
                        <a:latin typeface="Arial" panose="020B0604020202020204" pitchFamily="34" charset="0"/>
                      </a:endParaRPr>
                    </a:p>
                  </a:txBody>
                  <a:tcPr marL="0" marR="0" marT="0" marB="0" anchor="ctr"/>
                </a:tc>
                <a:tc rowSpan="2">
                  <a:txBody>
                    <a:bodyPr/>
                    <a:lstStyle/>
                    <a:p>
                      <a:pPr algn="ctr" fontAlgn="ctr"/>
                      <a:r>
                        <a:rPr lang="en-CA" sz="600" u="none" strike="noStrike">
                          <a:effectLst/>
                        </a:rPr>
                        <a:t>Jeff Moore</a:t>
                      </a:r>
                      <a:endParaRPr lang="en-CA" sz="600" b="0" i="0" u="none" strike="noStrike">
                        <a:solidFill>
                          <a:srgbClr val="FFFFFF"/>
                        </a:solidFill>
                        <a:effectLst/>
                        <a:latin typeface="Arial" panose="020B0604020202020204" pitchFamily="34" charset="0"/>
                      </a:endParaRPr>
                    </a:p>
                  </a:txBody>
                  <a:tcPr marL="0" marR="0" marT="0" marB="0" anchor="ctr"/>
                </a:tc>
                <a:tc rowSpan="2">
                  <a:txBody>
                    <a:bodyPr/>
                    <a:lstStyle/>
                    <a:p>
                      <a:pPr algn="ctr" fontAlgn="ctr"/>
                      <a:r>
                        <a:rPr lang="en-CA" sz="600" u="none" strike="noStrike">
                          <a:effectLst/>
                        </a:rPr>
                        <a:t>Signal Conditioning</a:t>
                      </a:r>
                      <a:endParaRPr lang="en-CA" sz="600" b="1" i="0" u="none" strike="noStrike">
                        <a:solidFill>
                          <a:srgbClr val="000000"/>
                        </a:solidFill>
                        <a:effectLst/>
                        <a:latin typeface="Arial" panose="020B0604020202020204" pitchFamily="34" charset="0"/>
                      </a:endParaRPr>
                    </a:p>
                  </a:txBody>
                  <a:tcPr marL="0" marR="0" marT="0" marB="0" anchor="ctr"/>
                </a:tc>
                <a:tc rowSpan="2">
                  <a:txBody>
                    <a:bodyPr/>
                    <a:lstStyle/>
                    <a:p>
                      <a:pPr algn="ctr" fontAlgn="ctr"/>
                      <a:r>
                        <a:rPr lang="en-CA" sz="600" u="none" strike="noStrike">
                          <a:effectLst/>
                        </a:rPr>
                        <a:t>Nestor</a:t>
                      </a:r>
                      <a:endParaRPr lang="en-CA" sz="600" b="0" i="0" u="none" strike="noStrike">
                        <a:solidFill>
                          <a:srgbClr val="000000"/>
                        </a:solidFill>
                        <a:effectLst/>
                        <a:latin typeface="Arial" panose="020B0604020202020204" pitchFamily="34" charset="0"/>
                      </a:endParaRPr>
                    </a:p>
                  </a:txBody>
                  <a:tcPr marL="0" marR="0" marT="0" marB="0" anchor="ctr"/>
                </a:tc>
                <a:tc vMerge="1">
                  <a:txBody>
                    <a:bodyPr/>
                    <a:lstStyle/>
                    <a:p>
                      <a:endParaRPr lang="en-US"/>
                    </a:p>
                  </a:txBody>
                  <a:tcPr/>
                </a:tc>
                <a:tc vMerge="1">
                  <a:txBody>
                    <a:bodyPr/>
                    <a:lstStyle/>
                    <a:p>
                      <a:endParaRPr lang="en-US"/>
                    </a:p>
                  </a:txBody>
                  <a:tcPr/>
                </a:tc>
                <a:tc>
                  <a:txBody>
                    <a:bodyPr/>
                    <a:lstStyle/>
                    <a:p>
                      <a:pPr algn="ctr" fontAlgn="ctr"/>
                      <a:r>
                        <a:rPr lang="en-CA" sz="600" u="none" strike="noStrike">
                          <a:effectLst/>
                        </a:rPr>
                        <a:t>Market Communications</a:t>
                      </a:r>
                      <a:endParaRPr lang="en-CA" sz="600" b="0"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Stuart</a:t>
                      </a:r>
                      <a:endParaRPr lang="en-CA" sz="600" b="0" i="0" u="none" strike="noStrike">
                        <a:solidFill>
                          <a:srgbClr val="FFFFFF"/>
                        </a:solidFill>
                        <a:effectLst/>
                        <a:latin typeface="Arial" panose="020B0604020202020204" pitchFamily="34" charset="0"/>
                      </a:endParaRPr>
                    </a:p>
                  </a:txBody>
                  <a:tcPr marL="0" marR="0" marT="0" marB="0" anchor="ct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85376913"/>
                  </a:ext>
                </a:extLst>
              </a:tr>
              <a:tr h="184757">
                <a:tc>
                  <a:txBody>
                    <a:bodyPr/>
                    <a:lstStyle/>
                    <a:p>
                      <a:pPr algn="ctr" fontAlgn="t"/>
                      <a:r>
                        <a:rPr lang="en-CA" sz="600" u="none" strike="noStrike">
                          <a:effectLst/>
                        </a:rPr>
                        <a:t>10:00 AM</a:t>
                      </a:r>
                      <a:endParaRPr lang="en-CA" sz="600" b="1" i="0" u="none" strike="noStrike">
                        <a:solidFill>
                          <a:srgbClr val="FFFFFF"/>
                        </a:solidFill>
                        <a:effectLst/>
                        <a:latin typeface="Arial" panose="020B0604020202020204" pitchFamily="34" charset="0"/>
                      </a:endParaRPr>
                    </a:p>
                  </a:txBody>
                  <a:tcPr marL="0" marR="0" marT="0" marB="0"/>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CA" sz="600" u="none" strike="noStrike">
                          <a:effectLst/>
                        </a:rPr>
                        <a:t>Collaboration Tool</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Frank</a:t>
                      </a:r>
                      <a:endParaRPr lang="en-CA" sz="600" b="0"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Website</a:t>
                      </a:r>
                      <a:endParaRPr lang="en-CA" sz="600" b="0"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Frank</a:t>
                      </a:r>
                      <a:endParaRPr lang="en-CA" sz="600" b="0" i="0" u="none" strike="noStrike">
                        <a:solidFill>
                          <a:srgbClr val="FFFFFF"/>
                        </a:solidFill>
                        <a:effectLst/>
                        <a:latin typeface="Arial" panose="020B0604020202020204" pitchFamily="34" charset="0"/>
                      </a:endParaRPr>
                    </a:p>
                  </a:txBody>
                  <a:tcPr marL="0" marR="0" marT="0" marB="0" anchor="ct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213785797"/>
                  </a:ext>
                </a:extLst>
              </a:tr>
              <a:tr h="184757">
                <a:tc>
                  <a:txBody>
                    <a:bodyPr/>
                    <a:lstStyle/>
                    <a:p>
                      <a:pPr algn="ctr" fontAlgn="t"/>
                      <a:r>
                        <a:rPr lang="en-CA" sz="600" u="none" strike="noStrike">
                          <a:effectLst/>
                        </a:rPr>
                        <a:t>10:30 AM</a:t>
                      </a:r>
                      <a:endParaRPr lang="en-CA" sz="600" b="1" i="0" u="none" strike="noStrike">
                        <a:solidFill>
                          <a:srgbClr val="FFFFFF"/>
                        </a:solidFill>
                        <a:effectLst/>
                        <a:latin typeface="Arial" panose="020B0604020202020204" pitchFamily="34" charset="0"/>
                      </a:endParaRPr>
                    </a:p>
                  </a:txBody>
                  <a:tcPr marL="0" marR="0" marT="0" marB="0"/>
                </a:tc>
                <a:tc gridSpan="2">
                  <a:txBody>
                    <a:bodyPr/>
                    <a:lstStyle/>
                    <a:p>
                      <a:pPr algn="ctr" fontAlgn="ctr"/>
                      <a:r>
                        <a:rPr lang="en-CA" sz="600" u="none" strike="noStrike">
                          <a:effectLst/>
                        </a:rPr>
                        <a:t>Break</a:t>
                      </a:r>
                      <a:endParaRPr lang="en-CA" sz="600" b="0"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r>
                        <a:rPr lang="en-CA" sz="600" u="none" strike="noStrike">
                          <a:effectLst/>
                        </a:rPr>
                        <a:t>Break</a:t>
                      </a:r>
                      <a:endParaRPr lang="en-CA" sz="600" b="0"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r>
                        <a:rPr lang="en-CA" sz="600" u="none" strike="noStrike">
                          <a:effectLst/>
                        </a:rPr>
                        <a:t>Break</a:t>
                      </a:r>
                      <a:endParaRPr lang="en-CA" sz="600" b="0"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r>
                        <a:rPr lang="en-CA" sz="600" u="none" strike="noStrike">
                          <a:effectLst/>
                        </a:rPr>
                        <a:t>Break</a:t>
                      </a:r>
                      <a:endParaRPr lang="en-CA" sz="600" b="0"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r>
                        <a:rPr lang="en-CA" sz="600" u="none" strike="noStrike">
                          <a:effectLst/>
                        </a:rPr>
                        <a:t>Break</a:t>
                      </a:r>
                      <a:endParaRPr lang="en-CA" sz="600" b="0"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890644745"/>
                  </a:ext>
                </a:extLst>
              </a:tr>
              <a:tr h="184757">
                <a:tc>
                  <a:txBody>
                    <a:bodyPr/>
                    <a:lstStyle/>
                    <a:p>
                      <a:pPr algn="ctr" fontAlgn="t"/>
                      <a:r>
                        <a:rPr lang="en-CA" sz="600" u="none" strike="noStrike">
                          <a:effectLst/>
                        </a:rPr>
                        <a:t>11:00 AM</a:t>
                      </a:r>
                      <a:endParaRPr lang="en-CA" sz="600" b="1" i="0" u="none" strike="noStrike">
                        <a:solidFill>
                          <a:srgbClr val="FFFFFF"/>
                        </a:solidFill>
                        <a:effectLst/>
                        <a:latin typeface="Arial" panose="020B0604020202020204" pitchFamily="34" charset="0"/>
                      </a:endParaRPr>
                    </a:p>
                  </a:txBody>
                  <a:tcPr marL="0" marR="0" marT="0" marB="0"/>
                </a:tc>
                <a:tc>
                  <a:txBody>
                    <a:bodyPr/>
                    <a:lstStyle/>
                    <a:p>
                      <a:pPr algn="ctr" fontAlgn="ctr"/>
                      <a:r>
                        <a:rPr lang="en-CA" sz="600" u="none" strike="noStrike">
                          <a:effectLst/>
                        </a:rPr>
                        <a:t>Pragmatic Foundation</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Andrew</a:t>
                      </a:r>
                      <a:endParaRPr lang="en-CA" sz="600" b="0" i="0" u="none" strike="noStrike">
                        <a:solidFill>
                          <a:srgbClr val="FFFFFF"/>
                        </a:solidFill>
                        <a:effectLst/>
                        <a:latin typeface="Arial" panose="020B0604020202020204" pitchFamily="34" charset="0"/>
                      </a:endParaRPr>
                    </a:p>
                  </a:txBody>
                  <a:tcPr marL="0" marR="0" marT="0" marB="0" anchor="ctr"/>
                </a:tc>
                <a:tc rowSpan="2">
                  <a:txBody>
                    <a:bodyPr/>
                    <a:lstStyle/>
                    <a:p>
                      <a:pPr algn="ctr" fontAlgn="ctr"/>
                      <a:r>
                        <a:rPr lang="en-CA" sz="600" u="none" strike="noStrike">
                          <a:effectLst/>
                        </a:rPr>
                        <a:t>Virtual</a:t>
                      </a:r>
                      <a:endParaRPr lang="en-CA" sz="600" b="1" i="0" u="none" strike="noStrike">
                        <a:solidFill>
                          <a:srgbClr val="000000"/>
                        </a:solidFill>
                        <a:effectLst/>
                        <a:latin typeface="Arial" panose="020B0604020202020204" pitchFamily="34" charset="0"/>
                      </a:endParaRPr>
                    </a:p>
                  </a:txBody>
                  <a:tcPr marL="0" marR="0" marT="0" marB="0" anchor="ctr"/>
                </a:tc>
                <a:tc rowSpan="2">
                  <a:txBody>
                    <a:bodyPr/>
                    <a:lstStyle/>
                    <a:p>
                      <a:pPr algn="ctr" fontAlgn="ctr"/>
                      <a:r>
                        <a:rPr lang="en-CA" sz="600" u="none" strike="noStrike">
                          <a:effectLst/>
                        </a:rPr>
                        <a:t>Gideon</a:t>
                      </a:r>
                      <a:endParaRPr lang="en-CA" sz="600" b="0" i="0" u="none" strike="noStrike">
                        <a:solidFill>
                          <a:srgbClr val="000000"/>
                        </a:solidFill>
                        <a:effectLst/>
                        <a:latin typeface="Arial" panose="020B0604020202020204" pitchFamily="34" charset="0"/>
                      </a:endParaRPr>
                    </a:p>
                  </a:txBody>
                  <a:tcPr marL="0" marR="0" marT="0" marB="0" anchor="ctr"/>
                </a:tc>
                <a:tc rowSpan="2">
                  <a:txBody>
                    <a:bodyPr/>
                    <a:lstStyle/>
                    <a:p>
                      <a:pPr algn="ctr" fontAlgn="ctr"/>
                      <a:r>
                        <a:rPr lang="en-CA" sz="600" u="none" strike="noStrike">
                          <a:effectLst/>
                        </a:rPr>
                        <a:t>Lightning</a:t>
                      </a:r>
                      <a:endParaRPr lang="en-CA" sz="600" b="1" i="0" u="none" strike="noStrike">
                        <a:solidFill>
                          <a:srgbClr val="000000"/>
                        </a:solidFill>
                        <a:effectLst/>
                        <a:latin typeface="Arial" panose="020B0604020202020204" pitchFamily="34" charset="0"/>
                      </a:endParaRPr>
                    </a:p>
                  </a:txBody>
                  <a:tcPr marL="0" marR="0" marT="0" marB="0" anchor="ctr"/>
                </a:tc>
                <a:tc rowSpan="2">
                  <a:txBody>
                    <a:bodyPr/>
                    <a:lstStyle/>
                    <a:p>
                      <a:pPr algn="ctr" fontAlgn="ctr"/>
                      <a:r>
                        <a:rPr lang="en-CA" sz="600" u="none" strike="noStrike">
                          <a:effectLst/>
                        </a:rPr>
                        <a:t>Greg</a:t>
                      </a:r>
                      <a:endParaRPr lang="en-CA" sz="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Social Media</a:t>
                      </a:r>
                      <a:endParaRPr lang="en-CA" sz="600" b="0"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Dhiren</a:t>
                      </a:r>
                      <a:endParaRPr lang="en-CA" sz="600" b="0" i="0" u="none" strike="noStrike">
                        <a:solidFill>
                          <a:srgbClr val="FFFFFF"/>
                        </a:solidFill>
                        <a:effectLst/>
                        <a:latin typeface="Arial" panose="020B0604020202020204" pitchFamily="34" charset="0"/>
                      </a:endParaRPr>
                    </a:p>
                  </a:txBody>
                  <a:tcPr marL="0" marR="0" marT="0" marB="0" anchor="ctr"/>
                </a:tc>
                <a:tc rowSpan="2" gridSpan="2">
                  <a:txBody>
                    <a:bodyPr/>
                    <a:lstStyle/>
                    <a:p>
                      <a:pPr algn="ctr" fontAlgn="ctr"/>
                      <a:r>
                        <a:rPr lang="en-CA" sz="600" u="none" strike="noStrike">
                          <a:effectLst/>
                        </a:rPr>
                        <a:t>Planning</a:t>
                      </a:r>
                      <a:endParaRPr lang="en-CA" sz="600" b="1" i="0" u="none" strike="noStrike">
                        <a:solidFill>
                          <a:srgbClr val="A43253"/>
                        </a:solidFill>
                        <a:effectLst/>
                        <a:latin typeface="Arial" panose="020B0604020202020204" pitchFamily="34" charset="0"/>
                      </a:endParaRPr>
                    </a:p>
                  </a:txBody>
                  <a:tcPr marL="0" marR="0" marT="0" marB="0" anchor="ctr"/>
                </a:tc>
                <a:tc rowSpan="2" hMerge="1">
                  <a:txBody>
                    <a:bodyPr/>
                    <a:lstStyle/>
                    <a:p>
                      <a:endParaRPr lang="en-US"/>
                    </a:p>
                  </a:txBody>
                  <a:tcPr/>
                </a:tc>
                <a:extLst>
                  <a:ext uri="{0D108BD9-81ED-4DB2-BD59-A6C34878D82A}">
                    <a16:rowId xmlns:a16="http://schemas.microsoft.com/office/drawing/2014/main" val="557221493"/>
                  </a:ext>
                </a:extLst>
              </a:tr>
              <a:tr h="184757">
                <a:tc>
                  <a:txBody>
                    <a:bodyPr/>
                    <a:lstStyle/>
                    <a:p>
                      <a:pPr algn="ctr" fontAlgn="t"/>
                      <a:r>
                        <a:rPr lang="en-CA" sz="600" u="none" strike="noStrike">
                          <a:effectLst/>
                        </a:rPr>
                        <a:t>11:30 AM</a:t>
                      </a:r>
                      <a:endParaRPr lang="en-CA" sz="600" b="1" i="0" u="none" strike="noStrike">
                        <a:solidFill>
                          <a:srgbClr val="FFFFFF"/>
                        </a:solidFill>
                        <a:effectLst/>
                        <a:latin typeface="Arial" panose="020B0604020202020204" pitchFamily="34" charset="0"/>
                      </a:endParaRPr>
                    </a:p>
                  </a:txBody>
                  <a:tcPr marL="0" marR="0" marT="0" marB="0"/>
                </a:tc>
                <a:tc>
                  <a:txBody>
                    <a:bodyPr/>
                    <a:lstStyle/>
                    <a:p>
                      <a:pPr algn="ctr" fontAlgn="ctr"/>
                      <a:r>
                        <a:rPr lang="en-CA" sz="600" u="none" strike="noStrike">
                          <a:effectLst/>
                        </a:rPr>
                        <a:t>Integrated Marketing</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Andrew</a:t>
                      </a:r>
                      <a:endParaRPr lang="en-CA" sz="600" b="0" i="0" u="none" strike="noStrike">
                        <a:solidFill>
                          <a:srgbClr val="FFFFFF"/>
                        </a:solidFill>
                        <a:effectLst/>
                        <a:latin typeface="Arial" panose="020B0604020202020204" pitchFamily="34" charset="0"/>
                      </a:endParaRPr>
                    </a:p>
                  </a:txBody>
                  <a:tcPr marL="0" marR="0"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CA" sz="600" u="none" strike="noStrike">
                          <a:effectLst/>
                        </a:rPr>
                        <a:t>Lead Gen.</a:t>
                      </a:r>
                      <a:endParaRPr lang="en-CA" sz="600" b="0"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Jeff</a:t>
                      </a:r>
                      <a:endParaRPr lang="en-CA" sz="600" b="0" i="0" u="none" strike="noStrike">
                        <a:solidFill>
                          <a:srgbClr val="FFFFFF"/>
                        </a:solidFill>
                        <a:effectLst/>
                        <a:latin typeface="Arial" panose="020B0604020202020204" pitchFamily="34" charset="0"/>
                      </a:endParaRPr>
                    </a:p>
                  </a:txBody>
                  <a:tcPr marL="0" marR="0" marT="0" marB="0" anchor="ct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924360111"/>
                  </a:ext>
                </a:extLst>
              </a:tr>
              <a:tr h="184757">
                <a:tc>
                  <a:txBody>
                    <a:bodyPr/>
                    <a:lstStyle/>
                    <a:p>
                      <a:pPr algn="ctr" fontAlgn="t"/>
                      <a:r>
                        <a:rPr lang="en-CA" sz="600" u="none" strike="noStrike">
                          <a:effectLst/>
                        </a:rPr>
                        <a:t>12:00 PM</a:t>
                      </a:r>
                      <a:endParaRPr lang="en-CA" sz="600" b="1" i="0" u="none" strike="noStrike">
                        <a:solidFill>
                          <a:srgbClr val="FFFFFF"/>
                        </a:solidFill>
                        <a:effectLst/>
                        <a:latin typeface="Arial" panose="020B0604020202020204" pitchFamily="34" charset="0"/>
                      </a:endParaRPr>
                    </a:p>
                  </a:txBody>
                  <a:tcPr marL="0" marR="0" marT="0" marB="0"/>
                </a:tc>
                <a:tc rowSpan="2" gridSpan="2">
                  <a:txBody>
                    <a:bodyPr/>
                    <a:lstStyle/>
                    <a:p>
                      <a:pPr algn="ctr" fontAlgn="ctr"/>
                      <a:r>
                        <a:rPr lang="en-CA" sz="600" u="none" strike="noStrike">
                          <a:effectLst/>
                        </a:rPr>
                        <a:t>Lunch</a:t>
                      </a:r>
                      <a:endParaRPr lang="en-CA" sz="600" b="0" i="0" u="none" strike="noStrike">
                        <a:solidFill>
                          <a:srgbClr val="FFFFFF"/>
                        </a:solidFill>
                        <a:effectLst/>
                        <a:latin typeface="Arial" panose="020B0604020202020204" pitchFamily="34" charset="0"/>
                      </a:endParaRPr>
                    </a:p>
                  </a:txBody>
                  <a:tcPr marL="0" marR="0" marT="0" marB="0" anchor="ctr"/>
                </a:tc>
                <a:tc rowSpan="2" hMerge="1">
                  <a:txBody>
                    <a:bodyPr/>
                    <a:lstStyle/>
                    <a:p>
                      <a:endParaRPr lang="en-US"/>
                    </a:p>
                  </a:txBody>
                  <a:tcPr/>
                </a:tc>
                <a:tc rowSpan="2" gridSpan="2">
                  <a:txBody>
                    <a:bodyPr/>
                    <a:lstStyle/>
                    <a:p>
                      <a:pPr algn="ctr" fontAlgn="ctr"/>
                      <a:r>
                        <a:rPr lang="en-CA" sz="600" u="none" strike="noStrike">
                          <a:effectLst/>
                        </a:rPr>
                        <a:t>Lunch</a:t>
                      </a:r>
                      <a:endParaRPr lang="en-CA" sz="600" b="0" i="0" u="none" strike="noStrike">
                        <a:solidFill>
                          <a:srgbClr val="FFFFFF"/>
                        </a:solidFill>
                        <a:effectLst/>
                        <a:latin typeface="Arial" panose="020B0604020202020204" pitchFamily="34" charset="0"/>
                      </a:endParaRPr>
                    </a:p>
                  </a:txBody>
                  <a:tcPr marL="0" marR="0" marT="0" marB="0" anchor="ctr"/>
                </a:tc>
                <a:tc rowSpan="2" hMerge="1">
                  <a:txBody>
                    <a:bodyPr/>
                    <a:lstStyle/>
                    <a:p>
                      <a:endParaRPr lang="en-US"/>
                    </a:p>
                  </a:txBody>
                  <a:tcPr/>
                </a:tc>
                <a:tc rowSpan="2" gridSpan="2">
                  <a:txBody>
                    <a:bodyPr/>
                    <a:lstStyle/>
                    <a:p>
                      <a:pPr algn="ctr" fontAlgn="ctr"/>
                      <a:r>
                        <a:rPr lang="en-CA" sz="600" u="none" strike="noStrike">
                          <a:effectLst/>
                        </a:rPr>
                        <a:t>Lunch</a:t>
                      </a:r>
                      <a:endParaRPr lang="en-CA" sz="600" b="0" i="0" u="none" strike="noStrike">
                        <a:solidFill>
                          <a:srgbClr val="FFFFFF"/>
                        </a:solidFill>
                        <a:effectLst/>
                        <a:latin typeface="Arial" panose="020B0604020202020204" pitchFamily="34" charset="0"/>
                      </a:endParaRPr>
                    </a:p>
                  </a:txBody>
                  <a:tcPr marL="0" marR="0" marT="0" marB="0" anchor="ctr"/>
                </a:tc>
                <a:tc rowSpan="2" hMerge="1">
                  <a:txBody>
                    <a:bodyPr/>
                    <a:lstStyle/>
                    <a:p>
                      <a:endParaRPr lang="en-US"/>
                    </a:p>
                  </a:txBody>
                  <a:tcPr/>
                </a:tc>
                <a:tc rowSpan="4" gridSpan="2">
                  <a:txBody>
                    <a:bodyPr/>
                    <a:lstStyle/>
                    <a:p>
                      <a:pPr algn="ctr" fontAlgn="ctr"/>
                      <a:r>
                        <a:rPr lang="en-CA" sz="600" u="none" strike="noStrike">
                          <a:effectLst/>
                        </a:rPr>
                        <a:t>Lunch</a:t>
                      </a:r>
                      <a:endParaRPr lang="en-CA" sz="600" b="1" i="0" u="none" strike="noStrike">
                        <a:solidFill>
                          <a:srgbClr val="FFFFFF"/>
                        </a:solidFill>
                        <a:effectLst/>
                        <a:latin typeface="Arial" panose="020B0604020202020204" pitchFamily="34" charset="0"/>
                      </a:endParaRPr>
                    </a:p>
                  </a:txBody>
                  <a:tcPr marL="0" marR="0" marT="0" marB="0" anchor="ctr"/>
                </a:tc>
                <a:tc rowSpan="4" hMerge="1">
                  <a:txBody>
                    <a:bodyPr/>
                    <a:lstStyle/>
                    <a:p>
                      <a:endParaRPr lang="en-US"/>
                    </a:p>
                  </a:txBody>
                  <a:tcPr/>
                </a:tc>
                <a:tc rowSpan="2" gridSpan="2">
                  <a:txBody>
                    <a:bodyPr/>
                    <a:lstStyle/>
                    <a:p>
                      <a:pPr algn="ctr" fontAlgn="ctr"/>
                      <a:r>
                        <a:rPr lang="en-CA" sz="600" u="none" strike="noStrike">
                          <a:effectLst/>
                        </a:rPr>
                        <a:t>Lunch</a:t>
                      </a:r>
                      <a:endParaRPr lang="en-CA" sz="600" b="0" i="0" u="none" strike="noStrike">
                        <a:solidFill>
                          <a:srgbClr val="FFFFFF"/>
                        </a:solidFill>
                        <a:effectLst/>
                        <a:latin typeface="Arial" panose="020B0604020202020204" pitchFamily="34" charset="0"/>
                      </a:endParaRPr>
                    </a:p>
                  </a:txBody>
                  <a:tcPr marL="0" marR="0" marT="0" marB="0" anchor="ctr"/>
                </a:tc>
                <a:tc rowSpan="2" hMerge="1">
                  <a:txBody>
                    <a:bodyPr/>
                    <a:lstStyle/>
                    <a:p>
                      <a:endParaRPr lang="en-US"/>
                    </a:p>
                  </a:txBody>
                  <a:tcPr/>
                </a:tc>
                <a:extLst>
                  <a:ext uri="{0D108BD9-81ED-4DB2-BD59-A6C34878D82A}">
                    <a16:rowId xmlns:a16="http://schemas.microsoft.com/office/drawing/2014/main" val="1356882662"/>
                  </a:ext>
                </a:extLst>
              </a:tr>
              <a:tr h="184757">
                <a:tc>
                  <a:txBody>
                    <a:bodyPr/>
                    <a:lstStyle/>
                    <a:p>
                      <a:pPr algn="ctr" fontAlgn="t"/>
                      <a:r>
                        <a:rPr lang="en-CA" sz="600" u="none" strike="noStrike">
                          <a:effectLst/>
                        </a:rPr>
                        <a:t>12:30 PM</a:t>
                      </a:r>
                      <a:endParaRPr lang="en-CA" sz="600" b="1" i="0" u="none" strike="noStrike">
                        <a:solidFill>
                          <a:srgbClr val="FFFFFF"/>
                        </a:solidFill>
                        <a:effectLst/>
                        <a:latin typeface="Arial" panose="020B0604020202020204" pitchFamily="34" charset="0"/>
                      </a:endParaRPr>
                    </a:p>
                  </a:txBody>
                  <a:tcPr marL="0" marR="0" marT="0" marB="0"/>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458921333"/>
                  </a:ext>
                </a:extLst>
              </a:tr>
              <a:tr h="184757">
                <a:tc>
                  <a:txBody>
                    <a:bodyPr/>
                    <a:lstStyle/>
                    <a:p>
                      <a:pPr algn="ctr" fontAlgn="t"/>
                      <a:r>
                        <a:rPr lang="en-CA" sz="600" u="none" strike="noStrike">
                          <a:effectLst/>
                        </a:rPr>
                        <a:t>1:00 PM</a:t>
                      </a:r>
                      <a:endParaRPr lang="en-CA" sz="600" b="1" i="0" u="none" strike="noStrike">
                        <a:solidFill>
                          <a:srgbClr val="FFFFFF"/>
                        </a:solidFill>
                        <a:effectLst/>
                        <a:latin typeface="Arial" panose="020B0604020202020204" pitchFamily="34" charset="0"/>
                      </a:endParaRPr>
                    </a:p>
                  </a:txBody>
                  <a:tcPr marL="0" marR="0" marT="0" marB="0"/>
                </a:tc>
                <a:tc>
                  <a:txBody>
                    <a:bodyPr/>
                    <a:lstStyle/>
                    <a:p>
                      <a:pPr algn="ctr" fontAlgn="ctr"/>
                      <a:r>
                        <a:rPr lang="en-CA" sz="600" u="none" strike="noStrike">
                          <a:effectLst/>
                        </a:rPr>
                        <a:t>Q1  Score Card</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Andrew</a:t>
                      </a:r>
                      <a:endParaRPr lang="en-CA" sz="600" b="0" i="0" u="none" strike="noStrike">
                        <a:solidFill>
                          <a:srgbClr val="FFFFFF"/>
                        </a:solidFill>
                        <a:effectLst/>
                        <a:latin typeface="Arial" panose="020B0604020202020204" pitchFamily="34" charset="0"/>
                      </a:endParaRPr>
                    </a:p>
                  </a:txBody>
                  <a:tcPr marL="0" marR="0" marT="0" marB="0" anchor="ctr"/>
                </a:tc>
                <a:tc gridSpan="2">
                  <a:txBody>
                    <a:bodyPr/>
                    <a:lstStyle/>
                    <a:p>
                      <a:pPr algn="ctr" fontAlgn="ctr"/>
                      <a:r>
                        <a:rPr lang="en-CA" sz="600" u="none" strike="noStrike">
                          <a:effectLst/>
                        </a:rPr>
                        <a:t>Planning</a:t>
                      </a:r>
                      <a:endParaRPr lang="en-CA" sz="600" b="1" i="0" u="none" strike="noStrike">
                        <a:solidFill>
                          <a:srgbClr val="A43253"/>
                        </a:solidFill>
                        <a:effectLst/>
                        <a:latin typeface="Arial" panose="020B0604020202020204" pitchFamily="34" charset="0"/>
                      </a:endParaRPr>
                    </a:p>
                  </a:txBody>
                  <a:tcPr marL="0" marR="0" marT="0" marB="0" anchor="ctr"/>
                </a:tc>
                <a:tc hMerge="1">
                  <a:txBody>
                    <a:bodyPr/>
                    <a:lstStyle/>
                    <a:p>
                      <a:endParaRPr lang="en-US"/>
                    </a:p>
                  </a:txBody>
                  <a:tcPr/>
                </a:tc>
                <a:tc rowSpan="2" gridSpan="2">
                  <a:txBody>
                    <a:bodyPr/>
                    <a:lstStyle/>
                    <a:p>
                      <a:pPr algn="ctr" fontAlgn="ctr"/>
                      <a:r>
                        <a:rPr lang="en-CA" sz="600" u="none" strike="noStrike">
                          <a:effectLst/>
                        </a:rPr>
                        <a:t>Creative Brian/Shaylene/Dylan</a:t>
                      </a:r>
                      <a:endParaRPr lang="en-CA" sz="600" b="0" i="0" u="none" strike="noStrike">
                        <a:solidFill>
                          <a:srgbClr val="FFFFFF"/>
                        </a:solidFill>
                        <a:effectLst/>
                        <a:latin typeface="Arial" panose="020B0604020202020204" pitchFamily="34" charset="0"/>
                      </a:endParaRPr>
                    </a:p>
                  </a:txBody>
                  <a:tcPr marL="0" marR="0" marT="0" marB="0" anchor="ctr"/>
                </a:tc>
                <a:tc rowSpan="2" hMerge="1">
                  <a:txBody>
                    <a:bodyPr/>
                    <a:lstStyle/>
                    <a:p>
                      <a:endParaRPr lang="en-US"/>
                    </a:p>
                  </a:txBody>
                  <a:tcPr/>
                </a:tc>
                <a:tc gridSpan="2" vMerge="1">
                  <a:txBody>
                    <a:bodyPr/>
                    <a:lstStyle/>
                    <a:p>
                      <a:endParaRPr lang="en-US"/>
                    </a:p>
                  </a:txBody>
                  <a:tcPr/>
                </a:tc>
                <a:tc hMerge="1" vMerge="1">
                  <a:txBody>
                    <a:bodyPr/>
                    <a:lstStyle/>
                    <a:p>
                      <a:endParaRPr lang="en-US"/>
                    </a:p>
                  </a:txBody>
                  <a:tcPr/>
                </a:tc>
                <a:tc rowSpan="2" gridSpan="2">
                  <a:txBody>
                    <a:bodyPr/>
                    <a:lstStyle/>
                    <a:p>
                      <a:pPr algn="ctr" fontAlgn="ctr"/>
                      <a:r>
                        <a:rPr lang="en-CA" sz="600" u="none" strike="noStrike">
                          <a:effectLst/>
                        </a:rPr>
                        <a:t>Planning</a:t>
                      </a:r>
                      <a:endParaRPr lang="en-CA" sz="600" b="1" i="0" u="none" strike="noStrike">
                        <a:solidFill>
                          <a:srgbClr val="A43253"/>
                        </a:solidFill>
                        <a:effectLst/>
                        <a:latin typeface="Arial" panose="020B0604020202020204" pitchFamily="34" charset="0"/>
                      </a:endParaRPr>
                    </a:p>
                  </a:txBody>
                  <a:tcPr marL="0" marR="0" marT="0" marB="0" anchor="ctr"/>
                </a:tc>
                <a:tc rowSpan="2" hMerge="1">
                  <a:txBody>
                    <a:bodyPr/>
                    <a:lstStyle/>
                    <a:p>
                      <a:endParaRPr lang="en-US"/>
                    </a:p>
                  </a:txBody>
                  <a:tcPr/>
                </a:tc>
                <a:extLst>
                  <a:ext uri="{0D108BD9-81ED-4DB2-BD59-A6C34878D82A}">
                    <a16:rowId xmlns:a16="http://schemas.microsoft.com/office/drawing/2014/main" val="1653883916"/>
                  </a:ext>
                </a:extLst>
              </a:tr>
              <a:tr h="184757">
                <a:tc>
                  <a:txBody>
                    <a:bodyPr/>
                    <a:lstStyle/>
                    <a:p>
                      <a:pPr algn="ctr" fontAlgn="t"/>
                      <a:r>
                        <a:rPr lang="en-CA" sz="600" u="none" strike="noStrike">
                          <a:effectLst/>
                        </a:rPr>
                        <a:t>1:30 PM</a:t>
                      </a:r>
                      <a:endParaRPr lang="en-CA" sz="600" b="1" i="0" u="none" strike="noStrike">
                        <a:solidFill>
                          <a:srgbClr val="FFFFFF"/>
                        </a:solidFill>
                        <a:effectLst/>
                        <a:latin typeface="Arial" panose="020B0604020202020204" pitchFamily="34" charset="0"/>
                      </a:endParaRPr>
                    </a:p>
                  </a:txBody>
                  <a:tcPr marL="0" marR="0" marT="0" marB="0"/>
                </a:tc>
                <a:tc>
                  <a:txBody>
                    <a:bodyPr/>
                    <a:lstStyle/>
                    <a:p>
                      <a:pPr algn="ctr" fontAlgn="ctr"/>
                      <a:r>
                        <a:rPr lang="en-CA" sz="600" u="none" strike="noStrike">
                          <a:effectLst/>
                        </a:rPr>
                        <a:t>APAC Plan</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Viv</a:t>
                      </a:r>
                      <a:endParaRPr lang="en-CA" sz="600" b="0" i="0" u="none" strike="noStrike">
                        <a:solidFill>
                          <a:srgbClr val="FFFFFF"/>
                        </a:solidFill>
                        <a:effectLst/>
                        <a:latin typeface="Arial" panose="020B0604020202020204" pitchFamily="34" charset="0"/>
                      </a:endParaRPr>
                    </a:p>
                  </a:txBody>
                  <a:tcPr marL="0" marR="0" marT="0" marB="0" anchor="ctr"/>
                </a:tc>
                <a:tc rowSpan="2">
                  <a:txBody>
                    <a:bodyPr/>
                    <a:lstStyle/>
                    <a:p>
                      <a:pPr algn="ctr" fontAlgn="ctr"/>
                      <a:r>
                        <a:rPr lang="en-CA" sz="600" u="none" strike="noStrike">
                          <a:effectLst/>
                        </a:rPr>
                        <a:t>XPression</a:t>
                      </a:r>
                      <a:endParaRPr lang="en-CA" sz="600" b="1" i="0" u="none" strike="noStrike">
                        <a:solidFill>
                          <a:srgbClr val="000000"/>
                        </a:solidFill>
                        <a:effectLst/>
                        <a:latin typeface="Arial" panose="020B0604020202020204" pitchFamily="34" charset="0"/>
                      </a:endParaRPr>
                    </a:p>
                  </a:txBody>
                  <a:tcPr marL="0" marR="0" marT="0" marB="0" anchor="ctr"/>
                </a:tc>
                <a:tc rowSpan="2">
                  <a:txBody>
                    <a:bodyPr/>
                    <a:lstStyle/>
                    <a:p>
                      <a:pPr algn="ctr" fontAlgn="ctr"/>
                      <a:r>
                        <a:rPr lang="en-CA" sz="600" u="none" strike="noStrike">
                          <a:effectLst/>
                        </a:rPr>
                        <a:t>Bas</a:t>
                      </a:r>
                      <a:endParaRPr lang="en-CA" sz="600" b="0" i="0" u="none" strike="noStrike">
                        <a:solidFill>
                          <a:srgbClr val="000000"/>
                        </a:solidFill>
                        <a:effectLst/>
                        <a:latin typeface="Arial" panose="020B0604020202020204" pitchFamily="34" charset="0"/>
                      </a:endParaRPr>
                    </a:p>
                  </a:txBody>
                  <a:tcPr marL="0" marR="0" marT="0" marB="0" anchor="ct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635080222"/>
                  </a:ext>
                </a:extLst>
              </a:tr>
              <a:tr h="184757">
                <a:tc>
                  <a:txBody>
                    <a:bodyPr/>
                    <a:lstStyle/>
                    <a:p>
                      <a:pPr algn="ctr" fontAlgn="t"/>
                      <a:r>
                        <a:rPr lang="en-CA" sz="600" u="none" strike="noStrike">
                          <a:effectLst/>
                        </a:rPr>
                        <a:t>2:00 PM</a:t>
                      </a:r>
                      <a:endParaRPr lang="en-CA" sz="600" b="1" i="0" u="none" strike="noStrike">
                        <a:solidFill>
                          <a:srgbClr val="FFFFFF"/>
                        </a:solidFill>
                        <a:effectLst/>
                        <a:latin typeface="Arial" panose="020B0604020202020204" pitchFamily="34" charset="0"/>
                      </a:endParaRPr>
                    </a:p>
                  </a:txBody>
                  <a:tcPr marL="0" marR="0" marT="0" marB="0"/>
                </a:tc>
                <a:tc gridSpan="2">
                  <a:txBody>
                    <a:bodyPr/>
                    <a:lstStyle/>
                    <a:p>
                      <a:pPr algn="ctr" fontAlgn="ctr"/>
                      <a:r>
                        <a:rPr lang="en-CA" sz="600" u="none" strike="noStrike">
                          <a:effectLst/>
                        </a:rPr>
                        <a:t>Break</a:t>
                      </a:r>
                      <a:endParaRPr lang="en-CA" sz="600" b="0"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fontAlgn="ctr"/>
                      <a:r>
                        <a:rPr lang="en-CA" sz="600" u="none" strike="noStrike">
                          <a:effectLst/>
                        </a:rPr>
                        <a:t>Break</a:t>
                      </a:r>
                      <a:endParaRPr lang="en-CA" sz="600" b="0"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ctr"/>
                      <a:r>
                        <a:rPr lang="en-CA" sz="600" u="none" strike="noStrike">
                          <a:effectLst/>
                        </a:rPr>
                        <a:t>NAB</a:t>
                      </a:r>
                      <a:endParaRPr lang="en-CA" sz="600" b="0"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Kim/Anthony</a:t>
                      </a:r>
                      <a:endParaRPr lang="en-CA" sz="600" b="0" i="0" u="none" strike="noStrike">
                        <a:solidFill>
                          <a:srgbClr val="FFFFFF"/>
                        </a:solidFill>
                        <a:effectLst/>
                        <a:latin typeface="Arial" panose="020B0604020202020204" pitchFamily="34" charset="0"/>
                      </a:endParaRPr>
                    </a:p>
                  </a:txBody>
                  <a:tcPr marL="0" marR="0" marT="0" marB="0" anchor="ctr"/>
                </a:tc>
                <a:tc gridSpan="2">
                  <a:txBody>
                    <a:bodyPr/>
                    <a:lstStyle/>
                    <a:p>
                      <a:pPr algn="ctr" fontAlgn="ctr"/>
                      <a:r>
                        <a:rPr lang="en-CA" sz="600" u="none" strike="noStrike">
                          <a:effectLst/>
                        </a:rPr>
                        <a:t>Break</a:t>
                      </a:r>
                      <a:endParaRPr lang="en-CA" sz="600" b="0"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4097146087"/>
                  </a:ext>
                </a:extLst>
              </a:tr>
              <a:tr h="184757">
                <a:tc>
                  <a:txBody>
                    <a:bodyPr/>
                    <a:lstStyle/>
                    <a:p>
                      <a:pPr algn="ctr" fontAlgn="t"/>
                      <a:r>
                        <a:rPr lang="en-CA" sz="600" u="none" strike="noStrike">
                          <a:effectLst/>
                        </a:rPr>
                        <a:t>2:30 PM</a:t>
                      </a:r>
                      <a:endParaRPr lang="en-CA" sz="600" b="1" i="0" u="none" strike="noStrike">
                        <a:solidFill>
                          <a:srgbClr val="FFFFFF"/>
                        </a:solidFill>
                        <a:effectLst/>
                        <a:latin typeface="Arial" panose="020B0604020202020204" pitchFamily="34" charset="0"/>
                      </a:endParaRPr>
                    </a:p>
                  </a:txBody>
                  <a:tcPr marL="0" marR="0" marT="0" marB="0"/>
                </a:tc>
                <a:tc>
                  <a:txBody>
                    <a:bodyPr/>
                    <a:lstStyle/>
                    <a:p>
                      <a:pPr algn="ctr" fontAlgn="ctr"/>
                      <a:r>
                        <a:rPr lang="en-CA" sz="600" u="none" strike="noStrike">
                          <a:effectLst/>
                        </a:rPr>
                        <a:t>EMEA Plan</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Lauren</a:t>
                      </a:r>
                      <a:endParaRPr lang="en-CA" sz="600" b="0" i="0" u="none" strike="noStrike">
                        <a:solidFill>
                          <a:srgbClr val="FFFFFF"/>
                        </a:solidFill>
                        <a:effectLst/>
                        <a:latin typeface="Arial" panose="020B0604020202020204" pitchFamily="34" charset="0"/>
                      </a:endParaRPr>
                    </a:p>
                  </a:txBody>
                  <a:tcPr marL="0" marR="0" marT="0" marB="0" anchor="ctr"/>
                </a:tc>
                <a:tc gridSpan="2">
                  <a:txBody>
                    <a:bodyPr/>
                    <a:lstStyle/>
                    <a:p>
                      <a:pPr algn="ctr" fontAlgn="ctr"/>
                      <a:r>
                        <a:rPr lang="en-CA" sz="600" u="none" strike="noStrike">
                          <a:effectLst/>
                        </a:rPr>
                        <a:t>Break</a:t>
                      </a:r>
                      <a:endParaRPr lang="en-CA" sz="600" b="0"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rowSpan="2">
                  <a:txBody>
                    <a:bodyPr/>
                    <a:lstStyle/>
                    <a:p>
                      <a:pPr algn="ctr" fontAlgn="ctr"/>
                      <a:r>
                        <a:rPr lang="en-CA" sz="600" u="none" strike="noStrike">
                          <a:effectLst/>
                        </a:rPr>
                        <a:t>Rocket</a:t>
                      </a:r>
                      <a:endParaRPr lang="en-CA" sz="600" b="1" i="0" u="none" strike="noStrike">
                        <a:solidFill>
                          <a:srgbClr val="000000"/>
                        </a:solidFill>
                        <a:effectLst/>
                        <a:latin typeface="Arial" panose="020B0604020202020204" pitchFamily="34" charset="0"/>
                      </a:endParaRPr>
                    </a:p>
                  </a:txBody>
                  <a:tcPr marL="0" marR="0" marT="0" marB="0" anchor="ctr"/>
                </a:tc>
                <a:tc rowSpan="2">
                  <a:txBody>
                    <a:bodyPr/>
                    <a:lstStyle/>
                    <a:p>
                      <a:pPr algn="ctr" fontAlgn="ctr"/>
                      <a:r>
                        <a:rPr lang="en-CA" sz="600" u="none" strike="noStrike">
                          <a:effectLst/>
                        </a:rPr>
                        <a:t>Jim</a:t>
                      </a:r>
                      <a:endParaRPr lang="en-CA" sz="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Events</a:t>
                      </a:r>
                      <a:endParaRPr lang="en-CA" sz="600" b="0"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Kim/Krista</a:t>
                      </a:r>
                      <a:endParaRPr lang="en-CA" sz="600" b="0" i="0" u="none" strike="noStrike">
                        <a:solidFill>
                          <a:srgbClr val="FFFFFF"/>
                        </a:solidFill>
                        <a:effectLst/>
                        <a:latin typeface="Arial" panose="020B0604020202020204" pitchFamily="34" charset="0"/>
                      </a:endParaRPr>
                    </a:p>
                  </a:txBody>
                  <a:tcPr marL="0" marR="0" marT="0" marB="0" anchor="ctr"/>
                </a:tc>
                <a:tc gridSpan="2">
                  <a:txBody>
                    <a:bodyPr/>
                    <a:lstStyle/>
                    <a:p>
                      <a:pPr algn="ctr" fontAlgn="ctr"/>
                      <a:r>
                        <a:rPr lang="en-CA" sz="600" u="none" strike="noStrike">
                          <a:effectLst/>
                        </a:rPr>
                        <a:t>Planning</a:t>
                      </a:r>
                      <a:endParaRPr lang="en-CA" sz="600" b="1" i="0" u="none" strike="noStrike">
                        <a:solidFill>
                          <a:srgbClr val="A43253"/>
                        </a:solidFill>
                        <a:effectLst/>
                        <a:latin typeface="Arial" panose="020B060402020202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2448394589"/>
                  </a:ext>
                </a:extLst>
              </a:tr>
              <a:tr h="184757">
                <a:tc>
                  <a:txBody>
                    <a:bodyPr/>
                    <a:lstStyle/>
                    <a:p>
                      <a:pPr algn="ctr" fontAlgn="t"/>
                      <a:r>
                        <a:rPr lang="en-CA" sz="600" u="none" strike="noStrike">
                          <a:effectLst/>
                        </a:rPr>
                        <a:t>3:00 PM</a:t>
                      </a:r>
                      <a:endParaRPr lang="en-CA" sz="600" b="1" i="0" u="none" strike="noStrike">
                        <a:solidFill>
                          <a:srgbClr val="FFFFFF"/>
                        </a:solidFill>
                        <a:effectLst/>
                        <a:latin typeface="Arial" panose="020B0604020202020204" pitchFamily="34" charset="0"/>
                      </a:endParaRPr>
                    </a:p>
                  </a:txBody>
                  <a:tcPr marL="0" marR="0" marT="0" marB="0"/>
                </a:tc>
                <a:tc>
                  <a:txBody>
                    <a:bodyPr/>
                    <a:lstStyle/>
                    <a:p>
                      <a:pPr algn="ctr" fontAlgn="ctr"/>
                      <a:r>
                        <a:rPr lang="en-CA" sz="600" u="none" strike="noStrike">
                          <a:effectLst/>
                        </a:rPr>
                        <a:t>Business Partners</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Alex</a:t>
                      </a:r>
                      <a:endParaRPr lang="en-CA" sz="600" b="0" i="0" u="none" strike="noStrike">
                        <a:solidFill>
                          <a:srgbClr val="FFFFFF"/>
                        </a:solidFill>
                        <a:effectLst/>
                        <a:latin typeface="Arial" panose="020B0604020202020204" pitchFamily="34" charset="0"/>
                      </a:endParaRPr>
                    </a:p>
                  </a:txBody>
                  <a:tcPr marL="0" marR="0" marT="0" marB="0" anchor="ctr"/>
                </a:tc>
                <a:tc rowSpan="2">
                  <a:txBody>
                    <a:bodyPr/>
                    <a:lstStyle/>
                    <a:p>
                      <a:pPr algn="ctr" fontAlgn="ctr"/>
                      <a:r>
                        <a:rPr lang="en-CA" sz="600" u="none" strike="noStrike">
                          <a:effectLst/>
                        </a:rPr>
                        <a:t>Inception</a:t>
                      </a:r>
                      <a:endParaRPr lang="en-CA" sz="600" b="1" i="0" u="none" strike="noStrike">
                        <a:solidFill>
                          <a:srgbClr val="000000"/>
                        </a:solidFill>
                        <a:effectLst/>
                        <a:latin typeface="Arial" panose="020B0604020202020204" pitchFamily="34" charset="0"/>
                      </a:endParaRPr>
                    </a:p>
                  </a:txBody>
                  <a:tcPr marL="0" marR="0" marT="0" marB="0" anchor="ctr"/>
                </a:tc>
                <a:tc rowSpan="2">
                  <a:txBody>
                    <a:bodyPr/>
                    <a:lstStyle/>
                    <a:p>
                      <a:pPr algn="ctr" fontAlgn="ctr"/>
                      <a:r>
                        <a:rPr lang="en-CA" sz="600" u="none" strike="noStrike">
                          <a:effectLst/>
                        </a:rPr>
                        <a:t>Jenn/Shawn</a:t>
                      </a:r>
                      <a:endParaRPr lang="en-CA" sz="600" b="0" i="0" u="none" strike="noStrike">
                        <a:solidFill>
                          <a:srgbClr val="000000"/>
                        </a:solidFill>
                        <a:effectLst/>
                        <a:latin typeface="Arial" panose="020B0604020202020204" pitchFamily="34" charset="0"/>
                      </a:endParaRPr>
                    </a:p>
                  </a:txBody>
                  <a:tcPr marL="0" marR="0" marT="0" marB="0" anchor="ctr"/>
                </a:tc>
                <a:tc vMerge="1">
                  <a:txBody>
                    <a:bodyPr/>
                    <a:lstStyle/>
                    <a:p>
                      <a:endParaRPr lang="en-US"/>
                    </a:p>
                  </a:txBody>
                  <a:tcPr/>
                </a:tc>
                <a:tc vMerge="1">
                  <a:txBody>
                    <a:bodyPr/>
                    <a:lstStyle/>
                    <a:p>
                      <a:endParaRPr lang="en-US"/>
                    </a:p>
                  </a:txBody>
                  <a:tcPr/>
                </a:tc>
                <a:tc gridSpan="2">
                  <a:txBody>
                    <a:bodyPr/>
                    <a:lstStyle/>
                    <a:p>
                      <a:pPr algn="ctr" fontAlgn="ctr"/>
                      <a:r>
                        <a:rPr lang="en-CA" sz="600" u="none" strike="noStrike">
                          <a:effectLst/>
                        </a:rPr>
                        <a:t>Break</a:t>
                      </a:r>
                      <a:endParaRPr lang="en-CA" sz="600" b="0"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rowSpan="2">
                  <a:txBody>
                    <a:bodyPr/>
                    <a:lstStyle/>
                    <a:p>
                      <a:pPr algn="ctr" fontAlgn="ctr"/>
                      <a:r>
                        <a:rPr lang="en-CA" sz="600" u="none" strike="noStrike">
                          <a:effectLst/>
                        </a:rPr>
                        <a:t>Wrap up</a:t>
                      </a:r>
                      <a:endParaRPr lang="en-CA" sz="600" b="1" i="0" u="none" strike="noStrike">
                        <a:solidFill>
                          <a:srgbClr val="FFFFFF"/>
                        </a:solidFill>
                        <a:effectLst/>
                        <a:latin typeface="Arial" panose="020B0604020202020204" pitchFamily="34" charset="0"/>
                      </a:endParaRPr>
                    </a:p>
                  </a:txBody>
                  <a:tcPr marL="0" marR="0" marT="0" marB="0" anchor="ctr"/>
                </a:tc>
                <a:tc rowSpan="2">
                  <a:txBody>
                    <a:bodyPr/>
                    <a:lstStyle/>
                    <a:p>
                      <a:pPr algn="ctr" fontAlgn="ctr"/>
                      <a:r>
                        <a:rPr lang="en-CA" sz="600" u="none" strike="noStrike">
                          <a:effectLst/>
                        </a:rPr>
                        <a:t>All</a:t>
                      </a:r>
                      <a:endParaRPr lang="en-CA" sz="600" b="0" i="0" u="none" strike="noStrike">
                        <a:solidFill>
                          <a:srgbClr val="FFFFFF"/>
                        </a:solidFill>
                        <a:effectLst/>
                        <a:latin typeface="Arial" panose="020B0604020202020204" pitchFamily="34" charset="0"/>
                      </a:endParaRPr>
                    </a:p>
                  </a:txBody>
                  <a:tcPr marL="0" marR="0" marT="0" marB="0" anchor="ctr"/>
                </a:tc>
                <a:extLst>
                  <a:ext uri="{0D108BD9-81ED-4DB2-BD59-A6C34878D82A}">
                    <a16:rowId xmlns:a16="http://schemas.microsoft.com/office/drawing/2014/main" val="2885688724"/>
                  </a:ext>
                </a:extLst>
              </a:tr>
              <a:tr h="184757">
                <a:tc>
                  <a:txBody>
                    <a:bodyPr/>
                    <a:lstStyle/>
                    <a:p>
                      <a:pPr algn="ctr" fontAlgn="t"/>
                      <a:r>
                        <a:rPr lang="en-CA" sz="600" u="none" strike="noStrike">
                          <a:effectLst/>
                        </a:rPr>
                        <a:t>3:30 PM</a:t>
                      </a:r>
                      <a:endParaRPr lang="en-CA" sz="600" b="1" i="0" u="none" strike="noStrike">
                        <a:solidFill>
                          <a:srgbClr val="FFFFFF"/>
                        </a:solidFill>
                        <a:effectLst/>
                        <a:latin typeface="Arial" panose="020B0604020202020204" pitchFamily="34" charset="0"/>
                      </a:endParaRPr>
                    </a:p>
                  </a:txBody>
                  <a:tcPr marL="0" marR="0" marT="0" marB="0"/>
                </a:tc>
                <a:tc>
                  <a:txBody>
                    <a:bodyPr/>
                    <a:lstStyle/>
                    <a:p>
                      <a:pPr algn="ctr" fontAlgn="ctr"/>
                      <a:r>
                        <a:rPr lang="en-CA" sz="600" u="none" strike="noStrike">
                          <a:effectLst/>
                        </a:rPr>
                        <a:t>Sports &amp; Live events</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Kevin/Stacy</a:t>
                      </a:r>
                      <a:endParaRPr lang="en-CA" sz="600" b="0" i="0" u="none" strike="noStrike">
                        <a:solidFill>
                          <a:srgbClr val="FFFFFF"/>
                        </a:solidFill>
                        <a:effectLst/>
                        <a:latin typeface="Arial" panose="020B0604020202020204" pitchFamily="34" charset="0"/>
                      </a:endParaRPr>
                    </a:p>
                  </a:txBody>
                  <a:tcPr marL="0" marR="0" marT="0" marB="0" anchor="ctr"/>
                </a:tc>
                <a:tc vMerge="1">
                  <a:txBody>
                    <a:bodyPr/>
                    <a:lstStyle/>
                    <a:p>
                      <a:endParaRPr lang="en-US"/>
                    </a:p>
                  </a:txBody>
                  <a:tcPr/>
                </a:tc>
                <a:tc vMerge="1">
                  <a:txBody>
                    <a:bodyPr/>
                    <a:lstStyle/>
                    <a:p>
                      <a:endParaRPr lang="en-US"/>
                    </a:p>
                  </a:txBody>
                  <a:tcPr/>
                </a:tc>
                <a:tc rowSpan="2">
                  <a:txBody>
                    <a:bodyPr/>
                    <a:lstStyle/>
                    <a:p>
                      <a:pPr algn="ctr" fontAlgn="ctr"/>
                      <a:r>
                        <a:rPr lang="en-CA" sz="600" u="none" strike="noStrike">
                          <a:effectLst/>
                        </a:rPr>
                        <a:t>Dashboard</a:t>
                      </a:r>
                      <a:endParaRPr lang="en-CA" sz="600" b="1" i="0" u="none" strike="noStrike">
                        <a:solidFill>
                          <a:srgbClr val="000000"/>
                        </a:solidFill>
                        <a:effectLst/>
                        <a:latin typeface="Arial" panose="020B0604020202020204" pitchFamily="34" charset="0"/>
                      </a:endParaRPr>
                    </a:p>
                  </a:txBody>
                  <a:tcPr marL="0" marR="0" marT="0" marB="0" anchor="ctr"/>
                </a:tc>
                <a:tc rowSpan="2">
                  <a:txBody>
                    <a:bodyPr/>
                    <a:lstStyle/>
                    <a:p>
                      <a:pPr algn="ctr" fontAlgn="ctr"/>
                      <a:r>
                        <a:rPr lang="en-CA" sz="600" u="none" strike="noStrike">
                          <a:effectLst/>
                        </a:rPr>
                        <a:t>Mike</a:t>
                      </a:r>
                      <a:endParaRPr lang="en-CA" sz="600" b="0" i="0" u="none" strike="noStrike">
                        <a:solidFill>
                          <a:srgbClr val="000000"/>
                        </a:solidFill>
                        <a:effectLst/>
                        <a:latin typeface="Arial" panose="020B0604020202020204" pitchFamily="34" charset="0"/>
                      </a:endParaRPr>
                    </a:p>
                  </a:txBody>
                  <a:tcPr marL="0" marR="0" marT="0" marB="0" anchor="ctr"/>
                </a:tc>
                <a:tc rowSpan="2">
                  <a:txBody>
                    <a:bodyPr/>
                    <a:lstStyle/>
                    <a:p>
                      <a:pPr algn="ctr" fontAlgn="ctr"/>
                      <a:r>
                        <a:rPr lang="en-CA" sz="600" u="none" strike="noStrike">
                          <a:effectLst/>
                        </a:rPr>
                        <a:t>Camera Motion Systems</a:t>
                      </a:r>
                      <a:endParaRPr lang="en-CA" sz="600" b="1" i="0" u="none" strike="noStrike">
                        <a:solidFill>
                          <a:srgbClr val="000000"/>
                        </a:solidFill>
                        <a:effectLst/>
                        <a:latin typeface="Arial" panose="020B0604020202020204" pitchFamily="34" charset="0"/>
                      </a:endParaRPr>
                    </a:p>
                  </a:txBody>
                  <a:tcPr marL="0" marR="0" marT="0" marB="0" anchor="ctr"/>
                </a:tc>
                <a:tc rowSpan="2">
                  <a:txBody>
                    <a:bodyPr/>
                    <a:lstStyle/>
                    <a:p>
                      <a:pPr algn="ctr" fontAlgn="ctr"/>
                      <a:r>
                        <a:rPr lang="en-CA" sz="600" u="none" strike="noStrike">
                          <a:effectLst/>
                        </a:rPr>
                        <a:t>Bruce</a:t>
                      </a:r>
                      <a:endParaRPr lang="en-CA" sz="600" b="0" i="0" u="none" strike="noStrike">
                        <a:solidFill>
                          <a:srgbClr val="000000"/>
                        </a:solidFill>
                        <a:effectLst/>
                        <a:latin typeface="Arial" panose="020B0604020202020204" pitchFamily="34" charset="0"/>
                      </a:endParaRPr>
                    </a:p>
                  </a:txBody>
                  <a:tcPr marL="0" marR="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02712470"/>
                  </a:ext>
                </a:extLst>
              </a:tr>
              <a:tr h="184757">
                <a:tc>
                  <a:txBody>
                    <a:bodyPr/>
                    <a:lstStyle/>
                    <a:p>
                      <a:pPr algn="ctr" fontAlgn="t"/>
                      <a:r>
                        <a:rPr lang="en-CA" sz="600" u="none" strike="noStrike">
                          <a:effectLst/>
                        </a:rPr>
                        <a:t>4:00 PM</a:t>
                      </a:r>
                      <a:endParaRPr lang="en-CA" sz="600" b="1" i="0" u="none" strike="noStrike">
                        <a:solidFill>
                          <a:srgbClr val="FFFFFF"/>
                        </a:solidFill>
                        <a:effectLst/>
                        <a:latin typeface="Arial" panose="020B0604020202020204" pitchFamily="34" charset="0"/>
                      </a:endParaRPr>
                    </a:p>
                  </a:txBody>
                  <a:tcPr marL="0" marR="0" marT="0" marB="0"/>
                </a:tc>
                <a:tc>
                  <a:txBody>
                    <a:bodyPr/>
                    <a:lstStyle/>
                    <a:p>
                      <a:pPr algn="ctr" fontAlgn="ctr"/>
                      <a:r>
                        <a:rPr lang="en-CA" sz="600" u="none" strike="noStrike">
                          <a:effectLst/>
                        </a:rPr>
                        <a:t>LATAM/Oceana Plan</a:t>
                      </a:r>
                      <a:endParaRPr lang="en-CA" sz="600" b="1" i="0" u="none" strike="noStrike">
                        <a:solidFill>
                          <a:srgbClr val="FFFFFF"/>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Adrian/Andrew</a:t>
                      </a:r>
                      <a:endParaRPr lang="en-CA" sz="600" b="0" i="0" u="none" strike="noStrike">
                        <a:solidFill>
                          <a:srgbClr val="FFFFFF"/>
                        </a:solidFill>
                        <a:effectLst/>
                        <a:latin typeface="Arial" panose="020B0604020202020204" pitchFamily="34" charset="0"/>
                      </a:endParaRPr>
                    </a:p>
                  </a:txBody>
                  <a:tcPr marL="0" marR="0" marT="0" marB="0" anchor="ctr"/>
                </a:tc>
                <a:tc rowSpan="2" gridSpan="2">
                  <a:txBody>
                    <a:bodyPr/>
                    <a:lstStyle/>
                    <a:p>
                      <a:pPr algn="ctr" fontAlgn="ctr"/>
                      <a:r>
                        <a:rPr lang="en-CA" sz="600" u="none" strike="noStrike">
                          <a:effectLst/>
                        </a:rPr>
                        <a:t>Planning</a:t>
                      </a:r>
                      <a:endParaRPr lang="en-CA" sz="600" b="1" i="0" u="none" strike="noStrike">
                        <a:solidFill>
                          <a:srgbClr val="A43253"/>
                        </a:solidFill>
                        <a:effectLst/>
                        <a:latin typeface="Arial" panose="020B0604020202020204" pitchFamily="34" charset="0"/>
                      </a:endParaRPr>
                    </a:p>
                  </a:txBody>
                  <a:tcPr marL="0" marR="0" marT="0" marB="0" anchor="ctr"/>
                </a:tc>
                <a:tc rowSpan="2" h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fontAlgn="ctr"/>
                      <a:r>
                        <a:rPr lang="en-CA" sz="600" u="none" strike="noStrike">
                          <a:effectLst/>
                        </a:rPr>
                        <a:t>Close</a:t>
                      </a:r>
                      <a:endParaRPr lang="en-CA" sz="600" b="0"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3695316629"/>
                  </a:ext>
                </a:extLst>
              </a:tr>
              <a:tr h="184757">
                <a:tc>
                  <a:txBody>
                    <a:bodyPr/>
                    <a:lstStyle/>
                    <a:p>
                      <a:pPr algn="ctr" fontAlgn="t"/>
                      <a:r>
                        <a:rPr lang="en-CA" sz="600" u="none" strike="noStrike">
                          <a:effectLst/>
                        </a:rPr>
                        <a:t>4:30 PM</a:t>
                      </a:r>
                      <a:endParaRPr lang="en-CA" sz="600" b="1" i="0" u="none" strike="noStrike">
                        <a:solidFill>
                          <a:srgbClr val="FFFFFF"/>
                        </a:solidFill>
                        <a:effectLst/>
                        <a:latin typeface="Arial" panose="020B0604020202020204" pitchFamily="34" charset="0"/>
                      </a:endParaRPr>
                    </a:p>
                  </a:txBody>
                  <a:tcPr marL="0" marR="0" marT="0" marB="0"/>
                </a:tc>
                <a:tc gridSpan="2">
                  <a:txBody>
                    <a:bodyPr/>
                    <a:lstStyle/>
                    <a:p>
                      <a:pPr algn="ctr" fontAlgn="ctr"/>
                      <a:r>
                        <a:rPr lang="en-CA" sz="600" u="none" strike="noStrike">
                          <a:effectLst/>
                        </a:rPr>
                        <a:t>MPM Meeting -Expectations</a:t>
                      </a:r>
                      <a:endParaRPr lang="en-CA" sz="600" b="1" i="0" u="none" strike="noStrike">
                        <a:solidFill>
                          <a:srgbClr val="A43253"/>
                        </a:solidFill>
                        <a:effectLst/>
                        <a:latin typeface="Arial" panose="020B0604020202020204" pitchFamily="34" charset="0"/>
                      </a:endParaRPr>
                    </a:p>
                  </a:txBody>
                  <a:tcPr marL="0" marR="0" marT="0" marB="0" anchor="ctr"/>
                </a:tc>
                <a:tc h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fontAlgn="ctr"/>
                      <a:r>
                        <a:rPr lang="en-CA" sz="600" u="none" strike="noStrike">
                          <a:effectLst/>
                        </a:rPr>
                        <a:t>Connectivity</a:t>
                      </a:r>
                      <a:endParaRPr lang="en-CA" sz="6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CA" sz="600" u="none" strike="noStrike">
                          <a:effectLst/>
                        </a:rPr>
                        <a:t>Mark/Todd</a:t>
                      </a:r>
                      <a:endParaRPr lang="en-CA" sz="600" b="0" i="0" u="none" strike="noStrike">
                        <a:solidFill>
                          <a:srgbClr val="000000"/>
                        </a:solidFill>
                        <a:effectLst/>
                        <a:latin typeface="Arial" panose="020B0604020202020204" pitchFamily="34" charset="0"/>
                      </a:endParaRPr>
                    </a:p>
                  </a:txBody>
                  <a:tcPr marL="0" marR="0" marT="0" marB="0" anchor="ctr"/>
                </a:tc>
                <a:tc gridSpan="2">
                  <a:txBody>
                    <a:bodyPr/>
                    <a:lstStyle/>
                    <a:p>
                      <a:pPr algn="ctr" fontAlgn="ctr"/>
                      <a:r>
                        <a:rPr lang="en-CA" sz="600" u="none" strike="noStrike">
                          <a:effectLst/>
                        </a:rPr>
                        <a:t>Planning</a:t>
                      </a:r>
                      <a:endParaRPr lang="en-CA" sz="600" b="1" i="0" u="none" strike="noStrike">
                        <a:solidFill>
                          <a:srgbClr val="A43253"/>
                        </a:solidFill>
                        <a:effectLst/>
                        <a:latin typeface="Arial" panose="020B0604020202020204" pitchFamily="34" charset="0"/>
                      </a:endParaRPr>
                    </a:p>
                  </a:txBody>
                  <a:tcPr marL="0" marR="0" marT="0" marB="0" anchor="ctr"/>
                </a:tc>
                <a:tc hMerge="1">
                  <a:txBody>
                    <a:bodyPr/>
                    <a:lstStyle/>
                    <a:p>
                      <a:endParaRPr lang="en-US"/>
                    </a:p>
                  </a:txBody>
                  <a:tcPr/>
                </a:tc>
                <a:tc rowSpan="3" gridSpan="2">
                  <a:txBody>
                    <a:bodyPr/>
                    <a:lstStyle/>
                    <a:p>
                      <a:pPr algn="l" fontAlgn="b"/>
                      <a:r>
                        <a:rPr lang="en-CA" sz="600" u="none" strike="noStrike">
                          <a:effectLst/>
                        </a:rPr>
                        <a:t>Free</a:t>
                      </a:r>
                      <a:endParaRPr lang="en-CA" sz="300" b="0" i="0" u="none" strike="noStrike">
                        <a:solidFill>
                          <a:srgbClr val="A43253"/>
                        </a:solidFill>
                        <a:effectLst/>
                        <a:latin typeface="Verdana" panose="020B0604030504040204" pitchFamily="34" charset="0"/>
                      </a:endParaRPr>
                    </a:p>
                  </a:txBody>
                  <a:tcPr marL="0" marR="0" marT="0" marB="0" anchor="ctr"/>
                </a:tc>
                <a:tc rowSpan="3" hMerge="1">
                  <a:txBody>
                    <a:bodyPr/>
                    <a:lstStyle/>
                    <a:p>
                      <a:endParaRPr lang="en-US"/>
                    </a:p>
                  </a:txBody>
                  <a:tcPr/>
                </a:tc>
                <a:extLst>
                  <a:ext uri="{0D108BD9-81ED-4DB2-BD59-A6C34878D82A}">
                    <a16:rowId xmlns:a16="http://schemas.microsoft.com/office/drawing/2014/main" val="372940284"/>
                  </a:ext>
                </a:extLst>
              </a:tr>
              <a:tr h="184757">
                <a:tc>
                  <a:txBody>
                    <a:bodyPr/>
                    <a:lstStyle/>
                    <a:p>
                      <a:pPr algn="ctr" fontAlgn="t"/>
                      <a:r>
                        <a:rPr lang="en-CA" sz="600" u="none" strike="noStrike">
                          <a:effectLst/>
                        </a:rPr>
                        <a:t>5:00 PM</a:t>
                      </a:r>
                      <a:endParaRPr lang="en-CA" sz="600" b="1" i="0" u="none" strike="noStrike">
                        <a:solidFill>
                          <a:srgbClr val="FFFFFF"/>
                        </a:solidFill>
                        <a:effectLst/>
                        <a:latin typeface="Arial" panose="020B0604020202020204" pitchFamily="34" charset="0"/>
                      </a:endParaRPr>
                    </a:p>
                  </a:txBody>
                  <a:tcPr marL="0" marR="0" marT="0" marB="0"/>
                </a:tc>
                <a:tc gridSpan="2">
                  <a:txBody>
                    <a:bodyPr/>
                    <a:lstStyle/>
                    <a:p>
                      <a:pPr algn="ctr" fontAlgn="ctr"/>
                      <a:r>
                        <a:rPr lang="en-CA" sz="600" u="none" strike="noStrike">
                          <a:effectLst/>
                        </a:rPr>
                        <a:t>Close</a:t>
                      </a:r>
                      <a:endParaRPr lang="en-CA" sz="600" b="0"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r>
                        <a:rPr lang="en-CA" sz="600" u="none" strike="noStrike">
                          <a:effectLst/>
                        </a:rPr>
                        <a:t>Close</a:t>
                      </a:r>
                      <a:endParaRPr lang="en-CA" sz="600" b="0"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r>
                        <a:rPr lang="en-CA" sz="600" u="none" strike="noStrike">
                          <a:effectLst/>
                        </a:rPr>
                        <a:t>Close</a:t>
                      </a:r>
                      <a:endParaRPr lang="en-CA" sz="600" b="0"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r>
                        <a:rPr lang="en-CA" sz="600" u="none" strike="noStrike">
                          <a:effectLst/>
                        </a:rPr>
                        <a:t>Close</a:t>
                      </a:r>
                      <a:endParaRPr lang="en-CA" sz="600" b="0"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71954696"/>
                  </a:ext>
                </a:extLst>
              </a:tr>
              <a:tr h="286691">
                <a:tc>
                  <a:txBody>
                    <a:bodyPr/>
                    <a:lstStyle/>
                    <a:p>
                      <a:pPr algn="r" fontAlgn="t"/>
                      <a:r>
                        <a:rPr lang="en-CA" sz="600" u="none" strike="noStrike">
                          <a:effectLst/>
                        </a:rPr>
                        <a:t>6:00 PM</a:t>
                      </a:r>
                      <a:endParaRPr lang="en-CA" sz="600" b="1" i="0" u="none" strike="noStrike">
                        <a:solidFill>
                          <a:srgbClr val="FFFFFF"/>
                        </a:solidFill>
                        <a:effectLst/>
                        <a:latin typeface="Arial" panose="020B0604020202020204" pitchFamily="34" charset="0"/>
                      </a:endParaRPr>
                    </a:p>
                  </a:txBody>
                  <a:tcPr marL="0" marR="0" marT="0" marB="0"/>
                </a:tc>
                <a:tc gridSpan="2">
                  <a:txBody>
                    <a:bodyPr/>
                    <a:lstStyle/>
                    <a:p>
                      <a:pPr algn="l" fontAlgn="ctr"/>
                      <a:r>
                        <a:rPr lang="en-CA" sz="500" u="none" strike="noStrike">
                          <a:effectLst/>
                        </a:rPr>
                        <a:t>OPMA (www.OttawaPMA.org)</a:t>
                      </a:r>
                      <a:endParaRPr lang="en-CA" sz="500" b="1"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l" fontAlgn="ctr"/>
                      <a:r>
                        <a:rPr lang="en-CA" sz="500" u="none" strike="noStrike">
                          <a:effectLst/>
                        </a:rPr>
                        <a:t>Axe Throwing (https://batlgrounds.com/axe-throwing-ottawa/)</a:t>
                      </a:r>
                      <a:endParaRPr lang="en-CA" sz="500" b="1"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ctr" fontAlgn="ctr"/>
                      <a:r>
                        <a:rPr lang="en-CA" sz="600" u="none" strike="noStrike">
                          <a:effectLst/>
                        </a:rPr>
                        <a:t>Free</a:t>
                      </a:r>
                      <a:endParaRPr lang="en-CA" sz="600" b="0"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gridSpan="2">
                  <a:txBody>
                    <a:bodyPr/>
                    <a:lstStyle/>
                    <a:p>
                      <a:pPr algn="l" fontAlgn="ctr"/>
                      <a:r>
                        <a:rPr lang="en-CA" sz="500" u="none" strike="noStrike">
                          <a:effectLst/>
                        </a:rPr>
                        <a:t>Mandarin Chinese Buffet (https://mandarinrestaurant.com)</a:t>
                      </a:r>
                      <a:endParaRPr lang="en-CA" sz="500" b="1" i="0" u="none" strike="noStrike">
                        <a:solidFill>
                          <a:srgbClr val="FFFFFF"/>
                        </a:solidFill>
                        <a:effectLst/>
                        <a:latin typeface="Arial" panose="020B0604020202020204" pitchFamily="34" charset="0"/>
                      </a:endParaRPr>
                    </a:p>
                  </a:txBody>
                  <a:tcPr marL="0" marR="0" marT="0" marB="0" anchor="ctr"/>
                </a:tc>
                <a:tc h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904238152"/>
                  </a:ext>
                </a:extLst>
              </a:tr>
              <a:tr h="184757">
                <a:tc>
                  <a:txBody>
                    <a:bodyPr/>
                    <a:lstStyle/>
                    <a:p>
                      <a:pPr algn="ctr" fontAlgn="t"/>
                      <a:endParaRPr lang="en-CA" sz="600" b="1" i="0" u="none" strike="noStrike">
                        <a:solidFill>
                          <a:srgbClr val="A43253"/>
                        </a:solidFill>
                        <a:effectLst/>
                        <a:latin typeface="Arial" panose="020B0604020202020204" pitchFamily="34" charset="0"/>
                      </a:endParaRPr>
                    </a:p>
                  </a:txBody>
                  <a:tcPr marL="0" marR="0" marT="0" marB="0"/>
                </a:tc>
                <a:tc>
                  <a:txBody>
                    <a:bodyPr/>
                    <a:lstStyle/>
                    <a:p>
                      <a:pPr algn="ctr" fontAlgn="ctr"/>
                      <a:endParaRPr lang="en-CA" sz="600" b="0" i="0" u="none" strike="noStrike">
                        <a:solidFill>
                          <a:srgbClr val="A43253"/>
                        </a:solidFill>
                        <a:effectLst/>
                        <a:latin typeface="Arial" panose="020B0604020202020204" pitchFamily="34" charset="0"/>
                      </a:endParaRPr>
                    </a:p>
                  </a:txBody>
                  <a:tcPr marL="0" marR="0" marT="0" marB="0" anchor="ctr"/>
                </a:tc>
                <a:tc>
                  <a:txBody>
                    <a:bodyPr/>
                    <a:lstStyle/>
                    <a:p>
                      <a:pPr algn="ctr" fontAlgn="ctr"/>
                      <a:endParaRPr lang="en-CA" sz="600" b="0" i="0" u="none" strike="noStrike">
                        <a:solidFill>
                          <a:srgbClr val="A43253"/>
                        </a:solidFill>
                        <a:effectLst/>
                        <a:latin typeface="Arial" panose="020B0604020202020204" pitchFamily="34" charset="0"/>
                      </a:endParaRPr>
                    </a:p>
                  </a:txBody>
                  <a:tcPr marL="0" marR="0" marT="0" marB="0" anchor="ctr"/>
                </a:tc>
                <a:tc>
                  <a:txBody>
                    <a:bodyPr/>
                    <a:lstStyle/>
                    <a:p>
                      <a:pPr algn="ctr" fontAlgn="ctr"/>
                      <a:endParaRPr lang="en-CA" sz="600" b="0" i="0" u="none" strike="noStrike">
                        <a:solidFill>
                          <a:srgbClr val="A43253"/>
                        </a:solidFill>
                        <a:effectLst/>
                        <a:latin typeface="Arial" panose="020B0604020202020204" pitchFamily="34" charset="0"/>
                      </a:endParaRPr>
                    </a:p>
                  </a:txBody>
                  <a:tcPr marL="0" marR="0" marT="0" marB="0" anchor="ctr"/>
                </a:tc>
                <a:tc>
                  <a:txBody>
                    <a:bodyPr/>
                    <a:lstStyle/>
                    <a:p>
                      <a:pPr algn="ctr" fontAlgn="ctr"/>
                      <a:endParaRPr lang="en-CA" sz="600" b="0" i="0" u="none" strike="noStrike">
                        <a:solidFill>
                          <a:srgbClr val="A43253"/>
                        </a:solidFill>
                        <a:effectLst/>
                        <a:latin typeface="Arial" panose="020B0604020202020204" pitchFamily="34" charset="0"/>
                      </a:endParaRPr>
                    </a:p>
                  </a:txBody>
                  <a:tcPr marL="0" marR="0" marT="0" marB="0" anchor="ctr"/>
                </a:tc>
                <a:tc>
                  <a:txBody>
                    <a:bodyPr/>
                    <a:lstStyle/>
                    <a:p>
                      <a:pPr algn="ctr" fontAlgn="ctr"/>
                      <a:endParaRPr lang="en-CA" sz="600" b="0" i="0" u="none" strike="noStrike">
                        <a:solidFill>
                          <a:srgbClr val="A43253"/>
                        </a:solidFill>
                        <a:effectLst/>
                        <a:latin typeface="Arial" panose="020B0604020202020204" pitchFamily="34" charset="0"/>
                      </a:endParaRPr>
                    </a:p>
                  </a:txBody>
                  <a:tcPr marL="0" marR="0" marT="0" marB="0" anchor="ctr"/>
                </a:tc>
                <a:tc>
                  <a:txBody>
                    <a:bodyPr/>
                    <a:lstStyle/>
                    <a:p>
                      <a:pPr algn="ctr" fontAlgn="ctr"/>
                      <a:endParaRPr lang="en-CA" sz="600" b="0" i="0" u="none" strike="noStrike">
                        <a:solidFill>
                          <a:srgbClr val="A43253"/>
                        </a:solidFill>
                        <a:effectLst/>
                        <a:latin typeface="Arial" panose="020B0604020202020204" pitchFamily="34" charset="0"/>
                      </a:endParaRPr>
                    </a:p>
                  </a:txBody>
                  <a:tcPr marL="0" marR="0" marT="0" marB="0" anchor="ctr"/>
                </a:tc>
                <a:tc>
                  <a:txBody>
                    <a:bodyPr/>
                    <a:lstStyle/>
                    <a:p>
                      <a:pPr algn="ctr" fontAlgn="ctr"/>
                      <a:endParaRPr lang="en-CA" sz="600" b="0" i="0" u="none" strike="noStrike">
                        <a:solidFill>
                          <a:srgbClr val="A43253"/>
                        </a:solidFill>
                        <a:effectLst/>
                        <a:latin typeface="Arial" panose="020B0604020202020204" pitchFamily="34" charset="0"/>
                      </a:endParaRPr>
                    </a:p>
                  </a:txBody>
                  <a:tcPr marL="0" marR="0" marT="0" marB="0" anchor="ctr"/>
                </a:tc>
                <a:tc>
                  <a:txBody>
                    <a:bodyPr/>
                    <a:lstStyle/>
                    <a:p>
                      <a:pPr algn="ctr" fontAlgn="ctr"/>
                      <a:endParaRPr lang="en-CA" sz="600" b="0" i="0" u="none" strike="noStrike">
                        <a:solidFill>
                          <a:srgbClr val="A43253"/>
                        </a:solidFill>
                        <a:effectLst/>
                        <a:latin typeface="Arial" panose="020B0604020202020204" pitchFamily="34" charset="0"/>
                      </a:endParaRPr>
                    </a:p>
                  </a:txBody>
                  <a:tcPr marL="0" marR="0" marT="0" marB="0" anchor="ctr"/>
                </a:tc>
                <a:tc gridSpan="2">
                  <a:txBody>
                    <a:bodyPr/>
                    <a:lstStyle/>
                    <a:p>
                      <a:pPr algn="ctr" fontAlgn="ctr"/>
                      <a:endParaRPr lang="en-CA" sz="600" b="0" i="0" u="none" strike="noStrike" dirty="0">
                        <a:solidFill>
                          <a:srgbClr val="A43253"/>
                        </a:solidFill>
                        <a:effectLst/>
                        <a:latin typeface="Arial" panose="020B0604020202020204" pitchFamily="34" charset="0"/>
                      </a:endParaRPr>
                    </a:p>
                  </a:txBody>
                  <a:tcPr marL="0" marR="0" marT="0" marB="0" anchor="ctr"/>
                </a:tc>
                <a:tc hMerge="1">
                  <a:txBody>
                    <a:bodyPr/>
                    <a:lstStyle/>
                    <a:p>
                      <a:endParaRPr lang="en-US"/>
                    </a:p>
                  </a:txBody>
                  <a:tcPr/>
                </a:tc>
                <a:extLst>
                  <a:ext uri="{0D108BD9-81ED-4DB2-BD59-A6C34878D82A}">
                    <a16:rowId xmlns:a16="http://schemas.microsoft.com/office/drawing/2014/main" val="1342691638"/>
                  </a:ext>
                </a:extLst>
              </a:tr>
            </a:tbl>
          </a:graphicData>
        </a:graphic>
      </p:graphicFrame>
      <p:pic>
        <p:nvPicPr>
          <p:cNvPr id="32" name="Picture 31">
            <a:extLst>
              <a:ext uri="{FF2B5EF4-FFF2-40B4-BE49-F238E27FC236}">
                <a16:creationId xmlns:a16="http://schemas.microsoft.com/office/drawing/2014/main" id="{C25C3E4A-D65A-AA4E-8F56-6AB60D7B3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9463" y="9415463"/>
            <a:ext cx="1635125" cy="1628775"/>
          </a:xfrm>
          <a:prstGeom prst="rect">
            <a:avLst/>
          </a:prstGeom>
        </p:spPr>
      </p:pic>
      <p:pic>
        <p:nvPicPr>
          <p:cNvPr id="33" name="Picture 32">
            <a:extLst>
              <a:ext uri="{FF2B5EF4-FFF2-40B4-BE49-F238E27FC236}">
                <a16:creationId xmlns:a16="http://schemas.microsoft.com/office/drawing/2014/main" id="{1F374085-BFA0-3449-945D-DA0F20BFACEE}"/>
              </a:ext>
            </a:extLst>
          </p:cNvPr>
          <p:cNvPicPr>
            <a:picLocks noChangeAspect="1"/>
          </p:cNvPicPr>
          <p:nvPr/>
        </p:nvPicPr>
        <p:blipFill>
          <a:blip r:embed="rId4"/>
          <a:stretch>
            <a:fillRect/>
          </a:stretch>
        </p:blipFill>
        <p:spPr>
          <a:xfrm>
            <a:off x="-3978275" y="-4114800"/>
            <a:ext cx="3792537" cy="711200"/>
          </a:xfrm>
          <a:prstGeom prst="rect">
            <a:avLst/>
          </a:prstGeom>
        </p:spPr>
      </p:pic>
      <p:pic>
        <p:nvPicPr>
          <p:cNvPr id="34" name="Picture 33">
            <a:extLst>
              <a:ext uri="{FF2B5EF4-FFF2-40B4-BE49-F238E27FC236}">
                <a16:creationId xmlns:a16="http://schemas.microsoft.com/office/drawing/2014/main" id="{29F160E7-1480-DE49-87DA-ABD2E7D6919F}"/>
              </a:ext>
            </a:extLst>
          </p:cNvPr>
          <p:cNvPicPr>
            <a:picLocks noChangeAspect="1"/>
          </p:cNvPicPr>
          <p:nvPr/>
        </p:nvPicPr>
        <p:blipFill>
          <a:blip r:embed="rId4"/>
          <a:stretch>
            <a:fillRect/>
          </a:stretch>
        </p:blipFill>
        <p:spPr>
          <a:xfrm>
            <a:off x="13750925" y="11760200"/>
            <a:ext cx="3792538" cy="711200"/>
          </a:xfrm>
          <a:prstGeom prst="rect">
            <a:avLst/>
          </a:prstGeom>
        </p:spPr>
      </p:pic>
      <p:pic>
        <p:nvPicPr>
          <p:cNvPr id="36" name="Picture 35">
            <a:extLst>
              <a:ext uri="{FF2B5EF4-FFF2-40B4-BE49-F238E27FC236}">
                <a16:creationId xmlns:a16="http://schemas.microsoft.com/office/drawing/2014/main" id="{CA9913C4-BC34-B84D-9F8D-336E2DF28257}"/>
              </a:ext>
            </a:extLst>
          </p:cNvPr>
          <p:cNvPicPr>
            <a:picLocks noChangeAspect="1"/>
          </p:cNvPicPr>
          <p:nvPr/>
        </p:nvPicPr>
        <p:blipFill>
          <a:blip r:embed="rId5"/>
          <a:stretch>
            <a:fillRect/>
          </a:stretch>
        </p:blipFill>
        <p:spPr>
          <a:xfrm>
            <a:off x="440979" y="76200"/>
            <a:ext cx="8379532" cy="6061302"/>
          </a:xfrm>
          <a:prstGeom prst="rect">
            <a:avLst/>
          </a:prstGeom>
        </p:spPr>
      </p:pic>
      <p:pic>
        <p:nvPicPr>
          <p:cNvPr id="20" name="Picture 19">
            <a:extLst>
              <a:ext uri="{FF2B5EF4-FFF2-40B4-BE49-F238E27FC236}">
                <a16:creationId xmlns:a16="http://schemas.microsoft.com/office/drawing/2014/main" id="{C25C3E4A-D65A-AA4E-8F56-6AB60D7B3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9113" y="5164666"/>
            <a:ext cx="456053" cy="456053"/>
          </a:xfrm>
          <a:prstGeom prst="rect">
            <a:avLst/>
          </a:prstGeom>
        </p:spPr>
      </p:pic>
      <p:sp>
        <p:nvSpPr>
          <p:cNvPr id="37" name="Rounded Rectangle 36">
            <a:extLst>
              <a:ext uri="{FF2B5EF4-FFF2-40B4-BE49-F238E27FC236}">
                <a16:creationId xmlns:a16="http://schemas.microsoft.com/office/drawing/2014/main" id="{A7299647-DF32-E648-BD58-EF0D9AE7AC0B}"/>
              </a:ext>
            </a:extLst>
          </p:cNvPr>
          <p:cNvSpPr/>
          <p:nvPr/>
        </p:nvSpPr>
        <p:spPr>
          <a:xfrm>
            <a:off x="9635066" y="4856944"/>
            <a:ext cx="110066" cy="127000"/>
          </a:xfrm>
          <a:prstGeom prst="roundRect">
            <a:avLst/>
          </a:prstGeom>
          <a:solidFill>
            <a:srgbClr val="5490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75899B5C-7327-7749-8166-F7CA333DF248}"/>
              </a:ext>
            </a:extLst>
          </p:cNvPr>
          <p:cNvSpPr txBox="1"/>
          <p:nvPr/>
        </p:nvSpPr>
        <p:spPr>
          <a:xfrm>
            <a:off x="9702800" y="4487333"/>
            <a:ext cx="2159000" cy="1838388"/>
          </a:xfrm>
          <a:prstGeom prst="rect">
            <a:avLst/>
          </a:prstGeom>
          <a:noFill/>
        </p:spPr>
        <p:txBody>
          <a:bodyPr wrap="square" rtlCol="0">
            <a:spAutoFit/>
          </a:bodyPr>
          <a:lstStyle/>
          <a:p>
            <a:pPr>
              <a:lnSpc>
                <a:spcPct val="150000"/>
              </a:lnSpc>
            </a:pPr>
            <a:r>
              <a:rPr lang="en-US" sz="1100" dirty="0"/>
              <a:t>Instructional/Training</a:t>
            </a:r>
          </a:p>
          <a:p>
            <a:pPr>
              <a:lnSpc>
                <a:spcPct val="150000"/>
              </a:lnSpc>
            </a:pPr>
            <a:r>
              <a:rPr lang="en-US" sz="1100" dirty="0"/>
              <a:t>Updates</a:t>
            </a:r>
          </a:p>
          <a:p>
            <a:pPr>
              <a:lnSpc>
                <a:spcPct val="150000"/>
              </a:lnSpc>
            </a:pPr>
            <a:r>
              <a:rPr lang="en-US" sz="1100" dirty="0"/>
              <a:t>MPM Stakeholder meeting</a:t>
            </a:r>
          </a:p>
          <a:p>
            <a:pPr>
              <a:lnSpc>
                <a:spcPct val="150000"/>
              </a:lnSpc>
            </a:pPr>
            <a:r>
              <a:rPr lang="en-US" sz="1100" dirty="0"/>
              <a:t>Process Focused / Update</a:t>
            </a:r>
          </a:p>
          <a:p>
            <a:pPr>
              <a:lnSpc>
                <a:spcPct val="150000"/>
              </a:lnSpc>
            </a:pPr>
            <a:r>
              <a:rPr lang="en-US" sz="1100" dirty="0"/>
              <a:t>Planning/working sessions</a:t>
            </a:r>
          </a:p>
          <a:p>
            <a:pPr>
              <a:lnSpc>
                <a:spcPct val="150000"/>
              </a:lnSpc>
            </a:pPr>
            <a:endParaRPr lang="en-US" sz="1100" dirty="0"/>
          </a:p>
          <a:p>
            <a:pPr>
              <a:lnSpc>
                <a:spcPct val="150000"/>
              </a:lnSpc>
            </a:pPr>
            <a:endParaRPr lang="en-US" sz="1100" dirty="0"/>
          </a:p>
        </p:txBody>
      </p:sp>
      <p:sp>
        <p:nvSpPr>
          <p:cNvPr id="42" name="Rounded Rectangle 41">
            <a:extLst>
              <a:ext uri="{FF2B5EF4-FFF2-40B4-BE49-F238E27FC236}">
                <a16:creationId xmlns:a16="http://schemas.microsoft.com/office/drawing/2014/main" id="{D64FE299-2362-9746-B815-95148886A1F1}"/>
              </a:ext>
            </a:extLst>
          </p:cNvPr>
          <p:cNvSpPr/>
          <p:nvPr/>
        </p:nvSpPr>
        <p:spPr>
          <a:xfrm>
            <a:off x="9635066" y="4614333"/>
            <a:ext cx="110066" cy="127000"/>
          </a:xfrm>
          <a:prstGeom prst="roundRect">
            <a:avLst/>
          </a:prstGeom>
          <a:solidFill>
            <a:srgbClr val="A332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9F6128A1-FC1B-054E-B630-88AD139E99D2}"/>
              </a:ext>
            </a:extLst>
          </p:cNvPr>
          <p:cNvSpPr/>
          <p:nvPr/>
        </p:nvSpPr>
        <p:spPr>
          <a:xfrm>
            <a:off x="9635066" y="5099555"/>
            <a:ext cx="110066" cy="127000"/>
          </a:xfrm>
          <a:prstGeom prst="roundRect">
            <a:avLst/>
          </a:prstGeom>
          <a:solidFill>
            <a:srgbClr val="F2D1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D8AE1EBE-A69A-5347-950A-FC513E512615}"/>
              </a:ext>
            </a:extLst>
          </p:cNvPr>
          <p:cNvSpPr/>
          <p:nvPr/>
        </p:nvSpPr>
        <p:spPr>
          <a:xfrm>
            <a:off x="9635066" y="5342166"/>
            <a:ext cx="110066" cy="127000"/>
          </a:xfrm>
          <a:prstGeom prst="roundRect">
            <a:avLst/>
          </a:prstGeom>
          <a:solidFill>
            <a:srgbClr val="702F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8EED0E21-B802-C94C-B0D9-6064936AAA2F}"/>
              </a:ext>
            </a:extLst>
          </p:cNvPr>
          <p:cNvSpPr/>
          <p:nvPr/>
        </p:nvSpPr>
        <p:spPr>
          <a:xfrm>
            <a:off x="9635066" y="5584778"/>
            <a:ext cx="110066" cy="127000"/>
          </a:xfrm>
          <a:prstGeom prst="roundRect">
            <a:avLst/>
          </a:prstGeom>
          <a:solidFill>
            <a:srgbClr val="D1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277037"/>
      </p:ext>
    </p:extLst>
  </p:cSld>
  <p:clrMapOvr>
    <a:masterClrMapping/>
  </p:clrMapOvr>
</p:sld>
</file>

<file path=ppt/theme/theme1.xml><?xml version="1.0" encoding="utf-8"?>
<a:theme xmlns:a="http://schemas.openxmlformats.org/drawingml/2006/main" name="Office Theme">
  <a:themeElements>
    <a:clrScheme name="Ross Corporate">
      <a:dk1>
        <a:srgbClr val="000000"/>
      </a:dk1>
      <a:lt1>
        <a:srgbClr val="FFFFFF"/>
      </a:lt1>
      <a:dk2>
        <a:srgbClr val="707070"/>
      </a:dk2>
      <a:lt2>
        <a:srgbClr val="E7E6E6"/>
      </a:lt2>
      <a:accent1>
        <a:srgbClr val="EF3828"/>
      </a:accent1>
      <a:accent2>
        <a:srgbClr val="000000"/>
      </a:accent2>
      <a:accent3>
        <a:srgbClr val="A2A2A2"/>
      </a:accent3>
      <a:accent4>
        <a:srgbClr val="000000"/>
      </a:accent4>
      <a:accent5>
        <a:srgbClr val="505050"/>
      </a:accent5>
      <a:accent6>
        <a:srgbClr val="FFFFFF"/>
      </a:accent6>
      <a:hlink>
        <a:srgbClr val="EF382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 Marketing Ross" id="{5AF7DD18-EE91-C248-A772-A61001601F71}" vid="{68BAE2FE-8323-D449-AA02-B3A3344AB115}"/>
    </a:ext>
  </a:extLst>
</a:theme>
</file>

<file path=ppt/theme/theme2.xml><?xml version="1.0" encoding="utf-8"?>
<a:theme xmlns:a="http://schemas.openxmlformats.org/drawingml/2006/main" name="MadDog Fra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HelveticaNeueLT Pro 65 Md"/>
        <a:ea typeface=""/>
        <a:cs typeface=""/>
      </a:majorFont>
      <a:minorFont>
        <a:latin typeface="HelveticaNeueLT Pro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9A1A1DB2BF414EA82C4A7AEA8336AB" ma:contentTypeVersion="35" ma:contentTypeDescription="Create a new document." ma:contentTypeScope="" ma:versionID="5e761af778af5f6b312c40f5c45b72f6">
  <xsd:schema xmlns:xsd="http://www.w3.org/2001/XMLSchema" xmlns:xs="http://www.w3.org/2001/XMLSchema" xmlns:p="http://schemas.microsoft.com/office/2006/metadata/properties" xmlns:ns1="http://schemas.microsoft.com/sharepoint/v3" xmlns:ns2="162995b1-9e75-4ed5-a7e8-c87fea76cf4b" xmlns:ns3="37b4511a-0cfd-4933-844b-b1662b6861a7" xmlns:ns4="52040dae-10ce-4e11-86b6-99ad97436b8d" targetNamespace="http://schemas.microsoft.com/office/2006/metadata/properties" ma:root="true" ma:fieldsID="dbca494d49f2c0e5f56e04a24db95911" ns1:_="" ns2:_="" ns3:_="" ns4:_="">
    <xsd:import namespace="http://schemas.microsoft.com/sharepoint/v3"/>
    <xsd:import namespace="162995b1-9e75-4ed5-a7e8-c87fea76cf4b"/>
    <xsd:import namespace="37b4511a-0cfd-4933-844b-b1662b6861a7"/>
    <xsd:import namespace="52040dae-10ce-4e11-86b6-99ad97436b8d"/>
    <xsd:element name="properties">
      <xsd:complexType>
        <xsd:sequence>
          <xsd:element name="documentManagement">
            <xsd:complexType>
              <xsd:all>
                <xsd:element ref="ns1:PublishingStartDate" minOccurs="0"/>
                <xsd:element ref="ns1:PublishingExpirationDate" minOccurs="0"/>
                <xsd:element ref="ns2:_Flow_SignoffStatus" minOccurs="0"/>
                <xsd:element ref="ns2:Date" minOccurs="0"/>
                <xsd:element ref="ns2:PublicationLevel" minOccurs="0"/>
                <xsd:element ref="ns2:ExternalURL" minOccurs="0"/>
                <xsd:element ref="ns2:CleanTitle" minOccurs="0"/>
                <xsd:element ref="ns2:LastProcessedDate" minOccurs="0"/>
                <xsd:element ref="ns2:Version_x0023_"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4:PrimeClassificationStatus" minOccurs="0"/>
                <xsd:element ref="ns4:PrimeClassificationStatusDetails" minOccurs="0"/>
                <xsd:element ref="ns4:PrimeCorrectedByUser" minOccurs="0"/>
                <xsd:element ref="ns4:SharedWithUsers" minOccurs="0"/>
                <xsd:element ref="ns4:PrimeLastClassifie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3"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2995b1-9e75-4ed5-a7e8-c87fea76cf4b" elementFormDefault="qualified">
    <xsd:import namespace="http://schemas.microsoft.com/office/2006/documentManagement/types"/>
    <xsd:import namespace="http://schemas.microsoft.com/office/infopath/2007/PartnerControls"/>
    <xsd:element name="_Flow_SignoffStatus" ma:index="4" nillable="true" ma:displayName="Sign-off status" ma:internalName="Sign_x002d_off_x0020_status" ma:readOnly="false">
      <xsd:simpleType>
        <xsd:restriction base="dms:Text"/>
      </xsd:simpleType>
    </xsd:element>
    <xsd:element name="Date" ma:index="6" nillable="true" ma:displayName="Date" ma:format="DateOnly" ma:internalName="Date" ma:readOnly="false">
      <xsd:simpleType>
        <xsd:restriction base="dms:DateTime"/>
      </xsd:simpleType>
    </xsd:element>
    <xsd:element name="PublicationLevel" ma:index="7" nillable="true" ma:displayName="PublicationLevel" ma:default="PublicWeb" ma:description="This column determines if a document can be published on the public website (PublicWeb) and be cited by RRL's RossBot, or if the RossBot can merely use the data in the document, but not cite it." ma:format="Dropdown" ma:internalName="PublicationLevel" ma:readOnly="false">
      <xsd:simpleType>
        <xsd:restriction base="dms:Choice">
          <xsd:enumeration value="PublicWeb"/>
          <xsd:enumeration value="AIReadable"/>
          <xsd:enumeration value="Private"/>
        </xsd:restriction>
      </xsd:simpleType>
    </xsd:element>
    <xsd:element name="ExternalURL" ma:index="8" nillable="true" ma:displayName="External URL" ma:format="Hyperlink" ma:internalName="External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leanTitle" ma:index="9" nillable="true" ma:displayName="Clean Title" ma:format="Dropdown" ma:internalName="CleanTitle">
      <xsd:simpleType>
        <xsd:restriction base="dms:Text">
          <xsd:maxLength value="255"/>
        </xsd:restriction>
      </xsd:simpleType>
    </xsd:element>
    <xsd:element name="LastProcessedDate" ma:index="10" nillable="true" ma:displayName="Last Processed Date" ma:description="in UTC" ma:format="DateTime" ma:internalName="LastProcessedDate" ma:readOnly="false">
      <xsd:simpleType>
        <xsd:restriction base="dms:DateTime"/>
      </xsd:simpleType>
    </xsd:element>
    <xsd:element name="Version_x0023_" ma:index="11" nillable="true" ma:displayName="Version #" ma:format="Dropdown" ma:internalName="Version_x0023_" ma:readOnly="false">
      <xsd:simpleType>
        <xsd:restriction base="dms:Text">
          <xsd:maxLength value="255"/>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hidden="true" ma:internalName="MediaServiceAutoTags" ma:readOnly="true">
      <xsd:simpleType>
        <xsd:restriction base="dms:Text"/>
      </xsd:simpleType>
    </xsd:element>
    <xsd:element name="MediaServiceLocation" ma:index="16" nillable="true" ma:displayName="MediaServiceLocation" ma:description="" ma:hidden="true" ma:internalName="MediaServiceLocation" ma:readOnly="true">
      <xsd:simpleType>
        <xsd:restriction base="dms:Text"/>
      </xsd:simpleType>
    </xsd:element>
    <xsd:element name="MediaServiceOCR" ma:index="17" nillable="true" ma:displayName="MediaServiceOCR" ma:hidden="true" ma:internalName="MediaServiceOCR" ma:readOnly="true">
      <xsd:simpleType>
        <xsd:restriction base="dms:Note"/>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MediaLengthInSeconds" ma:index="23" nillable="true" ma:displayName="Length (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4146bea-2002-4642-9cb1-732fae3209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b4511a-0cfd-4933-844b-b1662b6861a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56597fc-a6b0-4d00-b368-c4ed4e1222a0}" ma:internalName="TaxCatchAll" ma:readOnly="false" ma:showField="CatchAllData" ma:web="37b4511a-0cfd-4933-844b-b1662b6861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2040dae-10ce-4e11-86b6-99ad97436b8d" elementFormDefault="qualified">
    <xsd:import namespace="http://schemas.microsoft.com/office/2006/documentManagement/types"/>
    <xsd:import namespace="http://schemas.microsoft.com/office/infopath/2007/PartnerControls"/>
    <xsd:element name="PrimeClassificationStatus" ma:index="31" nillable="true" ma:displayName="Processing status" ma:hidden="true" ma:internalName="PrimeClassificationStatus" ma:readOnly="false">
      <xsd:simpleType>
        <xsd:restriction base="dms:Text"/>
      </xsd:simpleType>
    </xsd:element>
    <xsd:element name="PrimeClassificationStatusDetails" ma:index="32" nillable="true" ma:displayName="Processing details" ma:hidden="true" ma:internalName="PrimeClassificationStatusDetails" ma:readOnly="false">
      <xsd:simpleType>
        <xsd:restriction base="dms:Note"/>
      </xsd:simpleType>
    </xsd:element>
    <xsd:element name="PrimeCorrectedByUser" ma:index="33" nillable="true" ma:displayName="Corrected" ma:hidden="true" ma:internalName="PrimeCorrectedByUser" ma:readOnly="false">
      <xsd:simpleType>
        <xsd:restriction base="dms:Boolean"/>
      </xsd:simpleType>
    </xsd:element>
    <xsd:element name="SharedWithUsers" ma:index="36"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imeLastClassified" ma:index="37" nillable="true" ma:displayName="Processed" ma:hidden="true" ma:internalName="PrimeLastClassified" ma:readOnly="false">
      <xsd:simpleType>
        <xsd:restriction base="dms:DateTime"/>
      </xsd:simpleType>
    </xsd:element>
    <xsd:element name="SharedWithDetails" ma:index="38" nillable="true" ma:displayName="Shared With Details" ma:description=""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7b4511a-0cfd-4933-844b-b1662b6861a7" xsi:nil="true"/>
    <lcf76f155ced4ddcb4097134ff3c332f xmlns="162995b1-9e75-4ed5-a7e8-c87fea76cf4b">
      <Terms xmlns="http://schemas.microsoft.com/office/infopath/2007/PartnerControls"/>
    </lcf76f155ced4ddcb4097134ff3c332f>
    <PublishingExpirationDate xmlns="http://schemas.microsoft.com/sharepoint/v3" xsi:nil="true"/>
    <_Flow_SignoffStatus xmlns="162995b1-9e75-4ed5-a7e8-c87fea76cf4b" xsi:nil="true"/>
    <PublishingStartDate xmlns="http://schemas.microsoft.com/sharepoint/v3" xsi:nil="true"/>
    <Date xmlns="162995b1-9e75-4ed5-a7e8-c87fea76cf4b" xsi:nil="true"/>
    <PublicationLevel xmlns="162995b1-9e75-4ed5-a7e8-c87fea76cf4b" xsi:nil="true"/>
    <LastProcessedDate xmlns="162995b1-9e75-4ed5-a7e8-c87fea76cf4b">2025-07-28T20:27:57+00:00</LastProcessedDate>
    <PrimeLastClassified xmlns="52040dae-10ce-4e11-86b6-99ad97436b8d" xsi:nil="true"/>
    <PrimeClassificationStatus xmlns="52040dae-10ce-4e11-86b6-99ad97436b8d" xsi:nil="true"/>
    <PrimeClassificationStatusDetails xmlns="52040dae-10ce-4e11-86b6-99ad97436b8d" xsi:nil="true"/>
    <PrimeCorrectedByUser xmlns="52040dae-10ce-4e11-86b6-99ad97436b8d" xsi:nil="true"/>
    <ExternalURL xmlns="162995b1-9e75-4ed5-a7e8-c87fea76cf4b">
      <Url>https://documentation.rossvideo.com/files/Newsletters/Upping%20Our%20Game%20Marketing%20Matters_June2019.pptx</Url>
      <Description>https://documentation.rossvideo.com/files/Newsletters/Upping%20Our%20Game%20Marketing%20Matters_June2019.pptx</Description>
    </ExternalURL>
    <CleanTitle xmlns="162995b1-9e75-4ed5-a7e8-c87fea76cf4b">Upping Our Game Marketing Matters June2019</CleanTitle>
    <Version_x0023_ xmlns="162995b1-9e75-4ed5-a7e8-c87fea76cf4b" xsi:nil="true"/>
  </documentManagement>
</p:properties>
</file>

<file path=customXml/itemProps1.xml><?xml version="1.0" encoding="utf-8"?>
<ds:datastoreItem xmlns:ds="http://schemas.openxmlformats.org/officeDocument/2006/customXml" ds:itemID="{24BB3866-8D59-49F3-BA0F-E1E8856D899C}"/>
</file>

<file path=customXml/itemProps2.xml><?xml version="1.0" encoding="utf-8"?>
<ds:datastoreItem xmlns:ds="http://schemas.openxmlformats.org/officeDocument/2006/customXml" ds:itemID="{0E39B223-9EB4-4129-9A80-834C82DC51CB}">
  <ds:schemaRefs>
    <ds:schemaRef ds:uri="http://schemas.microsoft.com/sharepoint/v3/contenttype/forms"/>
  </ds:schemaRefs>
</ds:datastoreItem>
</file>

<file path=customXml/itemProps3.xml><?xml version="1.0" encoding="utf-8"?>
<ds:datastoreItem xmlns:ds="http://schemas.openxmlformats.org/officeDocument/2006/customXml" ds:itemID="{44385D63-84AA-4D62-9F28-BE1255BF2359}">
  <ds:schemaRefs>
    <ds:schemaRef ds:uri="ceee4fe0-0754-41d1-a1ca-d4935cc2402e"/>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purl.org/dc/terms/"/>
    <ds:schemaRef ds:uri="http://purl.org/dc/elements/1.1/"/>
    <ds:schemaRef ds:uri="http://schemas.microsoft.com/office/infopath/2007/PartnerControls"/>
    <ds:schemaRef ds:uri="18316cdc-e9ae-4cd8-bdca-fdb21a11b33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Digital Marketing Ross</Template>
  <TotalTime>4980</TotalTime>
  <Words>3358</Words>
  <Application>Microsoft Macintosh PowerPoint</Application>
  <PresentationFormat>Widescreen</PresentationFormat>
  <Paragraphs>895</Paragraphs>
  <Slides>49</Slides>
  <Notes>16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49</vt:i4>
      </vt:variant>
    </vt:vector>
  </HeadingPairs>
  <TitlesOfParts>
    <vt:vector size="61" baseType="lpstr">
      <vt:lpstr>MS PGothic</vt:lpstr>
      <vt:lpstr>Arial</vt:lpstr>
      <vt:lpstr>Calibri</vt:lpstr>
      <vt:lpstr>Helvetica Neue</vt:lpstr>
      <vt:lpstr>Helvetica Neue Bold Condensed</vt:lpstr>
      <vt:lpstr>HelveticaNeueLT Pro 45 Lt</vt:lpstr>
      <vt:lpstr>HelveticaNeueLT Pro 55 Roman</vt:lpstr>
      <vt:lpstr>HelveticaNeueLT Pro 65 Md</vt:lpstr>
      <vt:lpstr>Verdana</vt:lpstr>
      <vt:lpstr>Wingdings</vt:lpstr>
      <vt:lpstr>Office Theme</vt:lpstr>
      <vt:lpstr>MadDog Frame</vt:lpstr>
      <vt:lpstr>PowerPoint Presentation</vt:lpstr>
      <vt:lpstr>PowerPoint Presentation</vt:lpstr>
      <vt:lpstr>PowerPoint Presentation</vt:lpstr>
      <vt:lpstr>Corporate Marketing | Organized for Success</vt:lpstr>
      <vt:lpstr>Corporate Marketing | The Value Add…..</vt:lpstr>
      <vt:lpstr>Mission Statement</vt:lpstr>
      <vt:lpstr>Desired Outcomes</vt:lpstr>
      <vt:lpstr>Format</vt:lpstr>
      <vt:lpstr>PowerPoint Presentation</vt:lpstr>
      <vt:lpstr>PowerPoint Presentation</vt:lpstr>
      <vt:lpstr>Team Roles</vt:lpstr>
      <vt:lpstr>Team Roles</vt:lpstr>
      <vt:lpstr>PowerPoint Presentation</vt:lpstr>
      <vt:lpstr>Playbook</vt:lpstr>
      <vt:lpstr>The Challenge | the Opportunity</vt:lpstr>
      <vt:lpstr>What will we be when we grow up?</vt:lpstr>
      <vt:lpstr>The RACI Chart | Corporate Marketing</vt:lpstr>
      <vt:lpstr>To Fail to Plan….</vt:lpstr>
      <vt:lpstr>Is to Plan to Fail!</vt:lpstr>
      <vt:lpstr>Productivity</vt:lpstr>
      <vt:lpstr>FY19 Initiatives | Report Card</vt:lpstr>
      <vt:lpstr>Q1 Plan | Report Card</vt:lpstr>
      <vt:lpstr>The Ross Way to Market (RWTM)</vt:lpstr>
      <vt:lpstr>PowerPoint Presentation</vt:lpstr>
      <vt:lpstr>Why Pragmatic Institute?</vt:lpstr>
      <vt:lpstr>Foundations</vt:lpstr>
      <vt:lpstr>Common Challenges</vt:lpstr>
      <vt:lpstr>Courses</vt:lpstr>
      <vt:lpstr>Pragmatic Marketing Framework</vt:lpstr>
      <vt:lpstr>Pragmatic Marketing Framework</vt:lpstr>
      <vt:lpstr>The RACI Chart</vt:lpstr>
      <vt:lpstr>Pragmatic Gap Analysis</vt:lpstr>
      <vt:lpstr>Find Market Problems | Identify things relevant to key Persona’s</vt:lpstr>
      <vt:lpstr>The Answer to most of your questions is not in the building</vt:lpstr>
      <vt:lpstr>Communicating the Value Proposition</vt:lpstr>
      <vt:lpstr>Writing A Problem Statement</vt:lpstr>
      <vt:lpstr>Pragmatic Market Segment</vt:lpstr>
      <vt:lpstr>Affinity Mapping</vt:lpstr>
      <vt:lpstr>Affinity Mapping | Example</vt:lpstr>
      <vt:lpstr>Segmentation Worksheet Questions</vt:lpstr>
      <vt:lpstr>Solutions Matrix</vt:lpstr>
      <vt:lpstr>Pragmatic Rule(s)</vt:lpstr>
      <vt:lpstr>PowerPoint Presentation</vt:lpstr>
      <vt:lpstr>MPM Product Planning</vt:lpstr>
      <vt:lpstr>Team Roles</vt:lpstr>
      <vt:lpstr>Process for MPM Meetings</vt:lpstr>
      <vt:lpstr>PowerPoint Presentation</vt:lpstr>
      <vt:lpstr>How Great Leaders Inspire Action</vt:lpstr>
      <vt:lpstr>Video ("The Art of Innovation.") | Guy Kawasaki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Goodmurphy</dc:creator>
  <cp:lastModifiedBy>Andrew Faulkner</cp:lastModifiedBy>
  <cp:revision>284</cp:revision>
  <cp:lastPrinted>2019-06-10T16:55:32Z</cp:lastPrinted>
  <dcterms:created xsi:type="dcterms:W3CDTF">2018-07-16T16:29:55Z</dcterms:created>
  <dcterms:modified xsi:type="dcterms:W3CDTF">2019-06-11T16:51:34Z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0x010100F49A1A1DB2BF414EA82C4A7AEA8336AB</vt:lpwstr>
  </property>
  <property fmtid="{D5CDD505-2E9C-101B-9397-08002B2CF9AE}" pid="3" name="Order">
    <vt:r8>208500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MediaServiceImageTags">
    <vt:lpwstr/>
  </property>
  <property fmtid="{D5CDD505-2E9C-101B-9397-08002B2CF9AE}" pid="8" name="AccessLEvel">
    <vt:lpwstr>Public</vt:lpwstr>
  </property>
</Properties>
</file>