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
  <Default Extension="jpg" ContentType="image/jpeg"/>
  <Override PartName="/ppt/presentation.xml" ContentType="application/vnd.openxmlformats-officedocument.presentationml.presentation.main+xml"/>
  <Override PartName="/ppt/slides/slide17.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38.xml" ContentType="application/vnd.openxmlformats-officedocument.presentationml.slide+xml"/>
  <Override PartName="/ppt/slides/slide27.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37.xml" ContentType="application/vnd.openxmlformats-officedocument.presentationml.slide+xml"/>
  <Override PartName="/ppt/slides/slide39.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9.xml" ContentType="application/vnd.openxmlformats-officedocument.presentationml.slide+xml"/>
  <Override PartName="/ppt/slides/slide32.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slideMasters/slideMaster2.xml" ContentType="application/vnd.openxmlformats-officedocument.presentationml.slideMaster+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handoutMasters/handoutMaster1.xml" ContentType="application/vnd.openxmlformats-officedocument.presentationml.handoutMaster+xml"/>
  <Override PartName="/ppt/theme/themeOverride39.xml" ContentType="application/vnd.openxmlformats-officedocument.themeOverride+xml"/>
  <Override PartName="/ppt/theme/themeOverride40.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6.xml" ContentType="application/vnd.openxmlformats-officedocument.themeOverride+xml"/>
  <Override PartName="/ppt/theme/themeOverride41.xml" ContentType="application/vnd.openxmlformats-officedocument.themeOverride+xml"/>
  <Override PartName="/ppt/notesMasters/notesMaster1.xml" ContentType="application/vnd.openxmlformats-officedocument.presentationml.notesMaster+xml"/>
  <Override PartName="/ppt/theme/themeOverride43.xml" ContentType="application/vnd.openxmlformats-officedocument.themeOverride+xml"/>
  <Override PartName="/ppt/theme/themeOverride42.xml" ContentType="application/vnd.openxmlformats-officedocument.themeOverride+xml"/>
  <Override PartName="/ppt/theme/themeOverride9.xml" ContentType="application/vnd.openxmlformats-officedocument.themeOverride+xml"/>
  <Override PartName="/ppt/theme/themeOverride8.xml" ContentType="application/vnd.openxmlformats-officedocument.themeOverride+xml"/>
  <Override PartName="/ppt/theme/themeOverride7.xml" ContentType="application/vnd.openxmlformats-officedocument.themeOverride+xml"/>
  <Override PartName="/ppt/theme/themeOverride6.xml" ContentType="application/vnd.openxmlformats-officedocument.themeOverride+xml"/>
  <Override PartName="/ppt/theme/themeOverride5.xml" ContentType="application/vnd.openxmlformats-officedocument.themeOverride+xml"/>
  <Override PartName="/ppt/theme/themeOverride10.xml" ContentType="application/vnd.openxmlformats-officedocument.themeOverride+xml"/>
  <Override PartName="/ppt/theme/themeOverride35.xml" ContentType="application/vnd.openxmlformats-officedocument.themeOverride+xml"/>
  <Override PartName="/ppt/theme/themeOverride14.xml" ContentType="application/vnd.openxmlformats-officedocument.themeOverride+xml"/>
  <Override PartName="/ppt/theme/themeOverride13.xml" ContentType="application/vnd.openxmlformats-officedocument.themeOverride+xml"/>
  <Override PartName="/ppt/theme/themeOverride12.xml" ContentType="application/vnd.openxmlformats-officedocument.themeOverride+xml"/>
  <Override PartName="/ppt/theme/themeOverride11.xml" ContentType="application/vnd.openxmlformats-officedocument.themeOverride+xml"/>
  <Override PartName="/ppt/theme/themeOverride4.xml" ContentType="application/vnd.openxmlformats-officedocument.themeOverride+xml"/>
  <Override PartName="/ppt/theme/themeOverride3.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1.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theme/theme3.xml" ContentType="application/vnd.openxmlformats-officedocument.theme+xml"/>
  <Override PartName="/ppt/theme/themeOverride16.xml" ContentType="application/vnd.openxmlformats-officedocument.themeOverride+xml"/>
  <Override PartName="/ppt/theme/themeOverride30.xml" ContentType="application/vnd.openxmlformats-officedocument.themeOverride+xml"/>
  <Override PartName="/ppt/theme/themeOverride29.xml" ContentType="application/vnd.openxmlformats-officedocument.themeOverride+xml"/>
  <Override PartName="/ppt/theme/themeOverride28.xml" ContentType="application/vnd.openxmlformats-officedocument.themeOverride+xml"/>
  <Override PartName="/ppt/theme/themeOverride27.xml" ContentType="application/vnd.openxmlformats-officedocument.themeOverride+xml"/>
  <Override PartName="/ppt/theme/themeOverride15.xml" ContentType="application/vnd.openxmlformats-officedocument.themeOverride+xml"/>
  <Override PartName="/ppt/theme/themeOverride31.xml" ContentType="application/vnd.openxmlformats-officedocument.themeOverride+xml"/>
  <Override PartName="/ppt/theme/themeOverride34.xml" ContentType="application/vnd.openxmlformats-officedocument.themeOverride+xml"/>
  <Override PartName="/ppt/theme/themeOverride33.xml" ContentType="application/vnd.openxmlformats-officedocument.themeOverride+xml"/>
  <Override PartName="/ppt/theme/themeOverride32.xml" ContentType="application/vnd.openxmlformats-officedocument.themeOverride+xml"/>
  <Override PartName="/ppt/theme/themeOverride26.xml" ContentType="application/vnd.openxmlformats-officedocument.themeOverride+xml"/>
  <Override PartName="/ppt/theme/themeOverride17.xml" ContentType="application/vnd.openxmlformats-officedocument.themeOverride+xml"/>
  <Override PartName="/ppt/theme/themeOverride22.xml" ContentType="application/vnd.openxmlformats-officedocument.themeOverride+xml"/>
  <Override PartName="/ppt/theme/themeOverride21.xml" ContentType="application/vnd.openxmlformats-officedocument.themeOverride+xml"/>
  <Override PartName="/ppt/theme/themeOverride20.xml" ContentType="application/vnd.openxmlformats-officedocument.themeOverride+xml"/>
  <Override PartName="/ppt/theme/themeOverride19.xml" ContentType="application/vnd.openxmlformats-officedocument.themeOverride+xml"/>
  <Override PartName="/ppt/theme/themeOverride25.xml" ContentType="application/vnd.openxmlformats-officedocument.themeOverride+xml"/>
  <Override PartName="/ppt/theme/themeOverride18.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80" r:id="rId2"/>
  </p:sldMasterIdLst>
  <p:notesMasterIdLst>
    <p:notesMasterId r:id="rId49"/>
  </p:notesMasterIdLst>
  <p:handoutMasterIdLst>
    <p:handoutMasterId r:id="rId50"/>
  </p:handoutMasterIdLst>
  <p:sldIdLst>
    <p:sldId id="362" r:id="rId3"/>
    <p:sldId id="258" r:id="rId4"/>
    <p:sldId id="274" r:id="rId5"/>
    <p:sldId id="289" r:id="rId6"/>
    <p:sldId id="290" r:id="rId7"/>
    <p:sldId id="291" r:id="rId8"/>
    <p:sldId id="293" r:id="rId9"/>
    <p:sldId id="313" r:id="rId10"/>
    <p:sldId id="292" r:id="rId11"/>
    <p:sldId id="366" r:id="rId12"/>
    <p:sldId id="294" r:id="rId13"/>
    <p:sldId id="295" r:id="rId14"/>
    <p:sldId id="297" r:id="rId15"/>
    <p:sldId id="298" r:id="rId16"/>
    <p:sldId id="312" r:id="rId17"/>
    <p:sldId id="374" r:id="rId18"/>
    <p:sldId id="301" r:id="rId19"/>
    <p:sldId id="303" r:id="rId20"/>
    <p:sldId id="375" r:id="rId21"/>
    <p:sldId id="305" r:id="rId22"/>
    <p:sldId id="299" r:id="rId23"/>
    <p:sldId id="307" r:id="rId24"/>
    <p:sldId id="308" r:id="rId25"/>
    <p:sldId id="309" r:id="rId26"/>
    <p:sldId id="310" r:id="rId27"/>
    <p:sldId id="311" r:id="rId28"/>
    <p:sldId id="329" r:id="rId29"/>
    <p:sldId id="368" r:id="rId30"/>
    <p:sldId id="331" r:id="rId31"/>
    <p:sldId id="314" r:id="rId32"/>
    <p:sldId id="315" r:id="rId33"/>
    <p:sldId id="320" r:id="rId34"/>
    <p:sldId id="367" r:id="rId35"/>
    <p:sldId id="321" r:id="rId36"/>
    <p:sldId id="376" r:id="rId37"/>
    <p:sldId id="323" r:id="rId38"/>
    <p:sldId id="333" r:id="rId39"/>
    <p:sldId id="334" r:id="rId40"/>
    <p:sldId id="340" r:id="rId41"/>
    <p:sldId id="339" r:id="rId42"/>
    <p:sldId id="341" r:id="rId43"/>
    <p:sldId id="342" r:id="rId44"/>
    <p:sldId id="377" r:id="rId45"/>
    <p:sldId id="345" r:id="rId46"/>
    <p:sldId id="346" r:id="rId47"/>
    <p:sldId id="373" r:id="rId48"/>
  </p:sldIdLst>
  <p:sldSz cx="9144000" cy="5143500" type="screen16x9"/>
  <p:notesSz cx="6858000" cy="9144000"/>
  <p:defaultTex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8"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7" algn="l" defTabSz="4571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48" autoAdjust="0"/>
  </p:normalViewPr>
  <p:slideViewPr>
    <p:cSldViewPr snapToGrid="0" snapToObjects="1">
      <p:cViewPr varScale="1">
        <p:scale>
          <a:sx n="128" d="100"/>
          <a:sy n="128" d="100"/>
        </p:scale>
        <p:origin x="804" y="12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38" d="100"/>
          <a:sy n="38"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ustomXml" Target="../customXml/item2.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customXml" Target="../customXml/item3.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91D28B-AF0D-A34D-91B4-85C03D4C43D4}" type="datetimeFigureOut">
              <a:rPr lang="en-US" smtClean="0"/>
              <a:t>11/10/2016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F93133-F2AF-9F49-B8E8-00F450A1F2C6}" type="slidenum">
              <a:rPr lang="en-US" smtClean="0"/>
              <a:t>‹#›</a:t>
            </a:fld>
            <a:endParaRPr lang="en-US"/>
          </a:p>
        </p:txBody>
      </p:sp>
    </p:spTree>
    <p:extLst>
      <p:ext uri="{BB962C8B-B14F-4D97-AF65-F5344CB8AC3E}">
        <p14:creationId xmlns:p14="http://schemas.microsoft.com/office/powerpoint/2010/main" val="3710879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ED7E62-2999-924F-8E6F-F24432A3079A}" type="datetimeFigureOut">
              <a:rPr lang="en-US" smtClean="0"/>
              <a:t>11/10/2016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681D40-E686-3541-9AF4-6ED39ACA936B}" type="slidenum">
              <a:rPr lang="en-US" smtClean="0"/>
              <a:t>‹#›</a:t>
            </a:fld>
            <a:endParaRPr lang="en-US"/>
          </a:p>
        </p:txBody>
      </p:sp>
    </p:spTree>
    <p:extLst>
      <p:ext uri="{BB962C8B-B14F-4D97-AF65-F5344CB8AC3E}">
        <p14:creationId xmlns:p14="http://schemas.microsoft.com/office/powerpoint/2010/main" val="881022941"/>
      </p:ext>
    </p:extLst>
  </p:cSld>
  <p:clrMap bg1="lt1" tx1="dk1" bg2="lt2" tx2="dk2" accent1="accent1" accent2="accent2" accent3="accent3" accent4="accent4" accent5="accent5" accent6="accent6" hlink="hlink" folHlink="folHlink"/>
  <p:notesStyle>
    <a:lvl1pPr marL="0" algn="l" defTabSz="457178" rtl="0" eaLnBrk="1" latinLnBrk="0" hangingPunct="1">
      <a:defRPr sz="1200" kern="1200">
        <a:solidFill>
          <a:schemeClr val="tx1"/>
        </a:solidFill>
        <a:latin typeface="+mn-lt"/>
        <a:ea typeface="+mn-ea"/>
        <a:cs typeface="+mn-cs"/>
      </a:defRPr>
    </a:lvl1pPr>
    <a:lvl2pPr marL="457178" algn="l" defTabSz="457178" rtl="0" eaLnBrk="1" latinLnBrk="0" hangingPunct="1">
      <a:defRPr sz="1200" kern="1200">
        <a:solidFill>
          <a:schemeClr val="tx1"/>
        </a:solidFill>
        <a:latin typeface="+mn-lt"/>
        <a:ea typeface="+mn-ea"/>
        <a:cs typeface="+mn-cs"/>
      </a:defRPr>
    </a:lvl2pPr>
    <a:lvl3pPr marL="914354" algn="l" defTabSz="457178" rtl="0" eaLnBrk="1" latinLnBrk="0" hangingPunct="1">
      <a:defRPr sz="1200" kern="1200">
        <a:solidFill>
          <a:schemeClr val="tx1"/>
        </a:solidFill>
        <a:latin typeface="+mn-lt"/>
        <a:ea typeface="+mn-ea"/>
        <a:cs typeface="+mn-cs"/>
      </a:defRPr>
    </a:lvl3pPr>
    <a:lvl4pPr marL="1371532" algn="l" defTabSz="457178" rtl="0" eaLnBrk="1" latinLnBrk="0" hangingPunct="1">
      <a:defRPr sz="1200" kern="1200">
        <a:solidFill>
          <a:schemeClr val="tx1"/>
        </a:solidFill>
        <a:latin typeface="+mn-lt"/>
        <a:ea typeface="+mn-ea"/>
        <a:cs typeface="+mn-cs"/>
      </a:defRPr>
    </a:lvl4pPr>
    <a:lvl5pPr marL="1828708" algn="l" defTabSz="457178" rtl="0" eaLnBrk="1" latinLnBrk="0" hangingPunct="1">
      <a:defRPr sz="1200" kern="1200">
        <a:solidFill>
          <a:schemeClr val="tx1"/>
        </a:solidFill>
        <a:latin typeface="+mn-lt"/>
        <a:ea typeface="+mn-ea"/>
        <a:cs typeface="+mn-cs"/>
      </a:defRPr>
    </a:lvl5pPr>
    <a:lvl6pPr marL="2285886" algn="l" defTabSz="457178" rtl="0" eaLnBrk="1" latinLnBrk="0" hangingPunct="1">
      <a:defRPr sz="1200" kern="1200">
        <a:solidFill>
          <a:schemeClr val="tx1"/>
        </a:solidFill>
        <a:latin typeface="+mn-lt"/>
        <a:ea typeface="+mn-ea"/>
        <a:cs typeface="+mn-cs"/>
      </a:defRPr>
    </a:lvl6pPr>
    <a:lvl7pPr marL="2743062" algn="l" defTabSz="457178" rtl="0" eaLnBrk="1" latinLnBrk="0" hangingPunct="1">
      <a:defRPr sz="1200" kern="1200">
        <a:solidFill>
          <a:schemeClr val="tx1"/>
        </a:solidFill>
        <a:latin typeface="+mn-lt"/>
        <a:ea typeface="+mn-ea"/>
        <a:cs typeface="+mn-cs"/>
      </a:defRPr>
    </a:lvl7pPr>
    <a:lvl8pPr marL="3200240" algn="l" defTabSz="457178" rtl="0" eaLnBrk="1" latinLnBrk="0" hangingPunct="1">
      <a:defRPr sz="1200" kern="1200">
        <a:solidFill>
          <a:schemeClr val="tx1"/>
        </a:solidFill>
        <a:latin typeface="+mn-lt"/>
        <a:ea typeface="+mn-ea"/>
        <a:cs typeface="+mn-cs"/>
      </a:defRPr>
    </a:lvl8pPr>
    <a:lvl9pPr marL="3657417" algn="l" defTabSz="457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681D40-E686-3541-9AF4-6ED39ACA936B}" type="slidenum">
              <a:rPr lang="en-US" smtClean="0"/>
              <a:t>16</a:t>
            </a:fld>
            <a:endParaRPr lang="en-US"/>
          </a:p>
        </p:txBody>
      </p:sp>
    </p:spTree>
    <p:extLst>
      <p:ext uri="{BB962C8B-B14F-4D97-AF65-F5344CB8AC3E}">
        <p14:creationId xmlns:p14="http://schemas.microsoft.com/office/powerpoint/2010/main" val="1735679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681D40-E686-3541-9AF4-6ED39ACA936B}" type="slidenum">
              <a:rPr lang="en-US" smtClean="0"/>
              <a:t>19</a:t>
            </a:fld>
            <a:endParaRPr lang="en-US"/>
          </a:p>
        </p:txBody>
      </p:sp>
    </p:spTree>
    <p:extLst>
      <p:ext uri="{BB962C8B-B14F-4D97-AF65-F5344CB8AC3E}">
        <p14:creationId xmlns:p14="http://schemas.microsoft.com/office/powerpoint/2010/main" val="438529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681D40-E686-3541-9AF4-6ED39ACA936B}" type="slidenum">
              <a:rPr lang="en-US" smtClean="0"/>
              <a:t>35</a:t>
            </a:fld>
            <a:endParaRPr lang="en-US"/>
          </a:p>
        </p:txBody>
      </p:sp>
    </p:spTree>
    <p:extLst>
      <p:ext uri="{BB962C8B-B14F-4D97-AF65-F5344CB8AC3E}">
        <p14:creationId xmlns:p14="http://schemas.microsoft.com/office/powerpoint/2010/main" val="2284190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Ross customer</a:t>
            </a:r>
            <a:r>
              <a:rPr lang="en-US" baseline="0" dirty="0"/>
              <a:t> service and technical support is always ranked at the top in the industry. Phone/email support is always included. Optional software maintenance, hardware warranties, training, and creative services are available to customers, if required.</a:t>
            </a:r>
            <a:endParaRPr lang="en-US" dirty="0"/>
          </a:p>
        </p:txBody>
      </p:sp>
      <p:sp>
        <p:nvSpPr>
          <p:cNvPr id="4" name="Slide Number Placeholder 3"/>
          <p:cNvSpPr>
            <a:spLocks noGrp="1"/>
          </p:cNvSpPr>
          <p:nvPr>
            <p:ph type="sldNum" sz="quarter" idx="10"/>
          </p:nvPr>
        </p:nvSpPr>
        <p:spPr/>
        <p:txBody>
          <a:bodyPr/>
          <a:lstStyle/>
          <a:p>
            <a:pPr>
              <a:defRPr/>
            </a:pPr>
            <a:fld id="{72126491-103F-434C-9EED-F22F988F8087}" type="slidenum">
              <a:rPr lang="en-US" smtClean="0"/>
              <a:pPr>
                <a:defRPr/>
              </a:pPr>
              <a:t>44</a:t>
            </a:fld>
            <a:endParaRPr lang="en-US"/>
          </a:p>
        </p:txBody>
      </p:sp>
    </p:spTree>
    <p:extLst>
      <p:ext uri="{BB962C8B-B14F-4D97-AF65-F5344CB8AC3E}">
        <p14:creationId xmlns:p14="http://schemas.microsoft.com/office/powerpoint/2010/main" val="3540255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a:defRPr/>
            </a:pPr>
            <a:fld id="{72126491-103F-434C-9EED-F22F988F8087}" type="slidenum">
              <a:rPr lang="en-US" smtClean="0"/>
              <a:pPr>
                <a:defRPr/>
              </a:pPr>
              <a:t>45</a:t>
            </a:fld>
            <a:endParaRPr lang="en-US"/>
          </a:p>
        </p:txBody>
      </p:sp>
    </p:spTree>
    <p:extLst>
      <p:ext uri="{BB962C8B-B14F-4D97-AF65-F5344CB8AC3E}">
        <p14:creationId xmlns:p14="http://schemas.microsoft.com/office/powerpoint/2010/main" val="35402550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913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875299"/>
            <a:ext cx="8229600" cy="3394472"/>
          </a:xfrm>
          <a:prstGeom prst="rect">
            <a:avLst/>
          </a:prstGeom>
        </p:spPr>
        <p:txBody>
          <a:bodyPr>
            <a:normAutofit/>
          </a:bodyPr>
          <a:lstStyle>
            <a:lvl1pPr marL="342900" indent="-342900">
              <a:buFont typeface="Wingdings" charset="2"/>
              <a:buChar char="§"/>
              <a:defRPr sz="2000">
                <a:solidFill>
                  <a:srgbClr val="FFFFFF"/>
                </a:solidFill>
                <a:latin typeface="Arial"/>
                <a:cs typeface="Arial"/>
              </a:defRPr>
            </a:lvl1pPr>
          </a:lstStyle>
          <a:p>
            <a:endParaRPr lang="en-US" dirty="0"/>
          </a:p>
        </p:txBody>
      </p:sp>
    </p:spTree>
    <p:extLst>
      <p:ext uri="{BB962C8B-B14F-4D97-AF65-F5344CB8AC3E}">
        <p14:creationId xmlns:p14="http://schemas.microsoft.com/office/powerpoint/2010/main" val="3765711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Content Placeholder 2"/>
          <p:cNvSpPr>
            <a:spLocks noGrp="1"/>
          </p:cNvSpPr>
          <p:nvPr>
            <p:ph idx="1"/>
          </p:nvPr>
        </p:nvSpPr>
        <p:spPr>
          <a:xfrm>
            <a:off x="457200" y="1309165"/>
            <a:ext cx="8229600" cy="2960606"/>
          </a:xfrm>
          <a:prstGeom prst="rect">
            <a:avLst/>
          </a:prstGeom>
        </p:spPr>
        <p:txBody>
          <a:bodyPr>
            <a:normAutofit/>
          </a:bodyPr>
          <a:lstStyle>
            <a:lvl1pPr marL="342900" indent="-342900">
              <a:buFont typeface="Wingdings" charset="2"/>
              <a:buChar char="§"/>
              <a:defRPr sz="2000">
                <a:solidFill>
                  <a:schemeClr val="tx1"/>
                </a:solidFill>
                <a:latin typeface="Arial"/>
                <a:cs typeface="Arial"/>
              </a:defRPr>
            </a:lvl1pPr>
          </a:lstStyle>
          <a:p>
            <a:endParaRPr lang="en-US" dirty="0"/>
          </a:p>
        </p:txBody>
      </p:sp>
    </p:spTree>
    <p:extLst>
      <p:ext uri="{BB962C8B-B14F-4D97-AF65-F5344CB8AC3E}">
        <p14:creationId xmlns:p14="http://schemas.microsoft.com/office/powerpoint/2010/main" val="32783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57200" y="176220"/>
            <a:ext cx="8229600" cy="547359"/>
          </a:xfrm>
          <a:prstGeom prst="rect">
            <a:avLst/>
          </a:prstGeom>
        </p:spPr>
        <p:txBody>
          <a:bodyPr>
            <a:normAutofit/>
          </a:bodyPr>
          <a:lstStyle>
            <a:lvl1pPr algn="l">
              <a:defRPr sz="2400" b="0">
                <a:solidFill>
                  <a:schemeClr val="bg1"/>
                </a:solidFill>
                <a:latin typeface="Arial"/>
                <a:cs typeface="Arial"/>
              </a:defRPr>
            </a:lvl1pPr>
          </a:lstStyle>
          <a:p>
            <a:endParaRPr lang="en-US" dirty="0"/>
          </a:p>
        </p:txBody>
      </p:sp>
      <p:sp>
        <p:nvSpPr>
          <p:cNvPr id="10" name="Content Placeholder 2"/>
          <p:cNvSpPr>
            <a:spLocks noGrp="1"/>
          </p:cNvSpPr>
          <p:nvPr>
            <p:ph idx="1"/>
          </p:nvPr>
        </p:nvSpPr>
        <p:spPr>
          <a:xfrm>
            <a:off x="457200" y="875299"/>
            <a:ext cx="8229600" cy="3394472"/>
          </a:xfrm>
          <a:prstGeom prst="rect">
            <a:avLst/>
          </a:prstGeom>
        </p:spPr>
        <p:txBody>
          <a:bodyPr>
            <a:normAutofit/>
          </a:bodyPr>
          <a:lstStyle>
            <a:lvl1pPr marL="342900" indent="-342900">
              <a:buFont typeface="Wingdings" charset="2"/>
              <a:buChar char="§"/>
              <a:defRPr sz="2000">
                <a:solidFill>
                  <a:schemeClr val="tx1"/>
                </a:solidFill>
                <a:latin typeface="Arial"/>
                <a:cs typeface="Arial"/>
              </a:defRPr>
            </a:lvl1pPr>
          </a:lstStyle>
          <a:p>
            <a:endParaRPr lang="en-US" dirty="0"/>
          </a:p>
        </p:txBody>
      </p:sp>
    </p:spTree>
    <p:extLst>
      <p:ext uri="{BB962C8B-B14F-4D97-AF65-F5344CB8AC3E}">
        <p14:creationId xmlns:p14="http://schemas.microsoft.com/office/powerpoint/2010/main" val="955839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Content Placeholder 2"/>
          <p:cNvSpPr>
            <a:spLocks noGrp="1"/>
          </p:cNvSpPr>
          <p:nvPr>
            <p:ph idx="1"/>
          </p:nvPr>
        </p:nvSpPr>
        <p:spPr>
          <a:xfrm>
            <a:off x="457200" y="875299"/>
            <a:ext cx="8229600" cy="3394472"/>
          </a:xfrm>
          <a:prstGeom prst="rect">
            <a:avLst/>
          </a:prstGeom>
        </p:spPr>
        <p:txBody>
          <a:bodyPr>
            <a:normAutofit/>
          </a:bodyPr>
          <a:lstStyle>
            <a:lvl1pPr marL="342900" indent="-342900">
              <a:buFont typeface="Wingdings" charset="2"/>
              <a:buChar char="§"/>
              <a:defRPr sz="2000">
                <a:solidFill>
                  <a:schemeClr val="tx1"/>
                </a:solidFill>
                <a:latin typeface="Arial"/>
                <a:cs typeface="Arial"/>
              </a:defRPr>
            </a:lvl1pPr>
          </a:lstStyle>
          <a:p>
            <a:endParaRPr lang="en-US" dirty="0"/>
          </a:p>
        </p:txBody>
      </p:sp>
    </p:spTree>
    <p:extLst>
      <p:ext uri="{BB962C8B-B14F-4D97-AF65-F5344CB8AC3E}">
        <p14:creationId xmlns:p14="http://schemas.microsoft.com/office/powerpoint/2010/main" val="146442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Content Placeholder 2"/>
          <p:cNvSpPr>
            <a:spLocks noGrp="1"/>
          </p:cNvSpPr>
          <p:nvPr>
            <p:ph idx="1"/>
          </p:nvPr>
        </p:nvSpPr>
        <p:spPr>
          <a:xfrm>
            <a:off x="457200" y="1309165"/>
            <a:ext cx="8229600" cy="2960606"/>
          </a:xfrm>
          <a:prstGeom prst="rect">
            <a:avLst/>
          </a:prstGeom>
        </p:spPr>
        <p:txBody>
          <a:bodyPr>
            <a:normAutofit/>
          </a:bodyPr>
          <a:lstStyle>
            <a:lvl1pPr marL="342900" indent="-342900">
              <a:buFont typeface="Wingdings" charset="2"/>
              <a:buChar char="§"/>
              <a:defRPr sz="2000">
                <a:solidFill>
                  <a:schemeClr val="tx1"/>
                </a:solidFill>
                <a:latin typeface="Arial"/>
                <a:cs typeface="Arial"/>
              </a:defRPr>
            </a:lvl1pPr>
          </a:lstStyle>
          <a:p>
            <a:endParaRPr lang="en-US" dirty="0"/>
          </a:p>
        </p:txBody>
      </p:sp>
    </p:spTree>
    <p:extLst>
      <p:ext uri="{BB962C8B-B14F-4D97-AF65-F5344CB8AC3E}">
        <p14:creationId xmlns:p14="http://schemas.microsoft.com/office/powerpoint/2010/main" val="1914637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 3_Title and Content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7" name="Shape 637"/>
          <p:cNvSpPr>
            <a:spLocks noGrp="1"/>
          </p:cNvSpPr>
          <p:nvPr>
            <p:ph type="title"/>
          </p:nvPr>
        </p:nvSpPr>
        <p:spPr>
          <a:xfrm>
            <a:off x="457200" y="176219"/>
            <a:ext cx="8229600" cy="699080"/>
          </a:xfrm>
          <a:prstGeom prst="rect">
            <a:avLst/>
          </a:prstGeom>
        </p:spPr>
        <p:txBody>
          <a:bodyPr lIns="45718" tIns="45718" rIns="45718" bIns="45718" anchor="t"/>
          <a:lstStyle>
            <a:lvl1pPr defTabSz="457178">
              <a:defRPr sz="2400">
                <a:uFill>
                  <a:solidFill>
                    <a:srgbClr val="FFFFFF"/>
                  </a:solidFill>
                </a:uFill>
              </a:defRPr>
            </a:lvl1pPr>
          </a:lstStyle>
          <a:p>
            <a:r>
              <a:t>Title Text</a:t>
            </a:r>
          </a:p>
        </p:txBody>
      </p:sp>
      <p:sp>
        <p:nvSpPr>
          <p:cNvPr id="638" name="Shape 638"/>
          <p:cNvSpPr>
            <a:spLocks noGrp="1"/>
          </p:cNvSpPr>
          <p:nvPr>
            <p:ph type="body" idx="1"/>
          </p:nvPr>
        </p:nvSpPr>
        <p:spPr>
          <a:xfrm>
            <a:off x="457200" y="875299"/>
            <a:ext cx="8229600" cy="4268202"/>
          </a:xfrm>
          <a:prstGeom prst="rect">
            <a:avLst/>
          </a:prstGeom>
        </p:spPr>
        <p:txBody>
          <a:bodyPr lIns="45718" tIns="45718" rIns="45718" bIns="45718" anchor="t"/>
          <a:lstStyle>
            <a:lvl1pPr marL="334312" indent="-334312" defTabSz="457178">
              <a:spcBef>
                <a:spcPts val="450"/>
              </a:spcBef>
              <a:buSzPct val="100000"/>
              <a:buFont typeface="Arial"/>
              <a:defRPr>
                <a:uFill>
                  <a:solidFill>
                    <a:srgbClr val="FFFFFF"/>
                  </a:solidFill>
                </a:uFill>
                <a:latin typeface="Times New Roman"/>
                <a:ea typeface="Times New Roman"/>
                <a:cs typeface="Times New Roman"/>
                <a:sym typeface="Times New Roman"/>
              </a:defRPr>
            </a:lvl1pPr>
            <a:lvl2pPr marL="450034" indent="-278592" defTabSz="457178">
              <a:spcBef>
                <a:spcPts val="450"/>
              </a:spcBef>
              <a:buSzPct val="100000"/>
              <a:buFont typeface="Arial"/>
              <a:buChar char="–"/>
              <a:defRPr>
                <a:uFill>
                  <a:solidFill>
                    <a:srgbClr val="FFFFFF"/>
                  </a:solidFill>
                </a:uFill>
                <a:latin typeface="Times New Roman"/>
                <a:ea typeface="Times New Roman"/>
                <a:cs typeface="Times New Roman"/>
                <a:sym typeface="Times New Roman"/>
              </a:defRPr>
            </a:lvl2pPr>
            <a:lvl3pPr marL="565757" indent="-222873" defTabSz="457178">
              <a:spcBef>
                <a:spcPts val="450"/>
              </a:spcBef>
              <a:buSzPct val="100000"/>
              <a:buFont typeface="Arial"/>
              <a:defRPr>
                <a:uFill>
                  <a:solidFill>
                    <a:srgbClr val="FFFFFF"/>
                  </a:solidFill>
                </a:uFill>
                <a:latin typeface="Times New Roman"/>
                <a:ea typeface="Times New Roman"/>
                <a:cs typeface="Times New Roman"/>
                <a:sym typeface="Times New Roman"/>
              </a:defRPr>
            </a:lvl3pPr>
            <a:lvl4pPr marL="737199" indent="-222873" defTabSz="457178">
              <a:spcBef>
                <a:spcPts val="450"/>
              </a:spcBef>
              <a:buSzPct val="100000"/>
              <a:buFont typeface="Arial"/>
              <a:buChar char="–"/>
              <a:defRPr>
                <a:uFill>
                  <a:solidFill>
                    <a:srgbClr val="FFFFFF"/>
                  </a:solidFill>
                </a:uFill>
                <a:latin typeface="Times New Roman"/>
                <a:ea typeface="Times New Roman"/>
                <a:cs typeface="Times New Roman"/>
                <a:sym typeface="Times New Roman"/>
              </a:defRPr>
            </a:lvl4pPr>
            <a:lvl5pPr marL="908639" indent="-222873" defTabSz="457178">
              <a:spcBef>
                <a:spcPts val="450"/>
              </a:spcBef>
              <a:buSzPct val="100000"/>
              <a:buFont typeface="Arial"/>
              <a:buChar char="»"/>
              <a:defRPr>
                <a:uFill>
                  <a:solidFill>
                    <a:srgbClr val="FFFFFF"/>
                  </a:solidFill>
                </a:u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639" name="Shape 639"/>
          <p:cNvSpPr>
            <a:spLocks noGrp="1"/>
          </p:cNvSpPr>
          <p:nvPr>
            <p:ph type="sldNum" sz="quarter" idx="2"/>
          </p:nvPr>
        </p:nvSpPr>
        <p:spPr>
          <a:xfrm>
            <a:off x="6281331" y="4628763"/>
            <a:ext cx="271869" cy="276999"/>
          </a:xfrm>
          <a:prstGeom prst="rect">
            <a:avLst/>
          </a:prstGeom>
        </p:spPr>
        <p:txBody>
          <a:bodyPr lIns="45718" tIns="45718" rIns="45718" bIns="45718" anchor="ctr">
            <a:spAutoFit/>
          </a:bodyPr>
          <a:lstStyle>
            <a:lvl1pPr algn="r" defTabSz="457178">
              <a:defRPr sz="12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5918767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3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6220"/>
            <a:ext cx="8229600" cy="547359"/>
          </a:xfrm>
          <a:prstGeom prst="rect">
            <a:avLst/>
          </a:prstGeom>
        </p:spPr>
        <p:txBody>
          <a:bodyPr lIns="91436" tIns="45718" rIns="91436" bIns="45718">
            <a:normAutofit/>
          </a:bodyPr>
          <a:lstStyle>
            <a:lvl1pPr algn="l">
              <a:defRPr sz="24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875299"/>
            <a:ext cx="8229600" cy="3394472"/>
          </a:xfrm>
          <a:prstGeom prst="rect">
            <a:avLst/>
          </a:prstGeom>
        </p:spPr>
        <p:txBody>
          <a:bodyPr lIns="91436" tIns="45718" rIns="91436" bIns="45718"/>
          <a:lstStyle>
            <a:lvl1pPr marL="342882" indent="-342882">
              <a:buFont typeface="Wingdings" charset="2"/>
              <a:buChar char="§"/>
              <a:defRPr sz="2000">
                <a:solidFill>
                  <a:schemeClr val="tx1"/>
                </a:solidFill>
                <a:latin typeface="+mj-lt"/>
              </a:defRPr>
            </a:lvl1pPr>
            <a:lvl2pPr marL="742913" indent="-285736">
              <a:buFont typeface="Wingdings" charset="2"/>
              <a:buChar char="§"/>
              <a:defRPr sz="1800">
                <a:solidFill>
                  <a:schemeClr val="tx1"/>
                </a:solidFill>
                <a:latin typeface="+mj-lt"/>
              </a:defRPr>
            </a:lvl2pPr>
            <a:lvl3pPr marL="1142943" indent="-228588">
              <a:buFont typeface="Arial"/>
              <a:buChar char="•"/>
              <a:defRPr sz="1600">
                <a:solidFill>
                  <a:schemeClr val="tx1"/>
                </a:solidFill>
                <a:latin typeface="+mj-lt"/>
              </a:defRPr>
            </a:lvl3pPr>
            <a:lvl4pPr marL="1600120" indent="-228588">
              <a:buFont typeface="Lucida Grande"/>
              <a:buChar char="-"/>
              <a:defRPr sz="1400">
                <a:solidFill>
                  <a:schemeClr val="tx1"/>
                </a:solidFill>
                <a:latin typeface="+mj-lt"/>
              </a:defRPr>
            </a:lvl4pPr>
            <a:lvl5pPr marL="2057298" indent="-228588">
              <a:buFont typeface="Courier New"/>
              <a:buChar char="o"/>
              <a:defRPr sz="1400">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656518"/>
            <a:ext cx="2133600" cy="273844"/>
          </a:xfrm>
          <a:prstGeom prst="rect">
            <a:avLst/>
          </a:prstGeom>
        </p:spPr>
        <p:txBody>
          <a:bodyPr/>
          <a:lstStyle>
            <a:lvl1pPr>
              <a:defRPr>
                <a:solidFill>
                  <a:schemeClr val="bg1"/>
                </a:solidFill>
                <a:latin typeface="+mj-lt"/>
              </a:defRPr>
            </a:lvl1pPr>
          </a:lstStyle>
          <a:p>
            <a:r>
              <a:rPr lang="en-US" dirty="0"/>
              <a:t>Ross Section #2</a:t>
            </a:r>
          </a:p>
        </p:txBody>
      </p:sp>
    </p:spTree>
    <p:extLst>
      <p:ext uri="{BB962C8B-B14F-4D97-AF65-F5344CB8AC3E}">
        <p14:creationId xmlns:p14="http://schemas.microsoft.com/office/powerpoint/2010/main" val="1002624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6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3" name="Shape 513"/>
          <p:cNvSpPr>
            <a:spLocks noGrp="1"/>
          </p:cNvSpPr>
          <p:nvPr>
            <p:ph type="pic" sz="quarter" idx="13"/>
          </p:nvPr>
        </p:nvSpPr>
        <p:spPr>
          <a:xfrm>
            <a:off x="3771900" y="552450"/>
            <a:ext cx="1614488" cy="1210866"/>
          </a:xfrm>
          <a:prstGeom prst="rect">
            <a:avLst/>
          </a:prstGeom>
          <a:ln w="9525">
            <a:round/>
          </a:ln>
          <a:effectLst>
            <a:outerShdw blurRad="254000" dist="254000" dir="5400000" rotWithShape="0">
              <a:srgbClr val="000000">
                <a:alpha val="75000"/>
              </a:srgbClr>
            </a:outerShdw>
          </a:effectLst>
        </p:spPr>
        <p:txBody>
          <a:bodyPr lIns="34290" tIns="17145" rIns="34290" bIns="17145" anchor="t">
            <a:noAutofit/>
          </a:bodyPr>
          <a:lstStyle/>
          <a:p>
            <a:endParaRPr/>
          </a:p>
        </p:txBody>
      </p:sp>
      <p:sp>
        <p:nvSpPr>
          <p:cNvPr id="514" name="Shape 514"/>
          <p:cNvSpPr>
            <a:spLocks noGrp="1"/>
          </p:cNvSpPr>
          <p:nvPr>
            <p:ph type="pic" sz="quarter" idx="14"/>
          </p:nvPr>
        </p:nvSpPr>
        <p:spPr>
          <a:xfrm>
            <a:off x="1852612" y="552450"/>
            <a:ext cx="1614488" cy="1210866"/>
          </a:xfrm>
          <a:prstGeom prst="rect">
            <a:avLst/>
          </a:prstGeom>
          <a:ln w="9525">
            <a:round/>
          </a:ln>
          <a:effectLst>
            <a:outerShdw blurRad="254000" dist="254000" dir="5400000" rotWithShape="0">
              <a:srgbClr val="000000">
                <a:alpha val="75000"/>
              </a:srgbClr>
            </a:outerShdw>
          </a:effectLst>
        </p:spPr>
        <p:txBody>
          <a:bodyPr lIns="34290" tIns="17145" rIns="34290" bIns="17145" anchor="t">
            <a:noAutofit/>
          </a:bodyPr>
          <a:lstStyle/>
          <a:p>
            <a:endParaRPr/>
          </a:p>
        </p:txBody>
      </p:sp>
      <p:sp>
        <p:nvSpPr>
          <p:cNvPr id="515" name="Shape 515"/>
          <p:cNvSpPr>
            <a:spLocks noGrp="1"/>
          </p:cNvSpPr>
          <p:nvPr>
            <p:ph type="pic" sz="quarter" idx="15"/>
          </p:nvPr>
        </p:nvSpPr>
        <p:spPr>
          <a:xfrm>
            <a:off x="5700712" y="552450"/>
            <a:ext cx="1614488" cy="1210866"/>
          </a:xfrm>
          <a:prstGeom prst="rect">
            <a:avLst/>
          </a:prstGeom>
          <a:ln w="9525">
            <a:round/>
          </a:ln>
          <a:effectLst>
            <a:outerShdw blurRad="254000" dist="254000" dir="5400000" rotWithShape="0">
              <a:srgbClr val="000000">
                <a:alpha val="75000"/>
              </a:srgbClr>
            </a:outerShdw>
          </a:effectLst>
        </p:spPr>
        <p:txBody>
          <a:bodyPr lIns="34290" tIns="17145" rIns="34290" bIns="17145" anchor="t">
            <a:noAutofit/>
          </a:bodyPr>
          <a:lstStyle/>
          <a:p>
            <a:endParaRPr/>
          </a:p>
        </p:txBody>
      </p:sp>
      <p:sp>
        <p:nvSpPr>
          <p:cNvPr id="516" name="Shape 516"/>
          <p:cNvSpPr>
            <a:spLocks noGrp="1"/>
          </p:cNvSpPr>
          <p:nvPr>
            <p:ph type="pic" sz="quarter" idx="16"/>
          </p:nvPr>
        </p:nvSpPr>
        <p:spPr>
          <a:xfrm>
            <a:off x="3771900" y="2100263"/>
            <a:ext cx="1614488" cy="1210866"/>
          </a:xfrm>
          <a:prstGeom prst="rect">
            <a:avLst/>
          </a:prstGeom>
          <a:ln w="9525">
            <a:round/>
          </a:ln>
          <a:effectLst>
            <a:outerShdw blurRad="254000" dist="254000" dir="5400000" rotWithShape="0">
              <a:srgbClr val="000000">
                <a:alpha val="75000"/>
              </a:srgbClr>
            </a:outerShdw>
          </a:effectLst>
        </p:spPr>
        <p:txBody>
          <a:bodyPr lIns="34290" tIns="17145" rIns="34290" bIns="17145" anchor="t">
            <a:noAutofit/>
          </a:bodyPr>
          <a:lstStyle/>
          <a:p>
            <a:endParaRPr/>
          </a:p>
        </p:txBody>
      </p:sp>
      <p:sp>
        <p:nvSpPr>
          <p:cNvPr id="517" name="Shape 517"/>
          <p:cNvSpPr>
            <a:spLocks noGrp="1"/>
          </p:cNvSpPr>
          <p:nvPr>
            <p:ph type="pic" sz="quarter" idx="17"/>
          </p:nvPr>
        </p:nvSpPr>
        <p:spPr>
          <a:xfrm>
            <a:off x="1852612" y="2100263"/>
            <a:ext cx="1614488" cy="1210866"/>
          </a:xfrm>
          <a:prstGeom prst="rect">
            <a:avLst/>
          </a:prstGeom>
          <a:ln w="9525">
            <a:round/>
          </a:ln>
          <a:effectLst>
            <a:outerShdw blurRad="254000" dist="254000" dir="5400000" rotWithShape="0">
              <a:srgbClr val="000000">
                <a:alpha val="75000"/>
              </a:srgbClr>
            </a:outerShdw>
          </a:effectLst>
        </p:spPr>
        <p:txBody>
          <a:bodyPr lIns="34290" tIns="17145" rIns="34290" bIns="17145" anchor="t">
            <a:noAutofit/>
          </a:bodyPr>
          <a:lstStyle/>
          <a:p>
            <a:endParaRPr/>
          </a:p>
        </p:txBody>
      </p:sp>
      <p:sp>
        <p:nvSpPr>
          <p:cNvPr id="518" name="Shape 518"/>
          <p:cNvSpPr>
            <a:spLocks noGrp="1"/>
          </p:cNvSpPr>
          <p:nvPr>
            <p:ph type="pic" sz="quarter" idx="18"/>
          </p:nvPr>
        </p:nvSpPr>
        <p:spPr>
          <a:xfrm>
            <a:off x="5700712" y="2100263"/>
            <a:ext cx="1614488" cy="1210866"/>
          </a:xfrm>
          <a:prstGeom prst="rect">
            <a:avLst/>
          </a:prstGeom>
          <a:ln w="9525">
            <a:round/>
          </a:ln>
          <a:effectLst>
            <a:outerShdw blurRad="254000" dist="254000" dir="5400000" rotWithShape="0">
              <a:srgbClr val="000000">
                <a:alpha val="75000"/>
              </a:srgbClr>
            </a:outerShdw>
          </a:effectLst>
        </p:spPr>
        <p:txBody>
          <a:bodyPr lIns="34290" tIns="17145" rIns="34290" bIns="17145" anchor="t">
            <a:noAutofit/>
          </a:bodyPr>
          <a:lstStyle/>
          <a:p>
            <a:endParaRPr/>
          </a:p>
        </p:txBody>
      </p:sp>
      <p:sp>
        <p:nvSpPr>
          <p:cNvPr id="519" name="Shape 519"/>
          <p:cNvSpPr>
            <a:spLocks noGrp="1"/>
          </p:cNvSpPr>
          <p:nvPr>
            <p:ph type="title"/>
          </p:nvPr>
        </p:nvSpPr>
        <p:spPr>
          <a:xfrm>
            <a:off x="762000" y="3652837"/>
            <a:ext cx="7620000" cy="776288"/>
          </a:xfrm>
          <a:prstGeom prst="rect">
            <a:avLst/>
          </a:prstGeom>
        </p:spPr>
        <p:txBody>
          <a:bodyPr lIns="34290" tIns="17145" rIns="34290" bIns="17145"/>
          <a:lstStyle>
            <a:lvl1pPr>
              <a:defRPr sz="4000"/>
            </a:lvl1pPr>
          </a:lstStyle>
          <a:p>
            <a:r>
              <a:t>Title Text</a:t>
            </a:r>
          </a:p>
        </p:txBody>
      </p:sp>
      <p:sp>
        <p:nvSpPr>
          <p:cNvPr id="520" name="Shape 520"/>
          <p:cNvSpPr>
            <a:spLocks noGrp="1"/>
          </p:cNvSpPr>
          <p:nvPr>
            <p:ph type="sldNum" sz="quarter" idx="2"/>
          </p:nvPr>
        </p:nvSpPr>
        <p:spPr>
          <a:xfrm>
            <a:off x="4496103" y="4806133"/>
            <a:ext cx="155448" cy="147638"/>
          </a:xfrm>
          <a:prstGeom prst="rect">
            <a:avLst/>
          </a:prstGeom>
        </p:spPr>
        <p:txBody>
          <a:bodyPr lIns="34290" tIns="17145" rIns="34290" bIns="17145"/>
          <a:lstStyle/>
          <a:p>
            <a:fld id="{86CB4B4D-7CA3-9044-876B-883B54F8677D}" type="slidenum">
              <a:t>‹#›</a:t>
            </a:fld>
            <a:endParaRPr/>
          </a:p>
        </p:txBody>
      </p:sp>
    </p:spTree>
    <p:extLst>
      <p:ext uri="{BB962C8B-B14F-4D97-AF65-F5344CB8AC3E}">
        <p14:creationId xmlns:p14="http://schemas.microsoft.com/office/powerpoint/2010/main" val="112495172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656518"/>
            <a:ext cx="2133600" cy="273844"/>
          </a:xfrm>
          <a:prstGeom prst="rect">
            <a:avLst/>
          </a:prstGeom>
        </p:spPr>
        <p:txBody>
          <a:bodyPr/>
          <a:lstStyle/>
          <a:p>
            <a:r>
              <a:rPr lang="en-US" dirty="0"/>
              <a:t>Ross Introduction</a:t>
            </a:r>
          </a:p>
        </p:txBody>
      </p:sp>
    </p:spTree>
    <p:extLst>
      <p:ext uri="{BB962C8B-B14F-4D97-AF65-F5344CB8AC3E}">
        <p14:creationId xmlns:p14="http://schemas.microsoft.com/office/powerpoint/2010/main" val="646730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536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Content Placeholder 2"/>
          <p:cNvSpPr>
            <a:spLocks noGrp="1"/>
          </p:cNvSpPr>
          <p:nvPr>
            <p:ph idx="1"/>
          </p:nvPr>
        </p:nvSpPr>
        <p:spPr>
          <a:xfrm>
            <a:off x="457200" y="1309165"/>
            <a:ext cx="8229600" cy="2960606"/>
          </a:xfrm>
          <a:prstGeom prst="rect">
            <a:avLst/>
          </a:prstGeom>
        </p:spPr>
        <p:txBody>
          <a:bodyPr>
            <a:normAutofit/>
          </a:bodyPr>
          <a:lstStyle>
            <a:lvl1pPr marL="342900" indent="-342900">
              <a:buFont typeface="Wingdings" charset="2"/>
              <a:buChar char="§"/>
              <a:defRPr sz="2000">
                <a:solidFill>
                  <a:srgbClr val="FFFFFF"/>
                </a:solidFill>
                <a:latin typeface="Arial"/>
                <a:cs typeface="Arial"/>
              </a:defRPr>
            </a:lvl1pPr>
          </a:lstStyle>
          <a:p>
            <a:endParaRPr lang="en-US" dirty="0"/>
          </a:p>
        </p:txBody>
      </p:sp>
    </p:spTree>
    <p:extLst>
      <p:ext uri="{BB962C8B-B14F-4D97-AF65-F5344CB8AC3E}">
        <p14:creationId xmlns:p14="http://schemas.microsoft.com/office/powerpoint/2010/main" val="197265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57200" y="176220"/>
            <a:ext cx="8229600" cy="547359"/>
          </a:xfrm>
          <a:prstGeom prst="rect">
            <a:avLst/>
          </a:prstGeom>
        </p:spPr>
        <p:txBody>
          <a:bodyPr>
            <a:normAutofit/>
          </a:bodyPr>
          <a:lstStyle>
            <a:lvl1pPr algn="l">
              <a:defRPr sz="2400" b="0">
                <a:solidFill>
                  <a:schemeClr val="bg1"/>
                </a:solidFill>
                <a:latin typeface="Arial"/>
                <a:cs typeface="Arial"/>
              </a:defRPr>
            </a:lvl1pPr>
          </a:lstStyle>
          <a:p>
            <a:endParaRPr lang="en-US" dirty="0"/>
          </a:p>
        </p:txBody>
      </p:sp>
      <p:sp>
        <p:nvSpPr>
          <p:cNvPr id="10" name="Content Placeholder 2"/>
          <p:cNvSpPr>
            <a:spLocks noGrp="1"/>
          </p:cNvSpPr>
          <p:nvPr>
            <p:ph idx="1"/>
          </p:nvPr>
        </p:nvSpPr>
        <p:spPr>
          <a:xfrm>
            <a:off x="457200" y="875299"/>
            <a:ext cx="8229600" cy="3394472"/>
          </a:xfrm>
          <a:prstGeom prst="rect">
            <a:avLst/>
          </a:prstGeom>
        </p:spPr>
        <p:txBody>
          <a:bodyPr>
            <a:normAutofit/>
          </a:bodyPr>
          <a:lstStyle>
            <a:lvl1pPr marL="342900" indent="-342900">
              <a:buFont typeface="Wingdings" charset="2"/>
              <a:buChar char="§"/>
              <a:defRPr sz="2000">
                <a:solidFill>
                  <a:srgbClr val="FFFFFF"/>
                </a:solidFill>
                <a:latin typeface="Arial"/>
                <a:cs typeface="Arial"/>
              </a:defRPr>
            </a:lvl1pPr>
          </a:lstStyle>
          <a:p>
            <a:endParaRPr lang="en-US" dirty="0"/>
          </a:p>
        </p:txBody>
      </p:sp>
    </p:spTree>
    <p:extLst>
      <p:ext uri="{BB962C8B-B14F-4D97-AF65-F5344CB8AC3E}">
        <p14:creationId xmlns:p14="http://schemas.microsoft.com/office/powerpoint/2010/main" val="2472698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00537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66"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68016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9.xml"/><Relationship Id="rId5" Type="http://schemas.openxmlformats.org/officeDocument/2006/relationships/image" Target="../media/image2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10.xml"/><Relationship Id="rId5" Type="http://schemas.openxmlformats.org/officeDocument/2006/relationships/image" Target="../media/image16.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11.xml"/><Relationship Id="rId5" Type="http://schemas.openxmlformats.org/officeDocument/2006/relationships/image" Target="../media/image2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hemeOverride" Target="../theme/themeOverride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notesSlide" Target="../notesSlides/notesSlide1.xml"/><Relationship Id="rId7"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hemeOverride" Target="../theme/themeOverride14.xml"/><Relationship Id="rId6" Type="http://schemas.openxmlformats.org/officeDocument/2006/relationships/image" Target="../media/image26.tiff"/><Relationship Id="rId5" Type="http://schemas.openxmlformats.org/officeDocument/2006/relationships/image" Target="../media/image16.pn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15.xml"/><Relationship Id="rId5" Type="http://schemas.openxmlformats.org/officeDocument/2006/relationships/image" Target="../media/image16.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16.xml"/><Relationship Id="rId5" Type="http://schemas.openxmlformats.org/officeDocument/2006/relationships/image" Target="../media/image28.tiff"/><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hemeOverride" Target="../theme/themeOverride17.xml"/><Relationship Id="rId6" Type="http://schemas.openxmlformats.org/officeDocument/2006/relationships/image" Target="../media/image26.tiff"/><Relationship Id="rId5" Type="http://schemas.openxmlformats.org/officeDocument/2006/relationships/image" Target="../media/image16.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4.xml"/><Relationship Id="rId1" Type="http://schemas.openxmlformats.org/officeDocument/2006/relationships/themeOverride" Target="../theme/themeOverride1.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18.xml"/><Relationship Id="rId5" Type="http://schemas.openxmlformats.org/officeDocument/2006/relationships/image" Target="../media/image16.png"/><Relationship Id="rId4" Type="http://schemas.openxmlformats.org/officeDocument/2006/relationships/image" Target="../media/image29.tif"/></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19.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0.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1.xml"/><Relationship Id="rId5" Type="http://schemas.openxmlformats.org/officeDocument/2006/relationships/image" Target="../media/image30.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hemeOverride" Target="../theme/themeOverride22.xml"/><Relationship Id="rId6" Type="http://schemas.openxmlformats.org/officeDocument/2006/relationships/image" Target="../media/image33.jpeg"/><Relationship Id="rId5" Type="http://schemas.openxmlformats.org/officeDocument/2006/relationships/image" Target="../media/image32.png"/><Relationship Id="rId10" Type="http://schemas.openxmlformats.org/officeDocument/2006/relationships/image" Target="../media/image36.JPG"/><Relationship Id="rId4" Type="http://schemas.openxmlformats.org/officeDocument/2006/relationships/image" Target="../media/image31.pn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3.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4.xml"/><Relationship Id="rId6" Type="http://schemas.openxmlformats.org/officeDocument/2006/relationships/image" Target="../media/image16.png"/><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5.xml"/><Relationship Id="rId5" Type="http://schemas.openxmlformats.org/officeDocument/2006/relationships/image" Target="../media/image39.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6.xml"/><Relationship Id="rId5" Type="http://schemas.openxmlformats.org/officeDocument/2006/relationships/image" Target="../media/image16.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7.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4.xml"/><Relationship Id="rId1" Type="http://schemas.openxmlformats.org/officeDocument/2006/relationships/themeOverride" Target="../theme/themeOverride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8.xml"/><Relationship Id="rId5" Type="http://schemas.openxmlformats.org/officeDocument/2006/relationships/image" Target="../media/image41.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29.xml"/><Relationship Id="rId5" Type="http://schemas.openxmlformats.org/officeDocument/2006/relationships/image" Target="../media/image42.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hemeOverride" Target="../theme/themeOverride3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31.xml"/><Relationship Id="rId5" Type="http://schemas.openxmlformats.org/officeDocument/2006/relationships/image" Target="../media/image46.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32.xml"/><Relationship Id="rId5" Type="http://schemas.openxmlformats.org/officeDocument/2006/relationships/image" Target="../media/image16.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3.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hemeOverride" Target="../theme/themeOverride33.xml"/><Relationship Id="rId6" Type="http://schemas.openxmlformats.org/officeDocument/2006/relationships/image" Target="../media/image48.png"/><Relationship Id="rId5" Type="http://schemas.openxmlformats.org/officeDocument/2006/relationships/image" Target="../media/image16.png"/><Relationship Id="rId10" Type="http://schemas.openxmlformats.org/officeDocument/2006/relationships/image" Target="../media/image52.png"/><Relationship Id="rId4" Type="http://schemas.openxmlformats.org/officeDocument/2006/relationships/image" Target="../media/image2.jpg"/><Relationship Id="rId9"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34.xml"/><Relationship Id="rId5" Type="http://schemas.openxmlformats.org/officeDocument/2006/relationships/image" Target="../media/image53.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35.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hemeOverride" Target="../theme/themeOverride3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3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4.xml"/><Relationship Id="rId1" Type="http://schemas.openxmlformats.org/officeDocument/2006/relationships/themeOverride" Target="../theme/themeOverride3.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8.png"/><Relationship Id="rId2" Type="http://schemas.openxmlformats.org/officeDocument/2006/relationships/slideLayout" Target="../slideLayouts/slideLayout3.xml"/><Relationship Id="rId1" Type="http://schemas.openxmlformats.org/officeDocument/2006/relationships/themeOverride" Target="../theme/themeOverride38.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39.xml"/><Relationship Id="rId5" Type="http://schemas.openxmlformats.org/officeDocument/2006/relationships/image" Target="../media/image16.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40.xml"/><Relationship Id="rId5" Type="http://schemas.openxmlformats.org/officeDocument/2006/relationships/image" Target="../media/image16.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jpg"/><Relationship Id="rId7" Type="http://schemas.openxmlformats.org/officeDocument/2006/relationships/image" Target="../media/image62.png"/><Relationship Id="rId2" Type="http://schemas.openxmlformats.org/officeDocument/2006/relationships/slideLayout" Target="../slideLayouts/slideLayout3.xml"/><Relationship Id="rId1" Type="http://schemas.openxmlformats.org/officeDocument/2006/relationships/themeOverride" Target="../theme/themeOverride41.xml"/><Relationship Id="rId6" Type="http://schemas.openxmlformats.org/officeDocument/2006/relationships/image" Target="../media/image61.png"/><Relationship Id="rId5" Type="http://schemas.openxmlformats.org/officeDocument/2006/relationships/image" Target="../media/image20.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hemeOverride" Target="../theme/themeOverride42.xml"/><Relationship Id="rId6" Type="http://schemas.openxmlformats.org/officeDocument/2006/relationships/image" Target="../media/image16.png"/><Relationship Id="rId5" Type="http://schemas.openxmlformats.org/officeDocument/2006/relationships/image" Target="../media/image64.png"/><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hemeOverride" Target="../theme/themeOverride43.xml"/><Relationship Id="rId6" Type="http://schemas.openxmlformats.org/officeDocument/2006/relationships/image" Target="../media/image16.png"/><Relationship Id="rId5" Type="http://schemas.openxmlformats.org/officeDocument/2006/relationships/image" Target="../media/image65.jpeg"/><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4.xml"/><Relationship Id="rId1" Type="http://schemas.openxmlformats.org/officeDocument/2006/relationships/themeOverride" Target="../theme/themeOverride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4.xml"/><Relationship Id="rId1" Type="http://schemas.openxmlformats.org/officeDocument/2006/relationships/themeOverride" Target="../theme/themeOverride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hemeOverride" Target="../theme/themeOverride8.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678" y="2416394"/>
            <a:ext cx="5272642" cy="660283"/>
          </a:xfrm>
          <a:prstGeom prst="rect">
            <a:avLst/>
          </a:prstGeom>
        </p:spPr>
      </p:pic>
    </p:spTree>
    <p:extLst>
      <p:ext uri="{BB962C8B-B14F-4D97-AF65-F5344CB8AC3E}">
        <p14:creationId xmlns:p14="http://schemas.microsoft.com/office/powerpoint/2010/main" val="2296860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86907" y="1214671"/>
            <a:ext cx="4220004" cy="3046988"/>
          </a:xfrm>
          <a:prstGeom prst="rect">
            <a:avLst/>
          </a:prstGeom>
          <a:noFill/>
        </p:spPr>
        <p:txBody>
          <a:bodyPr wrap="square" rtlCol="0">
            <a:spAutoFit/>
          </a:bodyPr>
          <a:lstStyle/>
          <a:p>
            <a:pPr marL="285750" indent="-285750">
              <a:buFont typeface="Wingdings" panose="05000000000000000000" pitchFamily="2" charset="2"/>
              <a:buChar char="§"/>
            </a:pPr>
            <a:r>
              <a:rPr lang="en-US" sz="2000" b="1" dirty="0">
                <a:latin typeface="Arial"/>
                <a:cs typeface="Arial"/>
              </a:rPr>
              <a:t>All In One Electronics and Panel</a:t>
            </a:r>
          </a:p>
          <a:p>
            <a:pPr marL="285750" indent="-285750">
              <a:buFont typeface="Wingdings" panose="05000000000000000000" pitchFamily="2" charset="2"/>
              <a:buChar char="§"/>
            </a:pPr>
            <a:endParaRPr lang="en-US" sz="2000" b="1" dirty="0">
              <a:latin typeface="Arial"/>
              <a:cs typeface="Arial"/>
            </a:endParaRPr>
          </a:p>
          <a:p>
            <a:pPr marL="285750" indent="-285750">
              <a:buFont typeface="Wingdings" panose="05000000000000000000" pitchFamily="2" charset="2"/>
              <a:buChar char="§"/>
            </a:pPr>
            <a:r>
              <a:rPr lang="en-US" sz="2000" b="1" dirty="0">
                <a:latin typeface="Arial"/>
                <a:cs typeface="Arial"/>
              </a:rPr>
              <a:t>1 RU Frame with </a:t>
            </a:r>
            <a:r>
              <a:rPr lang="en-US" sz="2000" b="1" dirty="0" err="1">
                <a:latin typeface="Arial"/>
                <a:cs typeface="Arial"/>
              </a:rPr>
              <a:t>SoftPanel</a:t>
            </a:r>
            <a:endParaRPr lang="en-US" sz="2000" b="1" dirty="0">
              <a:latin typeface="Arial"/>
              <a:cs typeface="Arial"/>
            </a:endParaRPr>
          </a:p>
          <a:p>
            <a:pPr marL="285750" indent="-285750">
              <a:buFont typeface="Wingdings" panose="05000000000000000000" pitchFamily="2" charset="2"/>
              <a:buChar char="§"/>
            </a:pPr>
            <a:endParaRPr lang="en-US" sz="2000" b="1" dirty="0">
              <a:latin typeface="Arial"/>
              <a:cs typeface="Arial"/>
            </a:endParaRPr>
          </a:p>
          <a:p>
            <a:pPr marL="285750" indent="-285750">
              <a:buFont typeface="Wingdings" panose="05000000000000000000" pitchFamily="2" charset="2"/>
              <a:buChar char="§"/>
            </a:pPr>
            <a:r>
              <a:rPr lang="en-US" sz="2000" b="1" dirty="0">
                <a:latin typeface="Arial"/>
                <a:cs typeface="Arial"/>
              </a:rPr>
              <a:t>Separate Hardware Panel</a:t>
            </a:r>
          </a:p>
          <a:p>
            <a:pPr lvl="1" indent="-228600">
              <a:buFont typeface="Wingdings" panose="05000000000000000000" pitchFamily="2" charset="2"/>
              <a:buChar char="§"/>
            </a:pPr>
            <a:r>
              <a:rPr lang="en-US" dirty="0">
                <a:latin typeface="Arial" panose="020B0604020202020204" pitchFamily="34" charset="0"/>
                <a:cs typeface="Arial" panose="020B0604020202020204" pitchFamily="34" charset="0"/>
              </a:rPr>
              <a:t>CB9 Panel with same layout</a:t>
            </a:r>
          </a:p>
          <a:p>
            <a:pPr lvl="1" indent="-228600">
              <a:buFont typeface="Wingdings" panose="05000000000000000000" pitchFamily="2" charset="2"/>
              <a:buChar char="§"/>
            </a:pPr>
            <a:r>
              <a:rPr lang="en-US" dirty="0">
                <a:latin typeface="Arial" panose="020B0604020202020204" pitchFamily="34" charset="0"/>
                <a:cs typeface="Arial" panose="020B0604020202020204" pitchFamily="34" charset="0"/>
              </a:rPr>
              <a:t>Ethernet connection to frame</a:t>
            </a:r>
          </a:p>
          <a:p>
            <a:pPr lvl="1" indent="-228600">
              <a:buFont typeface="Wingdings" panose="05000000000000000000" pitchFamily="2" charset="2"/>
              <a:buChar char="§"/>
            </a:pPr>
            <a:r>
              <a:rPr lang="en-US" dirty="0">
                <a:latin typeface="Arial" panose="020B0604020202020204" pitchFamily="34" charset="0"/>
                <a:cs typeface="Arial" panose="020B0604020202020204" pitchFamily="34" charset="0"/>
              </a:rPr>
              <a:t>Can work with in tandem with </a:t>
            </a:r>
            <a:r>
              <a:rPr lang="en-US" dirty="0" err="1">
                <a:latin typeface="Arial" panose="020B0604020202020204" pitchFamily="34" charset="0"/>
                <a:cs typeface="Arial" panose="020B0604020202020204" pitchFamily="34" charset="0"/>
              </a:rPr>
              <a:t>SoftPanel</a:t>
            </a:r>
            <a:r>
              <a:rPr lang="en-US" dirty="0">
                <a:latin typeface="Arial" panose="020B0604020202020204" pitchFamily="34" charset="0"/>
                <a:cs typeface="Arial" panose="020B0604020202020204" pitchFamily="34" charset="0"/>
              </a:rPr>
              <a:t> or additional CB9 panels</a:t>
            </a:r>
          </a:p>
        </p:txBody>
      </p:sp>
      <p:sp>
        <p:nvSpPr>
          <p:cNvPr id="5" name="TextBox 4"/>
          <p:cNvSpPr txBox="1"/>
          <p:nvPr/>
        </p:nvSpPr>
        <p:spPr>
          <a:xfrm>
            <a:off x="472832" y="96253"/>
            <a:ext cx="3260967"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Three Versions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10" name="Picture 9" descr="Carbonite Solo_Panel.16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2602" y="2353223"/>
            <a:ext cx="4759611" cy="26780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207" y="84738"/>
            <a:ext cx="4756873" cy="267336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3859" y="511206"/>
            <a:ext cx="6351943" cy="3574026"/>
          </a:xfrm>
          <a:prstGeom prst="rect">
            <a:avLst/>
          </a:prstGeom>
        </p:spPr>
      </p:pic>
    </p:spTree>
    <p:extLst>
      <p:ext uri="{BB962C8B-B14F-4D97-AF65-F5344CB8AC3E}">
        <p14:creationId xmlns:p14="http://schemas.microsoft.com/office/powerpoint/2010/main" val="2465986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176220"/>
            <a:ext cx="8229600" cy="547359"/>
          </a:xfrm>
        </p:spPr>
        <p:txBody>
          <a:bodyPr/>
          <a:lstStyle/>
          <a:p>
            <a:pPr algn="l"/>
            <a:r>
              <a:rPr lang="en-US" sz="2800" dirty="0">
                <a:solidFill>
                  <a:schemeClr val="bg1"/>
                </a:solidFill>
                <a:latin typeface="Arial" panose="020B0604020202020204" pitchFamily="34" charset="0"/>
                <a:cs typeface="Arial" panose="020B0604020202020204" pitchFamily="34" charset="0"/>
              </a:rPr>
              <a:t>Powerful Inputs</a:t>
            </a:r>
          </a:p>
        </p:txBody>
      </p:sp>
      <p:sp>
        <p:nvSpPr>
          <p:cNvPr id="730" name="Shape 730"/>
          <p:cNvSpPr>
            <a:spLocks noGrp="1"/>
          </p:cNvSpPr>
          <p:nvPr>
            <p:ph type="body" idx="1"/>
          </p:nvPr>
        </p:nvSpPr>
        <p:spPr>
          <a:xfrm>
            <a:off x="480060" y="1487279"/>
            <a:ext cx="5006340" cy="2530083"/>
          </a:xfrm>
          <a:prstGeom prst="rect">
            <a:avLst/>
          </a:prstGeom>
        </p:spPr>
        <p:txBody>
          <a:bodyPr anchor="t">
            <a:normAutofit/>
          </a:bodyPr>
          <a:lstStyle/>
          <a:p>
            <a:pPr marL="225425" indent="-225425" defTabSz="298704">
              <a:lnSpc>
                <a:spcPct val="134000"/>
              </a:lnSpc>
              <a:spcBef>
                <a:spcPts val="0"/>
              </a:spcBef>
              <a:buSzTx/>
              <a:buFont typeface="Wingdings" panose="05000000000000000000" pitchFamily="2" charset="2"/>
              <a:buChar char="§"/>
              <a:defRPr sz="3528"/>
            </a:pPr>
            <a:r>
              <a:rPr lang="en-US" sz="1800" dirty="0">
                <a:latin typeface="Arial" panose="020B0604020202020204" pitchFamily="34" charset="0"/>
                <a:cs typeface="Arial" panose="020B0604020202020204" pitchFamily="34" charset="0"/>
              </a:rPr>
              <a:t>6 SD/HD-SDI BNC Inputs</a:t>
            </a:r>
          </a:p>
          <a:p>
            <a:pPr marL="225425" indent="-225425" defTabSz="298704">
              <a:lnSpc>
                <a:spcPct val="134000"/>
              </a:lnSpc>
              <a:spcBef>
                <a:spcPts val="0"/>
              </a:spcBef>
              <a:buSzTx/>
              <a:buFont typeface="Wingdings" panose="05000000000000000000" pitchFamily="2" charset="2"/>
              <a:buChar char="§"/>
              <a:defRPr sz="3528"/>
            </a:pPr>
            <a:r>
              <a:rPr lang="en-US" sz="1800" dirty="0">
                <a:latin typeface="Arial" panose="020B0604020202020204" pitchFamily="34" charset="0"/>
                <a:cs typeface="Arial" panose="020B0604020202020204" pitchFamily="34" charset="0"/>
              </a:rPr>
              <a:t>3 HDMI Inputs</a:t>
            </a:r>
          </a:p>
          <a:p>
            <a:pPr marL="225425" indent="-225425" defTabSz="298704">
              <a:lnSpc>
                <a:spcPct val="134000"/>
              </a:lnSpc>
              <a:spcBef>
                <a:spcPts val="0"/>
              </a:spcBef>
              <a:buSzTx/>
              <a:buFont typeface="Wingdings" panose="05000000000000000000" pitchFamily="2" charset="2"/>
              <a:buChar char="§"/>
              <a:defRPr sz="3528"/>
            </a:pPr>
            <a:r>
              <a:rPr lang="en-US" sz="1800" dirty="0">
                <a:latin typeface="Arial" panose="020B0604020202020204" pitchFamily="34" charset="0"/>
                <a:cs typeface="Arial" panose="020B0604020202020204" pitchFamily="34" charset="0"/>
              </a:rPr>
              <a:t>6 Assignable frame sync/ format convertors with Up/Down conversion capability</a:t>
            </a:r>
          </a:p>
          <a:p>
            <a:pPr marL="225425" indent="-225425">
              <a:buFont typeface="Wingdings" panose="05000000000000000000" pitchFamily="2" charset="2"/>
              <a:buChar char="§"/>
            </a:pPr>
            <a:r>
              <a:rPr lang="en-US" sz="1800" dirty="0">
                <a:latin typeface="Arial" panose="020B0604020202020204" pitchFamily="34" charset="0"/>
                <a:cs typeface="Arial" panose="020B0604020202020204" pitchFamily="34" charset="0"/>
              </a:rPr>
              <a:t>Additional Frame Syncs with 2 </a:t>
            </a:r>
            <a:r>
              <a:rPr lang="en-US" sz="1800" dirty="0" err="1">
                <a:latin typeface="Arial" panose="020B0604020202020204" pitchFamily="34" charset="0"/>
                <a:cs typeface="Arial" panose="020B0604020202020204" pitchFamily="34" charset="0"/>
              </a:rPr>
              <a:t>MiniME’s</a:t>
            </a:r>
            <a:endParaRPr lang="en-US" sz="1800" dirty="0">
              <a:latin typeface="Arial" panose="020B0604020202020204" pitchFamily="34" charset="0"/>
              <a:cs typeface="Arial" panose="020B0604020202020204" pitchFamily="34" charset="0"/>
            </a:endParaRPr>
          </a:p>
          <a:p>
            <a:pPr lvl="1" indent="-228600">
              <a:buFont typeface="Wingdings" panose="05000000000000000000" pitchFamily="2" charset="2"/>
              <a:buChar char="§"/>
            </a:pPr>
            <a:r>
              <a:rPr lang="en-US" sz="1600" dirty="0">
                <a:latin typeface="Arial" panose="020B0604020202020204" pitchFamily="34" charset="0"/>
                <a:cs typeface="Arial" panose="020B0604020202020204" pitchFamily="34" charset="0"/>
              </a:rPr>
              <a:t>Media Store Channels can be allocated as Frame Syncs from the panel</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3875" y="1216133"/>
            <a:ext cx="4189130" cy="866242"/>
          </a:xfrm>
          <a:prstGeom prst="rect">
            <a:avLst/>
          </a:prstGeom>
        </p:spPr>
      </p:pic>
    </p:spTree>
    <p:extLst>
      <p:ext uri="{BB962C8B-B14F-4D97-AF65-F5344CB8AC3E}">
        <p14:creationId xmlns:p14="http://schemas.microsoft.com/office/powerpoint/2010/main" val="39040757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176220"/>
            <a:ext cx="8229600" cy="547359"/>
          </a:xfrm>
        </p:spPr>
        <p:txBody>
          <a:bodyPr/>
          <a:lstStyle/>
          <a:p>
            <a:pPr algn="l"/>
            <a:r>
              <a:rPr lang="en-US" sz="2800" dirty="0">
                <a:solidFill>
                  <a:schemeClr val="bg1"/>
                </a:solidFill>
                <a:latin typeface="Arial" panose="020B0604020202020204" pitchFamily="34" charset="0"/>
                <a:cs typeface="Arial" panose="020B0604020202020204" pitchFamily="34" charset="0"/>
              </a:rPr>
              <a:t>Powerful Inputs</a:t>
            </a:r>
          </a:p>
        </p:txBody>
      </p:sp>
      <p:sp>
        <p:nvSpPr>
          <p:cNvPr id="735" name="Shape 735"/>
          <p:cNvSpPr>
            <a:spLocks noGrp="1"/>
          </p:cNvSpPr>
          <p:nvPr>
            <p:ph type="body" idx="1"/>
          </p:nvPr>
        </p:nvSpPr>
        <p:spPr>
          <a:xfrm>
            <a:off x="480060" y="1413510"/>
            <a:ext cx="4367213" cy="2690762"/>
          </a:xfrm>
          <a:prstGeom prst="rect">
            <a:avLst/>
          </a:prstGeom>
        </p:spPr>
        <p:txBody>
          <a:bodyPr anchor="t"/>
          <a:lstStyle/>
          <a:p>
            <a:pPr marL="0" indent="0">
              <a:lnSpc>
                <a:spcPct val="114000"/>
              </a:lnSpc>
              <a:spcBef>
                <a:spcPts val="0"/>
              </a:spcBef>
              <a:buClr>
                <a:srgbClr val="FFD300"/>
              </a:buClr>
              <a:buSzTx/>
              <a:buNone/>
              <a:defRPr sz="3600"/>
            </a:pPr>
            <a:r>
              <a:rPr sz="1600" dirty="0">
                <a:latin typeface="Arial" panose="020B0604020202020204" pitchFamily="34" charset="0"/>
                <a:cs typeface="Arial" panose="020B0604020202020204" pitchFamily="34" charset="0"/>
              </a:rPr>
              <a:t>6 Internal Sources</a:t>
            </a:r>
            <a:endParaRPr lang="en-US" sz="1600" dirty="0">
              <a:latin typeface="Arial" panose="020B0604020202020204" pitchFamily="34" charset="0"/>
              <a:cs typeface="Arial" panose="020B0604020202020204" pitchFamily="34" charset="0"/>
            </a:endParaRPr>
          </a:p>
          <a:p>
            <a:pPr marL="30452" indent="-30452">
              <a:lnSpc>
                <a:spcPct val="114000"/>
              </a:lnSpc>
              <a:spcBef>
                <a:spcPts val="0"/>
              </a:spcBef>
              <a:buClr>
                <a:srgbClr val="FFD300"/>
              </a:buClr>
              <a:buSzTx/>
              <a:buNone/>
              <a:defRPr sz="3600"/>
            </a:pPr>
            <a:endParaRPr sz="800" dirty="0">
              <a:latin typeface="Arial" panose="020B0604020202020204" pitchFamily="34" charset="0"/>
              <a:cs typeface="Arial" panose="020B0604020202020204" pitchFamily="34" charset="0"/>
            </a:endParaRPr>
          </a:p>
          <a:p>
            <a:pPr marL="457200" lvl="1" indent="-228600">
              <a:lnSpc>
                <a:spcPct val="114000"/>
              </a:lnSpc>
              <a:spcBef>
                <a:spcPts val="0"/>
              </a:spcBef>
              <a:buClr>
                <a:schemeClr val="tx1"/>
              </a:buClr>
              <a:buFont typeface="Wingdings" panose="05000000000000000000" pitchFamily="2" charset="2"/>
              <a:buChar char="§"/>
              <a:defRPr sz="3600"/>
            </a:pPr>
            <a:r>
              <a:rPr sz="1400" dirty="0">
                <a:latin typeface="Arial" panose="020B0604020202020204" pitchFamily="34" charset="0"/>
                <a:cs typeface="Arial" panose="020B0604020202020204" pitchFamily="34" charset="0"/>
              </a:rPr>
              <a:t>4 </a:t>
            </a:r>
            <a:r>
              <a:rPr sz="1400" dirty="0" err="1">
                <a:latin typeface="Arial" panose="020B0604020202020204" pitchFamily="34" charset="0"/>
                <a:cs typeface="Arial" panose="020B0604020202020204" pitchFamily="34" charset="0"/>
              </a:rPr>
              <a:t>MediaStore</a:t>
            </a:r>
            <a:r>
              <a:rPr sz="1400" dirty="0">
                <a:latin typeface="Arial" panose="020B0604020202020204" pitchFamily="34" charset="0"/>
                <a:cs typeface="Arial" panose="020B0604020202020204" pitchFamily="34" charset="0"/>
              </a:rPr>
              <a:t>™ Channels for Still and </a:t>
            </a:r>
            <a:r>
              <a:rPr sz="1400" i="1" dirty="0">
                <a:latin typeface="Arial" panose="020B0604020202020204" pitchFamily="34" charset="0"/>
                <a:cs typeface="Arial" panose="020B0604020202020204" pitchFamily="34" charset="0"/>
              </a:rPr>
              <a:t>Animation</a:t>
            </a:r>
            <a:r>
              <a:rPr sz="1400" dirty="0">
                <a:latin typeface="Arial" panose="020B0604020202020204" pitchFamily="34" charset="0"/>
                <a:cs typeface="Arial" panose="020B0604020202020204" pitchFamily="34" charset="0"/>
              </a:rPr>
              <a:t> play out. Dual Video plus Alpha or 4 Video Channels. </a:t>
            </a:r>
            <a:r>
              <a:rPr lang="en-US" sz="1400" dirty="0">
                <a:latin typeface="Arial" panose="020B0604020202020204" pitchFamily="34" charset="0"/>
                <a:cs typeface="Arial" panose="020B0604020202020204" pitchFamily="34" charset="0"/>
              </a:rPr>
              <a:t>4</a:t>
            </a:r>
            <a:r>
              <a:rPr sz="1400" dirty="0">
                <a:latin typeface="Arial" panose="020B0604020202020204" pitchFamily="34" charset="0"/>
                <a:cs typeface="Arial" panose="020B0604020202020204" pitchFamily="34" charset="0"/>
              </a:rPr>
              <a:t> GB total of R</a:t>
            </a:r>
            <a:r>
              <a:rPr lang="en-US" sz="1400" dirty="0">
                <a:latin typeface="Arial" panose="020B0604020202020204" pitchFamily="34" charset="0"/>
                <a:cs typeface="Arial" panose="020B0604020202020204" pitchFamily="34" charset="0"/>
              </a:rPr>
              <a:t>AM</a:t>
            </a:r>
            <a:r>
              <a:rPr sz="1400" dirty="0">
                <a:latin typeface="Arial" panose="020B0604020202020204" pitchFamily="34" charset="0"/>
                <a:cs typeface="Arial" panose="020B0604020202020204" pitchFamily="34" charset="0"/>
              </a:rPr>
              <a:t> Cache loaded from USB or Ethernet FTP transfer.  Support for .WAV audio as either associated to Video or Audio Only play out.</a:t>
            </a:r>
          </a:p>
          <a:p>
            <a:pPr marL="457200" lvl="1" indent="-228600">
              <a:lnSpc>
                <a:spcPct val="114000"/>
              </a:lnSpc>
              <a:spcBef>
                <a:spcPts val="0"/>
              </a:spcBef>
              <a:buClr>
                <a:schemeClr val="tx1"/>
              </a:buClr>
              <a:buFont typeface="Wingdings" panose="05000000000000000000" pitchFamily="2" charset="2"/>
              <a:buChar char="§"/>
              <a:defRPr sz="3600"/>
            </a:pPr>
            <a:r>
              <a:rPr sz="1400" dirty="0">
                <a:latin typeface="Arial" panose="020B0604020202020204" pitchFamily="34" charset="0"/>
                <a:cs typeface="Arial" panose="020B0604020202020204" pitchFamily="34" charset="0"/>
              </a:rPr>
              <a:t>1 Black source</a:t>
            </a:r>
          </a:p>
          <a:p>
            <a:pPr marL="457200" lvl="1" indent="-228600">
              <a:lnSpc>
                <a:spcPct val="114000"/>
              </a:lnSpc>
              <a:spcBef>
                <a:spcPts val="0"/>
              </a:spcBef>
              <a:buClr>
                <a:schemeClr val="tx1"/>
              </a:buClr>
              <a:buFont typeface="Wingdings" panose="05000000000000000000" pitchFamily="2" charset="2"/>
              <a:buChar char="§"/>
              <a:defRPr sz="3600"/>
            </a:pPr>
            <a:r>
              <a:rPr sz="1400" dirty="0">
                <a:latin typeface="Arial" panose="020B0604020202020204" pitchFamily="34" charset="0"/>
                <a:cs typeface="Arial" panose="020B0604020202020204" pitchFamily="34" charset="0"/>
              </a:rPr>
              <a:t>1 Wash generator source (2 Color with Pattern Mix)</a:t>
            </a:r>
            <a:r>
              <a:rPr lang="en-US" sz="1400" dirty="0">
                <a:latin typeface="Arial" panose="020B0604020202020204" pitchFamily="34" charset="0"/>
                <a:cs typeface="Arial" panose="020B0604020202020204" pitchFamily="34" charset="0"/>
              </a:rPr>
              <a:t> </a:t>
            </a:r>
            <a:endParaRPr sz="1400" dirty="0">
              <a:latin typeface="Arial" panose="020B0604020202020204" pitchFamily="34" charset="0"/>
              <a:cs typeface="Arial" panose="020B0604020202020204" pitchFamily="34" charset="0"/>
            </a:endParaRPr>
          </a:p>
        </p:txBody>
      </p:sp>
      <p:pic>
        <p:nvPicPr>
          <p:cNvPr id="736" name="Picture 735"/>
          <p:cNvPicPr>
            <a:picLocks/>
          </p:cNvPicPr>
          <p:nvPr/>
        </p:nvPicPr>
        <p:blipFill>
          <a:blip r:embed="rId4">
            <a:extLst/>
          </a:blip>
          <a:stretch>
            <a:fillRect/>
          </a:stretch>
        </p:blipFill>
        <p:spPr>
          <a:xfrm>
            <a:off x="4997633" y="1587474"/>
            <a:ext cx="3705225" cy="2074838"/>
          </a:xfrm>
          <a:prstGeom prst="rect">
            <a:avLst/>
          </a:prstGeom>
          <a:effectLst>
            <a:reflection stA="50000" endPos="40000" dir="5400000" sy="-100000" algn="bl" rotWithShape="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1112622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176220"/>
            <a:ext cx="8229600" cy="547359"/>
          </a:xfrm>
        </p:spPr>
        <p:txBody>
          <a:bodyPr/>
          <a:lstStyle/>
          <a:p>
            <a:pPr algn="l"/>
            <a:r>
              <a:rPr lang="en-US" sz="2800" dirty="0">
                <a:solidFill>
                  <a:schemeClr val="bg1"/>
                </a:solidFill>
                <a:latin typeface="Arial" panose="020B0604020202020204" pitchFamily="34" charset="0"/>
                <a:cs typeface="Arial" panose="020B0604020202020204" pitchFamily="34" charset="0"/>
              </a:rPr>
              <a:t>Outputs</a:t>
            </a:r>
          </a:p>
        </p:txBody>
      </p:sp>
      <p:sp>
        <p:nvSpPr>
          <p:cNvPr id="743" name="Shape 743"/>
          <p:cNvSpPr>
            <a:spLocks noGrp="1"/>
          </p:cNvSpPr>
          <p:nvPr>
            <p:ph type="body" idx="1"/>
          </p:nvPr>
        </p:nvSpPr>
        <p:spPr>
          <a:xfrm>
            <a:off x="480060" y="2057579"/>
            <a:ext cx="8206740" cy="1382663"/>
          </a:xfrm>
          <a:prstGeom prst="rect">
            <a:avLst/>
          </a:prstGeom>
        </p:spPr>
        <p:txBody>
          <a:bodyPr/>
          <a:lstStyle/>
          <a:p>
            <a:pPr marL="225425" indent="-225425">
              <a:buFont typeface="Wingdings" panose="05000000000000000000" pitchFamily="2" charset="2"/>
              <a:buChar char="§"/>
            </a:pPr>
            <a:r>
              <a:rPr lang="en-US" sz="1800" dirty="0">
                <a:latin typeface="Arial" panose="020B0604020202020204" pitchFamily="34" charset="0"/>
                <a:cs typeface="Arial" panose="020B0604020202020204" pitchFamily="34" charset="0"/>
              </a:rPr>
              <a:t>5 SD/HD-SDI BNC Outputs</a:t>
            </a:r>
          </a:p>
          <a:p>
            <a:pPr marL="225425" indent="-225425">
              <a:buFont typeface="Wingdings" panose="05000000000000000000" pitchFamily="2" charset="2"/>
              <a:buChar char="§"/>
            </a:pPr>
            <a:r>
              <a:rPr lang="en-US" sz="1800" dirty="0">
                <a:latin typeface="Arial" panose="020B0604020202020204" pitchFamily="34" charset="0"/>
                <a:cs typeface="Arial" panose="020B0604020202020204" pitchFamily="34" charset="0"/>
              </a:rPr>
              <a:t>1 assignable HDMI Output</a:t>
            </a:r>
          </a:p>
          <a:p>
            <a:pPr marL="225425" indent="-225425">
              <a:buFont typeface="Wingdings" panose="05000000000000000000" pitchFamily="2" charset="2"/>
              <a:buChar char="§"/>
            </a:pPr>
            <a:r>
              <a:rPr lang="en-US" sz="1800" dirty="0">
                <a:latin typeface="Arial" panose="020B0604020202020204" pitchFamily="34" charset="0"/>
                <a:cs typeface="Arial" panose="020B0604020202020204" pitchFamily="34" charset="0"/>
              </a:rPr>
              <a:t>1 AES Digital Audio Output</a:t>
            </a:r>
          </a:p>
          <a:p>
            <a:pPr marL="234950" lvl="1" indent="-234950">
              <a:lnSpc>
                <a:spcPct val="114000"/>
              </a:lnSpc>
              <a:spcBef>
                <a:spcPts val="0"/>
              </a:spcBef>
              <a:buFont typeface="Wingdings" panose="05000000000000000000" pitchFamily="2" charset="2"/>
              <a:buChar char="§"/>
            </a:pPr>
            <a:r>
              <a:rPr lang="en-US" sz="1800" dirty="0">
                <a:latin typeface="Arial" panose="020B0604020202020204" pitchFamily="34" charset="0"/>
                <a:cs typeface="Arial" panose="020B0604020202020204" pitchFamily="34" charset="0"/>
              </a:rPr>
              <a:t>10 input </a:t>
            </a:r>
            <a:r>
              <a:rPr lang="en-US" sz="1800" dirty="0" err="1">
                <a:latin typeface="Arial" panose="020B0604020202020204" pitchFamily="34" charset="0"/>
                <a:cs typeface="Arial" panose="020B0604020202020204" pitchFamily="34" charset="0"/>
              </a:rPr>
              <a:t>MultiViewer</a:t>
            </a:r>
            <a:r>
              <a:rPr lang="en-US" sz="1800" dirty="0">
                <a:latin typeface="Arial" panose="020B0604020202020204" pitchFamily="34" charset="0"/>
                <a:cs typeface="Arial" panose="020B0604020202020204" pitchFamily="34" charset="0"/>
              </a:rPr>
              <a:t> s</a:t>
            </a:r>
            <a:r>
              <a:rPr sz="1800" dirty="0">
                <a:latin typeface="Arial" panose="020B0604020202020204" pitchFamily="34" charset="0"/>
                <a:cs typeface="Arial" panose="020B0604020202020204" pitchFamily="34" charset="0"/>
              </a:rPr>
              <a:t>electable </a:t>
            </a:r>
            <a:r>
              <a:rPr lang="en-US" sz="1800" dirty="0">
                <a:latin typeface="Arial" panose="020B0604020202020204" pitchFamily="34" charset="0"/>
                <a:cs typeface="Arial" panose="020B0604020202020204" pitchFamily="34" charset="0"/>
              </a:rPr>
              <a:t>from HDMI output or SDI O</a:t>
            </a:r>
            <a:r>
              <a:rPr sz="1800" dirty="0">
                <a:latin typeface="Arial" panose="020B0604020202020204" pitchFamily="34" charset="0"/>
                <a:cs typeface="Arial" panose="020B0604020202020204" pitchFamily="34" charset="0"/>
              </a:rPr>
              <a:t>utput</a:t>
            </a:r>
            <a:r>
              <a:rPr lang="en-US" sz="1800" dirty="0">
                <a:latin typeface="Arial" panose="020B0604020202020204" pitchFamily="34" charset="0"/>
                <a:cs typeface="Arial" panose="020B0604020202020204" pitchFamily="34" charset="0"/>
              </a:rPr>
              <a:t> 5</a:t>
            </a:r>
            <a:endParaRPr sz="18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3875" y="1216133"/>
            <a:ext cx="4189130" cy="866242"/>
          </a:xfrm>
          <a:prstGeom prst="rect">
            <a:avLst/>
          </a:prstGeom>
        </p:spPr>
      </p:pic>
    </p:spTree>
    <p:extLst>
      <p:ext uri="{BB962C8B-B14F-4D97-AF65-F5344CB8AC3E}">
        <p14:creationId xmlns:p14="http://schemas.microsoft.com/office/powerpoint/2010/main" val="18963297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176220"/>
            <a:ext cx="8229600" cy="547359"/>
          </a:xfrm>
        </p:spPr>
        <p:txBody>
          <a:bodyPr/>
          <a:lstStyle/>
          <a:p>
            <a:pPr algn="l"/>
            <a:r>
              <a:rPr lang="en-US" sz="2800" dirty="0">
                <a:solidFill>
                  <a:schemeClr val="bg1"/>
                </a:solidFill>
                <a:latin typeface="Arial" panose="020B0604020202020204" pitchFamily="34" charset="0"/>
                <a:cs typeface="Arial" panose="020B0604020202020204" pitchFamily="34" charset="0"/>
              </a:rPr>
              <a:t>Powerful Keying</a:t>
            </a:r>
          </a:p>
        </p:txBody>
      </p:sp>
      <p:sp>
        <p:nvSpPr>
          <p:cNvPr id="747" name="Shape 747"/>
          <p:cNvSpPr>
            <a:spLocks noGrp="1"/>
          </p:cNvSpPr>
          <p:nvPr>
            <p:ph type="body" idx="1"/>
          </p:nvPr>
        </p:nvSpPr>
        <p:spPr>
          <a:xfrm>
            <a:off x="487680" y="1445669"/>
            <a:ext cx="8206740" cy="2609171"/>
          </a:xfrm>
          <a:prstGeom prst="rect">
            <a:avLst/>
          </a:prstGeom>
        </p:spPr>
        <p:txBody>
          <a:bodyPr/>
          <a:lstStyle/>
          <a:p>
            <a:pPr marL="30452" indent="-30452">
              <a:lnSpc>
                <a:spcPct val="90000"/>
              </a:lnSpc>
              <a:buClr>
                <a:srgbClr val="FFD300"/>
              </a:buClr>
              <a:buSzTx/>
              <a:buNone/>
            </a:pPr>
            <a:endParaRPr sz="800" dirty="0">
              <a:latin typeface="Arial" panose="020B0604020202020204" pitchFamily="34" charset="0"/>
              <a:cs typeface="Arial" panose="020B0604020202020204" pitchFamily="34" charset="0"/>
            </a:endParaRPr>
          </a:p>
          <a:p>
            <a:pPr marL="457200" lvl="1" indent="-22860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4 powerful </a:t>
            </a:r>
            <a:r>
              <a:rPr lang="en-US" sz="1800" dirty="0" err="1">
                <a:latin typeface="Arial" panose="020B0604020202020204" pitchFamily="34" charset="0"/>
                <a:cs typeface="Arial" panose="020B0604020202020204" pitchFamily="34" charset="0"/>
              </a:rPr>
              <a:t>keyers</a:t>
            </a:r>
            <a:r>
              <a:rPr lang="en-US" sz="1800" dirty="0">
                <a:latin typeface="Arial" panose="020B0604020202020204" pitchFamily="34" charset="0"/>
                <a:cs typeface="Arial" panose="020B0604020202020204" pitchFamily="34" charset="0"/>
              </a:rPr>
              <a:t> with </a:t>
            </a:r>
            <a:r>
              <a:rPr lang="en-US" sz="1800" dirty="0" err="1">
                <a:latin typeface="Arial" panose="020B0604020202020204" pitchFamily="34" charset="0"/>
                <a:cs typeface="Arial" panose="020B0604020202020204" pitchFamily="34" charset="0"/>
              </a:rPr>
              <a:t>luma</a:t>
            </a:r>
            <a:r>
              <a:rPr lang="en-US" sz="1800" dirty="0">
                <a:latin typeface="Arial" panose="020B0604020202020204" pitchFamily="34" charset="0"/>
                <a:cs typeface="Arial" panose="020B0604020202020204" pitchFamily="34" charset="0"/>
              </a:rPr>
              <a:t>, linear, Chroma and DVE key types as well as an additional 5th hidden </a:t>
            </a:r>
            <a:r>
              <a:rPr lang="en-US" sz="1800" dirty="0" err="1">
                <a:latin typeface="Arial" panose="020B0604020202020204" pitchFamily="34" charset="0"/>
                <a:cs typeface="Arial" panose="020B0604020202020204" pitchFamily="34" charset="0"/>
              </a:rPr>
              <a:t>keyer</a:t>
            </a:r>
            <a:r>
              <a:rPr lang="en-US" sz="1800" dirty="0">
                <a:latin typeface="Arial" panose="020B0604020202020204" pitchFamily="34" charset="0"/>
                <a:cs typeface="Arial" panose="020B0604020202020204" pitchFamily="34" charset="0"/>
              </a:rPr>
              <a:t> for animated Media Wipe and DVE transitions. Advanced pattern generators are available for wipes, pattern masks and color washes. </a:t>
            </a:r>
          </a:p>
          <a:p>
            <a:pPr marL="457200" lvl="1" indent="-22860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2 Mini ME each include an independent Mixer and 2 </a:t>
            </a:r>
            <a:r>
              <a:rPr lang="en-US" sz="1800" dirty="0" err="1">
                <a:latin typeface="Arial" panose="020B0604020202020204" pitchFamily="34" charset="0"/>
                <a:cs typeface="Arial" panose="020B0604020202020204" pitchFamily="34" charset="0"/>
              </a:rPr>
              <a:t>Keyers</a:t>
            </a:r>
            <a:r>
              <a:rPr lang="en-US" sz="1800" dirty="0">
                <a:latin typeface="Arial" panose="020B0604020202020204" pitchFamily="34" charset="0"/>
                <a:cs typeface="Arial" panose="020B0604020202020204" pitchFamily="34" charset="0"/>
              </a:rPr>
              <a:t>: 1 standard </a:t>
            </a:r>
            <a:r>
              <a:rPr lang="en-US" sz="1800" dirty="0" err="1">
                <a:latin typeface="Arial" panose="020B0604020202020204" pitchFamily="34" charset="0"/>
                <a:cs typeface="Arial" panose="020B0604020202020204" pitchFamily="34" charset="0"/>
              </a:rPr>
              <a:t>Keyer</a:t>
            </a:r>
            <a:r>
              <a:rPr lang="en-US" sz="1800" dirty="0">
                <a:latin typeface="Arial" panose="020B0604020202020204" pitchFamily="34" charset="0"/>
                <a:cs typeface="Arial" panose="020B0604020202020204" pitchFamily="34" charset="0"/>
              </a:rPr>
              <a:t> and 1 specifically for DVE boxes. Each </a:t>
            </a:r>
            <a:r>
              <a:rPr lang="en-US" sz="1800" dirty="0" err="1">
                <a:latin typeface="Arial" panose="020B0604020202020204" pitchFamily="34" charset="0"/>
                <a:cs typeface="Arial" panose="020B0604020202020204" pitchFamily="34" charset="0"/>
              </a:rPr>
              <a:t>MiniME</a:t>
            </a:r>
            <a:r>
              <a:rPr lang="en-US" sz="1800" dirty="0">
                <a:latin typeface="Arial" panose="020B0604020202020204" pitchFamily="34" charset="0"/>
                <a:cs typeface="Arial" panose="020B0604020202020204" pitchFamily="34" charset="0"/>
              </a:rPr>
              <a:t> 'floats' and can be used anywhere in the signal path</a:t>
            </a:r>
          </a:p>
          <a:p>
            <a:pPr marL="457200" lvl="1" indent="-228600">
              <a:lnSpc>
                <a:spcPct val="90000"/>
              </a:lnSpc>
              <a:buFont typeface="Wingdings" panose="05000000000000000000" pitchFamily="2" charset="2"/>
              <a:buChar char="§"/>
            </a:pPr>
            <a:r>
              <a:rPr lang="en-US" sz="1800" dirty="0">
                <a:latin typeface="Arial" panose="020B0604020202020204" pitchFamily="34" charset="0"/>
                <a:cs typeface="Arial" panose="020B0604020202020204" pitchFamily="34" charset="0"/>
              </a:rPr>
              <a:t>1 </a:t>
            </a:r>
            <a:r>
              <a:rPr lang="en-US" sz="1800" dirty="0" err="1">
                <a:latin typeface="Arial" panose="020B0604020202020204" pitchFamily="34" charset="0"/>
                <a:cs typeface="Arial" panose="020B0604020202020204" pitchFamily="34" charset="0"/>
              </a:rPr>
              <a:t>UltraChrome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chroma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keyer</a:t>
            </a:r>
            <a:r>
              <a:rPr lang="en-US" sz="1800" dirty="0">
                <a:latin typeface="Arial" panose="020B0604020202020204" pitchFamily="34" charset="0"/>
                <a:cs typeface="Arial" panose="020B0604020202020204" pitchFamily="34" charset="0"/>
              </a:rPr>
              <a:t> that can be assigned to any </a:t>
            </a:r>
            <a:r>
              <a:rPr lang="en-US" sz="1800" dirty="0" err="1">
                <a:latin typeface="Arial" panose="020B0604020202020204" pitchFamily="34" charset="0"/>
                <a:cs typeface="Arial" panose="020B0604020202020204" pitchFamily="34" charset="0"/>
              </a:rPr>
              <a:t>Keyer</a:t>
            </a:r>
            <a:r>
              <a:rPr lang="en-US" sz="1800" dirty="0">
                <a:latin typeface="Arial" panose="020B0604020202020204" pitchFamily="34" charset="0"/>
                <a:cs typeface="Arial" panose="020B0604020202020204" pitchFamily="34" charset="0"/>
              </a:rPr>
              <a:t> in the system</a:t>
            </a:r>
            <a:endParaRPr sz="1800" u="sng"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41378022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16" name="Shape 816"/>
          <p:cNvSpPr>
            <a:spLocks noGrp="1"/>
          </p:cNvSpPr>
          <p:nvPr>
            <p:ph type="body" idx="1"/>
          </p:nvPr>
        </p:nvSpPr>
        <p:spPr>
          <a:xfrm>
            <a:off x="487680" y="2819400"/>
            <a:ext cx="7772400" cy="1681163"/>
          </a:xfrm>
          <a:prstGeom prst="rect">
            <a:avLst/>
          </a:prstGeom>
        </p:spPr>
        <p:txBody>
          <a:bodyPr/>
          <a:lstStyle/>
          <a:p>
            <a:pPr marL="0" indent="0">
              <a:lnSpc>
                <a:spcPct val="114000"/>
              </a:lnSpc>
              <a:spcBef>
                <a:spcPts val="0"/>
              </a:spcBef>
              <a:buClr>
                <a:srgbClr val="FFD300"/>
              </a:buClr>
              <a:buSzTx/>
              <a:buNone/>
            </a:pPr>
            <a:r>
              <a:rPr sz="2000" dirty="0">
                <a:latin typeface="Arial" panose="020B0604020202020204" pitchFamily="34" charset="0"/>
                <a:cs typeface="Arial" panose="020B0604020202020204" pitchFamily="34" charset="0"/>
              </a:rPr>
              <a:t>Patented </a:t>
            </a:r>
            <a:r>
              <a:rPr sz="2000" dirty="0" err="1">
                <a:latin typeface="Arial" panose="020B0604020202020204" pitchFamily="34" charset="0"/>
                <a:cs typeface="Arial" panose="020B0604020202020204" pitchFamily="34" charset="0"/>
              </a:rPr>
              <a:t>UltraChrome</a:t>
            </a:r>
            <a:r>
              <a:rPr sz="2000" baseline="31999" dirty="0" err="1">
                <a:latin typeface="Arial" panose="020B0604020202020204" pitchFamily="34" charset="0"/>
                <a:cs typeface="Arial" panose="020B0604020202020204" pitchFamily="34" charset="0"/>
              </a:rPr>
              <a:t>TM</a:t>
            </a:r>
            <a:r>
              <a:rPr sz="2000" dirty="0">
                <a:latin typeface="Arial" panose="020B0604020202020204" pitchFamily="34" charset="0"/>
                <a:cs typeface="Arial" panose="020B0604020202020204" pitchFamily="34" charset="0"/>
              </a:rPr>
              <a:t> Features:</a:t>
            </a:r>
            <a:endParaRPr lang="en-US" sz="2000" dirty="0">
              <a:latin typeface="Arial" panose="020B0604020202020204" pitchFamily="34" charset="0"/>
              <a:cs typeface="Arial" panose="020B0604020202020204" pitchFamily="34" charset="0"/>
            </a:endParaRPr>
          </a:p>
          <a:p>
            <a:pPr marL="0" indent="0">
              <a:lnSpc>
                <a:spcPct val="114000"/>
              </a:lnSpc>
              <a:spcBef>
                <a:spcPts val="0"/>
              </a:spcBef>
              <a:buClr>
                <a:srgbClr val="FFD300"/>
              </a:buClr>
              <a:buSzTx/>
              <a:buNone/>
            </a:pPr>
            <a:endParaRPr sz="800" dirty="0">
              <a:latin typeface="Arial" panose="020B0604020202020204" pitchFamily="34" charset="0"/>
              <a:cs typeface="Arial" panose="020B0604020202020204" pitchFamily="34" charset="0"/>
            </a:endParaRPr>
          </a:p>
          <a:p>
            <a:pPr marL="457200" lvl="1" indent="-228600">
              <a:lnSpc>
                <a:spcPct val="114000"/>
              </a:lnSpc>
              <a:spcBef>
                <a:spcPts val="0"/>
              </a:spcBef>
              <a:buFont typeface="Wingdings" panose="05000000000000000000" pitchFamily="2" charset="2"/>
              <a:buChar char="§"/>
            </a:pPr>
            <a:r>
              <a:rPr sz="1800" dirty="0">
                <a:latin typeface="Arial" panose="020B0604020202020204" pitchFamily="34" charset="0"/>
                <a:cs typeface="Arial" panose="020B0604020202020204" pitchFamily="34" charset="0"/>
              </a:rPr>
              <a:t>Superb Keying</a:t>
            </a:r>
          </a:p>
          <a:p>
            <a:pPr marL="457200" lvl="1" indent="-228600">
              <a:lnSpc>
                <a:spcPct val="114000"/>
              </a:lnSpc>
              <a:spcBef>
                <a:spcPts val="0"/>
              </a:spcBef>
              <a:buFont typeface="Wingdings" panose="05000000000000000000" pitchFamily="2" charset="2"/>
              <a:buChar char="§"/>
            </a:pPr>
            <a:r>
              <a:rPr sz="1800" dirty="0">
                <a:latin typeface="Arial" panose="020B0604020202020204" pitchFamily="34" charset="0"/>
                <a:cs typeface="Arial" panose="020B0604020202020204" pitchFamily="34" charset="0"/>
              </a:rPr>
              <a:t>Blue Spill Elimination</a:t>
            </a:r>
          </a:p>
          <a:p>
            <a:pPr marL="457200" lvl="1" indent="-228600">
              <a:lnSpc>
                <a:spcPct val="114000"/>
              </a:lnSpc>
              <a:spcBef>
                <a:spcPts val="0"/>
              </a:spcBef>
              <a:buFont typeface="Wingdings" panose="05000000000000000000" pitchFamily="2" charset="2"/>
              <a:buChar char="§"/>
            </a:pPr>
            <a:r>
              <a:rPr sz="1800" dirty="0">
                <a:latin typeface="Arial" panose="020B0604020202020204" pitchFamily="34" charset="0"/>
                <a:cs typeface="Arial" panose="020B0604020202020204" pitchFamily="34" charset="0"/>
              </a:rPr>
              <a:t>Intuitive Fine Tuning</a:t>
            </a:r>
          </a:p>
        </p:txBody>
      </p:sp>
      <p:pic>
        <p:nvPicPr>
          <p:cNvPr id="817" name="lady_map.jpg"/>
          <p:cNvPicPr>
            <a:picLocks/>
          </p:cNvPicPr>
          <p:nvPr/>
        </p:nvPicPr>
        <p:blipFill>
          <a:blip r:embed="rId4">
            <a:extLst/>
          </a:blip>
          <a:stretch>
            <a:fillRect/>
          </a:stretch>
        </p:blipFill>
        <p:spPr>
          <a:xfrm>
            <a:off x="3524250" y="1100137"/>
            <a:ext cx="2100263" cy="1690688"/>
          </a:xfrm>
          <a:prstGeom prst="rect">
            <a:avLst/>
          </a:prstGeom>
          <a:ln w="12700">
            <a:miter lim="400000"/>
          </a:ln>
        </p:spPr>
      </p:pic>
      <p:pic>
        <p:nvPicPr>
          <p:cNvPr id="818" name="wglass_src.jpg"/>
          <p:cNvPicPr>
            <a:picLocks/>
          </p:cNvPicPr>
          <p:nvPr/>
        </p:nvPicPr>
        <p:blipFill>
          <a:blip r:embed="rId5">
            <a:extLst/>
          </a:blip>
          <a:stretch>
            <a:fillRect/>
          </a:stretch>
        </p:blipFill>
        <p:spPr>
          <a:xfrm>
            <a:off x="1315641" y="1100137"/>
            <a:ext cx="2112169" cy="1690688"/>
          </a:xfrm>
          <a:prstGeom prst="rect">
            <a:avLst/>
          </a:prstGeom>
          <a:ln w="12700">
            <a:miter lim="400000"/>
          </a:ln>
        </p:spPr>
      </p:pic>
      <p:pic>
        <p:nvPicPr>
          <p:cNvPr id="819" name="lady_mix.jpg"/>
          <p:cNvPicPr>
            <a:picLocks/>
          </p:cNvPicPr>
          <p:nvPr/>
        </p:nvPicPr>
        <p:blipFill>
          <a:blip r:embed="rId6">
            <a:extLst/>
          </a:blip>
          <a:stretch>
            <a:fillRect/>
          </a:stretch>
        </p:blipFill>
        <p:spPr>
          <a:xfrm>
            <a:off x="5748338" y="1100137"/>
            <a:ext cx="2110978" cy="1690688"/>
          </a:xfrm>
          <a:prstGeom prst="rect">
            <a:avLst/>
          </a:prstGeom>
          <a:ln w="12700">
            <a:miter lim="400000"/>
          </a:ln>
        </p:spPr>
      </p:pic>
      <p:sp>
        <p:nvSpPr>
          <p:cNvPr id="820" name="Shape 820"/>
          <p:cNvSpPr/>
          <p:nvPr/>
        </p:nvSpPr>
        <p:spPr>
          <a:xfrm>
            <a:off x="5163502" y="3369940"/>
            <a:ext cx="3462338" cy="985847"/>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marL="342900" marR="30452" indent="-228600">
              <a:lnSpc>
                <a:spcPct val="114000"/>
              </a:lnSpc>
              <a:buSzPct val="100000"/>
              <a:buFont typeface="Wingdings" panose="05000000000000000000" pitchFamily="2" charset="2"/>
              <a:buChar char="§"/>
              <a:defRPr>
                <a:latin typeface="+mn-lt"/>
                <a:ea typeface="+mn-ea"/>
                <a:cs typeface="+mn-cs"/>
                <a:sym typeface="Arial"/>
              </a:defRPr>
            </a:pPr>
            <a:r>
              <a:rPr dirty="0">
                <a:latin typeface="Arial" panose="020B0604020202020204" pitchFamily="34" charset="0"/>
                <a:cs typeface="Arial" panose="020B0604020202020204" pitchFamily="34" charset="0"/>
              </a:rPr>
              <a:t>Bad Lighting Tolerant </a:t>
            </a:r>
          </a:p>
          <a:p>
            <a:pPr marL="342900" marR="30452" indent="-228600">
              <a:lnSpc>
                <a:spcPct val="114000"/>
              </a:lnSpc>
              <a:buSzPct val="100000"/>
              <a:buFont typeface="Wingdings" panose="05000000000000000000" pitchFamily="2" charset="2"/>
              <a:buChar char="§"/>
              <a:defRPr>
                <a:latin typeface="+mn-lt"/>
                <a:ea typeface="+mn-ea"/>
                <a:cs typeface="+mn-cs"/>
                <a:sym typeface="Arial"/>
              </a:defRPr>
            </a:pPr>
            <a:r>
              <a:rPr dirty="0">
                <a:latin typeface="Arial" panose="020B0604020202020204" pitchFamily="34" charset="0"/>
                <a:cs typeface="Arial" panose="020B0604020202020204" pitchFamily="34" charset="0"/>
              </a:rPr>
              <a:t>Auto Chroma Key</a:t>
            </a:r>
          </a:p>
          <a:p>
            <a:pPr marL="342900" marR="30452" indent="-228600">
              <a:lnSpc>
                <a:spcPct val="114000"/>
              </a:lnSpc>
              <a:buSzPct val="100000"/>
              <a:buFont typeface="Wingdings" panose="05000000000000000000" pitchFamily="2" charset="2"/>
              <a:buChar char="§"/>
              <a:defRPr>
                <a:latin typeface="+mn-lt"/>
                <a:ea typeface="+mn-ea"/>
                <a:cs typeface="+mn-cs"/>
                <a:sym typeface="Arial"/>
              </a:defRPr>
            </a:pPr>
            <a:r>
              <a:rPr dirty="0">
                <a:latin typeface="Arial" panose="020B0604020202020204" pitchFamily="34" charset="0"/>
                <a:cs typeface="Arial" panose="020B0604020202020204" pitchFamily="34" charset="0"/>
              </a:rPr>
              <a:t>Advanced Image Analysis</a:t>
            </a:r>
          </a:p>
        </p:txBody>
      </p:sp>
      <p:sp>
        <p:nvSpPr>
          <p:cNvPr id="8"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err="1">
                <a:solidFill>
                  <a:schemeClr val="bg1"/>
                </a:solidFill>
                <a:latin typeface="Arial" panose="020B0604020202020204" pitchFamily="34" charset="0"/>
                <a:cs typeface="Arial" panose="020B0604020202020204" pitchFamily="34" charset="0"/>
              </a:rPr>
              <a:t>UltraChrome</a:t>
            </a:r>
            <a:r>
              <a:rPr lang="en-US" sz="2800" dirty="0">
                <a:solidFill>
                  <a:schemeClr val="bg1"/>
                </a:solidFill>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38556783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176220"/>
            <a:ext cx="8229600" cy="547359"/>
          </a:xfrm>
        </p:spPr>
        <p:txBody>
          <a:bodyPr/>
          <a:lstStyle/>
          <a:p>
            <a:pPr algn="l"/>
            <a:r>
              <a:rPr lang="en-US" sz="2800" dirty="0">
                <a:solidFill>
                  <a:schemeClr val="bg1"/>
                </a:solidFill>
                <a:latin typeface="Arial" panose="020B0604020202020204" pitchFamily="34" charset="0"/>
                <a:cs typeface="Arial" panose="020B0604020202020204" pitchFamily="34" charset="0"/>
              </a:rPr>
              <a:t>2 </a:t>
            </a:r>
            <a:r>
              <a:rPr lang="en-US" sz="2800" dirty="0" err="1">
                <a:solidFill>
                  <a:schemeClr val="bg1"/>
                </a:solidFill>
                <a:latin typeface="Arial" panose="020B0604020202020204" pitchFamily="34" charset="0"/>
                <a:cs typeface="Arial" panose="020B0604020202020204" pitchFamily="34" charset="0"/>
              </a:rPr>
              <a:t>MiniMEs</a:t>
            </a:r>
            <a:r>
              <a:rPr lang="en-US" sz="2800" dirty="0">
                <a:solidFill>
                  <a:schemeClr val="bg1"/>
                </a:solidFill>
                <a:latin typeface="Arial" panose="020B0604020202020204" pitchFamily="34" charset="0"/>
                <a:cs typeface="Arial" panose="020B0604020202020204" pitchFamily="34" charset="0"/>
              </a:rPr>
              <a:t> Included</a:t>
            </a:r>
          </a:p>
        </p:txBody>
      </p:sp>
      <p:sp>
        <p:nvSpPr>
          <p:cNvPr id="754" name="Shape 754"/>
          <p:cNvSpPr>
            <a:spLocks noGrp="1"/>
          </p:cNvSpPr>
          <p:nvPr>
            <p:ph type="body" idx="1"/>
          </p:nvPr>
        </p:nvSpPr>
        <p:spPr>
          <a:xfrm>
            <a:off x="2137035" y="3691466"/>
            <a:ext cx="4887317" cy="728133"/>
          </a:xfrm>
          <a:prstGeom prst="rect">
            <a:avLst/>
          </a:prstGeom>
        </p:spPr>
        <p:txBody>
          <a:bodyPr numCol="2" spcCol="216456"/>
          <a:lstStyle/>
          <a:p>
            <a:pPr marL="0" lvl="1" indent="73724" defTabSz="262128">
              <a:lnSpc>
                <a:spcPct val="80000"/>
              </a:lnSpc>
              <a:spcBef>
                <a:spcPts val="1425"/>
              </a:spcBef>
              <a:buSzTx/>
              <a:buNone/>
              <a:defRPr sz="4128"/>
            </a:pPr>
            <a:r>
              <a:rPr sz="1400" dirty="0">
                <a:latin typeface="Arial" panose="020B0604020202020204" pitchFamily="34" charset="0"/>
                <a:cs typeface="Arial" panose="020B0604020202020204" pitchFamily="34" charset="0"/>
              </a:rPr>
              <a:t>Up Stream Keying</a:t>
            </a:r>
          </a:p>
          <a:p>
            <a:pPr marL="0" lvl="1" indent="73724" defTabSz="262128">
              <a:lnSpc>
                <a:spcPct val="80000"/>
              </a:lnSpc>
              <a:spcBef>
                <a:spcPts val="1425"/>
              </a:spcBef>
              <a:buSzTx/>
              <a:buNone/>
              <a:defRPr sz="4128"/>
            </a:pPr>
            <a:r>
              <a:rPr sz="1400" dirty="0">
                <a:latin typeface="Arial" panose="020B0604020202020204" pitchFamily="34" charset="0"/>
                <a:cs typeface="Arial" panose="020B0604020202020204" pitchFamily="34" charset="0"/>
              </a:rPr>
              <a:t>Down Stream Keying</a:t>
            </a:r>
          </a:p>
          <a:p>
            <a:pPr marL="0" lvl="1" indent="73724" defTabSz="262128">
              <a:lnSpc>
                <a:spcPct val="80000"/>
              </a:lnSpc>
              <a:spcBef>
                <a:spcPts val="1425"/>
              </a:spcBef>
              <a:buSzTx/>
              <a:buNone/>
              <a:defRPr sz="4128"/>
            </a:pPr>
            <a:endParaRPr lang="en-CA" sz="1400" dirty="0">
              <a:latin typeface="Arial" panose="020B0604020202020204" pitchFamily="34" charset="0"/>
              <a:cs typeface="Arial" panose="020B0604020202020204" pitchFamily="34" charset="0"/>
            </a:endParaRPr>
          </a:p>
          <a:p>
            <a:pPr marL="0" lvl="1" indent="73724" algn="r" defTabSz="262128">
              <a:lnSpc>
                <a:spcPct val="80000"/>
              </a:lnSpc>
              <a:spcBef>
                <a:spcPts val="1425"/>
              </a:spcBef>
              <a:buSzTx/>
              <a:buNone/>
              <a:defRPr sz="4128"/>
            </a:pPr>
            <a:r>
              <a:rPr sz="1400" dirty="0">
                <a:latin typeface="Arial" panose="020B0604020202020204" pitchFamily="34" charset="0"/>
                <a:cs typeface="Arial" panose="020B0604020202020204" pitchFamily="34" charset="0"/>
              </a:rPr>
              <a:t>MultiScreen</a:t>
            </a:r>
            <a:r>
              <a:rPr lang="en-US" sz="1400" dirty="0">
                <a:latin typeface="Arial" panose="020B0604020202020204" pitchFamily="34" charset="0"/>
                <a:cs typeface="Arial" panose="020B0604020202020204" pitchFamily="34" charset="0"/>
              </a:rPr>
              <a:t> P</a:t>
            </a:r>
            <a:r>
              <a:rPr sz="1400" dirty="0">
                <a:latin typeface="Arial" panose="020B0604020202020204" pitchFamily="34" charset="0"/>
                <a:cs typeface="Arial" panose="020B0604020202020204" pitchFamily="34" charset="0"/>
              </a:rPr>
              <a:t>roduction</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5" name="Picture 4"/>
          <p:cNvPicPr>
            <a:picLocks noChangeAspect="1"/>
          </p:cNvPicPr>
          <p:nvPr/>
        </p:nvPicPr>
        <p:blipFill rotWithShape="1">
          <a:blip r:embed="rId6"/>
          <a:srcRect b="31935"/>
          <a:stretch/>
        </p:blipFill>
        <p:spPr>
          <a:xfrm>
            <a:off x="4823367" y="1820333"/>
            <a:ext cx="4012289" cy="1210733"/>
          </a:xfrm>
          <a:prstGeom prst="rect">
            <a:avLst/>
          </a:prstGeom>
        </p:spPr>
      </p:pic>
      <p:sp>
        <p:nvSpPr>
          <p:cNvPr id="8" name="Oval 7"/>
          <p:cNvSpPr/>
          <p:nvPr/>
        </p:nvSpPr>
        <p:spPr>
          <a:xfrm>
            <a:off x="6557435" y="2970779"/>
            <a:ext cx="541867" cy="321733"/>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Carbonite MiniME.png"/>
          <p:cNvPicPr>
            <a:picLocks noChangeAspect="1"/>
          </p:cNvPicPr>
          <p:nvPr/>
        </p:nvPicPr>
        <p:blipFill>
          <a:blip r:embed="rId7">
            <a:extLst/>
          </a:blip>
          <a:srcRect r="46117" b="35384"/>
          <a:stretch>
            <a:fillRect/>
          </a:stretch>
        </p:blipFill>
        <p:spPr>
          <a:xfrm>
            <a:off x="0" y="782188"/>
            <a:ext cx="3454544" cy="1643511"/>
          </a:xfrm>
          <a:prstGeom prst="rect">
            <a:avLst/>
          </a:prstGeom>
          <a:ln w="12700">
            <a:miter lim="400000"/>
          </a:ln>
        </p:spPr>
      </p:pic>
      <p:pic>
        <p:nvPicPr>
          <p:cNvPr id="2" name="Picture 1"/>
          <p:cNvPicPr>
            <a:picLocks noChangeAspect="1"/>
          </p:cNvPicPr>
          <p:nvPr/>
        </p:nvPicPr>
        <p:blipFill>
          <a:blip r:embed="rId8"/>
          <a:stretch>
            <a:fillRect/>
          </a:stretch>
        </p:blipFill>
        <p:spPr>
          <a:xfrm>
            <a:off x="2780269" y="2401906"/>
            <a:ext cx="1940088" cy="1090083"/>
          </a:xfrm>
          <a:prstGeom prst="rect">
            <a:avLst/>
          </a:prstGeom>
        </p:spPr>
      </p:pic>
    </p:spTree>
    <p:extLst>
      <p:ext uri="{BB962C8B-B14F-4D97-AF65-F5344CB8AC3E}">
        <p14:creationId xmlns:p14="http://schemas.microsoft.com/office/powerpoint/2010/main" val="4182863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58" name="Shape 758"/>
          <p:cNvSpPr>
            <a:spLocks noGrp="1"/>
          </p:cNvSpPr>
          <p:nvPr>
            <p:ph type="body" idx="1"/>
          </p:nvPr>
        </p:nvSpPr>
        <p:spPr>
          <a:xfrm>
            <a:off x="2498884" y="3603918"/>
            <a:ext cx="4329113" cy="998562"/>
          </a:xfrm>
          <a:prstGeom prst="rect">
            <a:avLst/>
          </a:prstGeom>
        </p:spPr>
        <p:txBody>
          <a:bodyPr numCol="2" spcCol="216456"/>
          <a:lstStyle/>
          <a:p>
            <a:pPr marL="0" lvl="1" indent="85725">
              <a:lnSpc>
                <a:spcPct val="80000"/>
              </a:lnSpc>
              <a:spcBef>
                <a:spcPts val="1688"/>
              </a:spcBef>
              <a:buSzTx/>
              <a:buNone/>
              <a:defRPr sz="4800"/>
            </a:pPr>
            <a:r>
              <a:rPr sz="1400" dirty="0">
                <a:latin typeface="Arial" panose="020B0604020202020204" pitchFamily="34" charset="0"/>
                <a:cs typeface="Arial" panose="020B0604020202020204" pitchFamily="34" charset="0"/>
              </a:rPr>
              <a:t>Pre-Chroma Keying</a:t>
            </a:r>
          </a:p>
          <a:p>
            <a:pPr marL="0" lvl="1" indent="85725">
              <a:lnSpc>
                <a:spcPct val="80000"/>
              </a:lnSpc>
              <a:spcBef>
                <a:spcPts val="1688"/>
              </a:spcBef>
              <a:buSzTx/>
              <a:buNone/>
              <a:defRPr sz="4800"/>
            </a:pPr>
            <a:r>
              <a:rPr sz="1400" dirty="0">
                <a:latin typeface="Arial" panose="020B0604020202020204" pitchFamily="34" charset="0"/>
                <a:cs typeface="Arial" panose="020B0604020202020204" pitchFamily="34" charset="0"/>
              </a:rPr>
              <a:t>Pre-O</a:t>
            </a:r>
            <a:r>
              <a:rPr lang="en-US" sz="1400" dirty="0">
                <a:latin typeface="Arial" panose="020B0604020202020204" pitchFamily="34" charset="0"/>
                <a:cs typeface="Arial" panose="020B0604020202020204" pitchFamily="34" charset="0"/>
              </a:rPr>
              <a:t>ver the </a:t>
            </a:r>
            <a:r>
              <a:rPr sz="1400" dirty="0">
                <a:latin typeface="Arial" panose="020B0604020202020204" pitchFamily="34" charset="0"/>
                <a:cs typeface="Arial" panose="020B0604020202020204" pitchFamily="34" charset="0"/>
              </a:rPr>
              <a:t>S</a:t>
            </a:r>
            <a:r>
              <a:rPr lang="en-US" sz="1400" dirty="0">
                <a:latin typeface="Arial" panose="020B0604020202020204" pitchFamily="34" charset="0"/>
                <a:cs typeface="Arial" panose="020B0604020202020204" pitchFamily="34" charset="0"/>
              </a:rPr>
              <a:t>houlder</a:t>
            </a:r>
            <a:endParaRPr sz="1400" dirty="0">
              <a:latin typeface="Arial" panose="020B0604020202020204" pitchFamily="34" charset="0"/>
              <a:cs typeface="Arial" panose="020B0604020202020204" pitchFamily="34" charset="0"/>
            </a:endParaRPr>
          </a:p>
          <a:p>
            <a:pPr marL="0" lvl="1" indent="85725">
              <a:lnSpc>
                <a:spcPct val="80000"/>
              </a:lnSpc>
              <a:spcBef>
                <a:spcPts val="1688"/>
              </a:spcBef>
              <a:buSzTx/>
              <a:buNone/>
              <a:defRPr sz="4800"/>
            </a:pPr>
            <a:r>
              <a:rPr sz="1400" dirty="0">
                <a:latin typeface="Arial" panose="020B0604020202020204" pitchFamily="34" charset="0"/>
                <a:cs typeface="Arial" panose="020B0604020202020204" pitchFamily="34" charset="0"/>
              </a:rPr>
              <a:t>Pre-L</a:t>
            </a:r>
            <a:r>
              <a:rPr lang="en-US" sz="1400" dirty="0">
                <a:latin typeface="Arial" panose="020B0604020202020204" pitchFamily="34" charset="0"/>
                <a:cs typeface="Arial" panose="020B0604020202020204" pitchFamily="34" charset="0"/>
              </a:rPr>
              <a:t>ower Thi</a:t>
            </a:r>
            <a:r>
              <a:rPr sz="1400" dirty="0">
                <a:latin typeface="Arial" panose="020B0604020202020204" pitchFamily="34" charset="0"/>
                <a:cs typeface="Arial" panose="020B0604020202020204" pitchFamily="34" charset="0"/>
              </a:rPr>
              <a:t>rd/Burns</a:t>
            </a:r>
          </a:p>
          <a:p>
            <a:pPr marL="0" lvl="1" indent="85725">
              <a:lnSpc>
                <a:spcPct val="80000"/>
              </a:lnSpc>
              <a:spcBef>
                <a:spcPts val="1688"/>
              </a:spcBef>
              <a:buSzTx/>
              <a:buNone/>
              <a:defRPr sz="4800"/>
            </a:pPr>
            <a:r>
              <a:rPr sz="1400" dirty="0">
                <a:latin typeface="Arial" panose="020B0604020202020204" pitchFamily="34" charset="0"/>
                <a:cs typeface="Arial" panose="020B0604020202020204" pitchFamily="34" charset="0"/>
              </a:rPr>
              <a:t>Or Combinations</a:t>
            </a:r>
          </a:p>
        </p:txBody>
      </p:sp>
      <p:pic>
        <p:nvPicPr>
          <p:cNvPr id="759" name="Carbonite MiniME.png"/>
          <p:cNvPicPr>
            <a:picLocks noChangeAspect="1"/>
          </p:cNvPicPr>
          <p:nvPr/>
        </p:nvPicPr>
        <p:blipFill>
          <a:blip r:embed="rId4">
            <a:extLst/>
          </a:blip>
          <a:srcRect r="46117" b="35384"/>
          <a:stretch>
            <a:fillRect/>
          </a:stretch>
        </p:blipFill>
        <p:spPr>
          <a:xfrm>
            <a:off x="978064" y="430424"/>
            <a:ext cx="6257812" cy="2977175"/>
          </a:xfrm>
          <a:prstGeom prst="rect">
            <a:avLst/>
          </a:prstGeom>
          <a:ln w="12700">
            <a:miter lim="400000"/>
          </a:ln>
        </p:spPr>
      </p:pic>
      <p:sp>
        <p:nvSpPr>
          <p:cNvPr id="5"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err="1">
                <a:solidFill>
                  <a:schemeClr val="bg1"/>
                </a:solidFill>
                <a:latin typeface="Arial" panose="020B0604020202020204" pitchFamily="34" charset="0"/>
                <a:cs typeface="Arial" panose="020B0604020202020204" pitchFamily="34" charset="0"/>
              </a:rPr>
              <a:t>MiniME</a:t>
            </a:r>
            <a:r>
              <a:rPr lang="en-US" sz="2800" dirty="0">
                <a:solidFill>
                  <a:schemeClr val="bg1"/>
                </a:solidFill>
                <a:latin typeface="Arial" panose="020B0604020202020204" pitchFamily="34" charset="0"/>
                <a:cs typeface="Arial" panose="020B0604020202020204" pitchFamily="34" charset="0"/>
              </a:rPr>
              <a:t> Up Stream Keying</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12122927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66" name="Shape 766"/>
          <p:cNvSpPr>
            <a:spLocks noGrp="1"/>
          </p:cNvSpPr>
          <p:nvPr>
            <p:ph type="body" idx="1"/>
          </p:nvPr>
        </p:nvSpPr>
        <p:spPr>
          <a:xfrm>
            <a:off x="2243989" y="3672498"/>
            <a:ext cx="4782026" cy="998562"/>
          </a:xfrm>
          <a:prstGeom prst="rect">
            <a:avLst/>
          </a:prstGeom>
        </p:spPr>
        <p:txBody>
          <a:bodyPr numCol="2" spcCol="216456"/>
          <a:lstStyle/>
          <a:p>
            <a:pPr marL="0" lvl="1" indent="85725">
              <a:lnSpc>
                <a:spcPct val="80000"/>
              </a:lnSpc>
              <a:spcBef>
                <a:spcPts val="1688"/>
              </a:spcBef>
              <a:buSzTx/>
              <a:buNone/>
              <a:defRPr sz="4800"/>
            </a:pPr>
            <a:r>
              <a:rPr sz="1400" dirty="0">
                <a:latin typeface="Arial" panose="020B0604020202020204" pitchFamily="34" charset="0"/>
                <a:cs typeface="Arial" panose="020B0604020202020204" pitchFamily="34" charset="0"/>
              </a:rPr>
              <a:t>DVE Squeeze of PGM</a:t>
            </a:r>
          </a:p>
          <a:p>
            <a:pPr marL="0" lvl="1" indent="85725">
              <a:lnSpc>
                <a:spcPct val="80000"/>
              </a:lnSpc>
              <a:spcBef>
                <a:spcPts val="1688"/>
              </a:spcBef>
              <a:buSzTx/>
              <a:buNone/>
              <a:defRPr sz="4800"/>
            </a:pPr>
            <a:r>
              <a:rPr sz="1400" dirty="0">
                <a:latin typeface="Arial" panose="020B0604020202020204" pitchFamily="34" charset="0"/>
                <a:cs typeface="Arial" panose="020B0604020202020204" pitchFamily="34" charset="0"/>
              </a:rPr>
              <a:t>Discrete Branding</a:t>
            </a:r>
          </a:p>
          <a:p>
            <a:pPr marL="0" lvl="1" indent="0">
              <a:lnSpc>
                <a:spcPct val="80000"/>
              </a:lnSpc>
              <a:spcBef>
                <a:spcPts val="1688"/>
              </a:spcBef>
              <a:buSzTx/>
              <a:buNone/>
              <a:defRPr sz="4800"/>
            </a:pPr>
            <a:r>
              <a:rPr sz="1400" dirty="0">
                <a:latin typeface="Arial" panose="020B0604020202020204" pitchFamily="34" charset="0"/>
                <a:cs typeface="Arial" panose="020B0604020202020204" pitchFamily="34" charset="0"/>
              </a:rPr>
              <a:t>LBAR Systems</a:t>
            </a:r>
          </a:p>
          <a:p>
            <a:pPr marL="0" lvl="1" indent="0">
              <a:lnSpc>
                <a:spcPct val="80000"/>
              </a:lnSpc>
              <a:spcBef>
                <a:spcPts val="1688"/>
              </a:spcBef>
              <a:buSzTx/>
              <a:buNone/>
              <a:defRPr sz="4800"/>
            </a:pPr>
            <a:r>
              <a:rPr sz="1400" dirty="0">
                <a:latin typeface="Arial" panose="020B0604020202020204" pitchFamily="34" charset="0"/>
                <a:cs typeface="Arial" panose="020B0604020202020204" pitchFamily="34" charset="0"/>
              </a:rPr>
              <a:t>Multi-Streams/Dual Feeds</a:t>
            </a:r>
          </a:p>
        </p:txBody>
      </p:sp>
      <p:sp>
        <p:nvSpPr>
          <p:cNvPr id="6"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err="1">
                <a:solidFill>
                  <a:schemeClr val="bg1"/>
                </a:solidFill>
                <a:latin typeface="Arial" panose="020B0604020202020204" pitchFamily="34" charset="0"/>
                <a:cs typeface="Arial" panose="020B0604020202020204" pitchFamily="34" charset="0"/>
              </a:rPr>
              <a:t>MiniME</a:t>
            </a:r>
            <a:r>
              <a:rPr lang="en-US" sz="2800" dirty="0">
                <a:solidFill>
                  <a:schemeClr val="bg1"/>
                </a:solidFill>
                <a:latin typeface="Arial" panose="020B0604020202020204" pitchFamily="34" charset="0"/>
                <a:cs typeface="Arial" panose="020B0604020202020204" pitchFamily="34" charset="0"/>
              </a:rPr>
              <a:t> Down Stream Keying</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7" name="Picture 6"/>
          <p:cNvPicPr>
            <a:picLocks noChangeAspect="1"/>
          </p:cNvPicPr>
          <p:nvPr/>
        </p:nvPicPr>
        <p:blipFill>
          <a:blip r:embed="rId5"/>
          <a:stretch>
            <a:fillRect/>
          </a:stretch>
        </p:blipFill>
        <p:spPr>
          <a:xfrm>
            <a:off x="2689538" y="1223391"/>
            <a:ext cx="3781398" cy="2124665"/>
          </a:xfrm>
          <a:prstGeom prst="rect">
            <a:avLst/>
          </a:prstGeom>
        </p:spPr>
      </p:pic>
    </p:spTree>
    <p:extLst>
      <p:ext uri="{BB962C8B-B14F-4D97-AF65-F5344CB8AC3E}">
        <p14:creationId xmlns:p14="http://schemas.microsoft.com/office/powerpoint/2010/main" val="2329012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770" name="Shape 770"/>
          <p:cNvSpPr>
            <a:spLocks noGrp="1"/>
          </p:cNvSpPr>
          <p:nvPr>
            <p:ph type="body" idx="1"/>
          </p:nvPr>
        </p:nvSpPr>
        <p:spPr>
          <a:xfrm>
            <a:off x="1834157" y="3854100"/>
            <a:ext cx="5501911" cy="569036"/>
          </a:xfrm>
          <a:prstGeom prst="rect">
            <a:avLst/>
          </a:prstGeom>
        </p:spPr>
        <p:txBody>
          <a:bodyPr numCol="1" spcCol="363397"/>
          <a:lstStyle/>
          <a:p>
            <a:pPr marL="0" lvl="1" indent="42863" algn="ctr" defTabSz="152400">
              <a:lnSpc>
                <a:spcPct val="80000"/>
              </a:lnSpc>
              <a:spcBef>
                <a:spcPts val="825"/>
              </a:spcBef>
              <a:buSzTx/>
              <a:buNone/>
              <a:defRPr sz="6050"/>
            </a:pPr>
            <a:r>
              <a:rPr sz="1400" dirty="0">
                <a:latin typeface="Arial" panose="020B0604020202020204" pitchFamily="34" charset="0"/>
                <a:cs typeface="Arial" panose="020B0604020202020204" pitchFamily="34" charset="0"/>
              </a:rPr>
              <a:t>Screen Spanning with Bezel Compensation</a:t>
            </a:r>
          </a:p>
        </p:txBody>
      </p:sp>
      <p:sp>
        <p:nvSpPr>
          <p:cNvPr id="7"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err="1">
                <a:solidFill>
                  <a:schemeClr val="bg1"/>
                </a:solidFill>
                <a:latin typeface="Arial" panose="020B0604020202020204" pitchFamily="34" charset="0"/>
                <a:cs typeface="Arial" panose="020B0604020202020204" pitchFamily="34" charset="0"/>
              </a:rPr>
              <a:t>MiniME</a:t>
            </a:r>
            <a:r>
              <a:rPr lang="en-US" sz="2800" dirty="0">
                <a:solidFill>
                  <a:schemeClr val="bg1"/>
                </a:solidFill>
                <a:latin typeface="Arial" panose="020B0604020202020204" pitchFamily="34" charset="0"/>
                <a:cs typeface="Arial" panose="020B0604020202020204" pitchFamily="34" charset="0"/>
              </a:rPr>
              <a:t> for </a:t>
            </a:r>
            <a:r>
              <a:rPr lang="en-US" sz="2800" dirty="0" err="1">
                <a:solidFill>
                  <a:schemeClr val="bg1"/>
                </a:solidFill>
                <a:latin typeface="Arial" panose="020B0604020202020204" pitchFamily="34" charset="0"/>
                <a:cs typeface="Arial" panose="020B0604020202020204" pitchFamily="34" charset="0"/>
              </a:rPr>
              <a:t>MultiScreen</a:t>
            </a:r>
            <a:endParaRPr lang="en-US" sz="2800"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rotWithShape="1">
          <a:blip r:embed="rId6"/>
          <a:srcRect b="31935"/>
          <a:stretch/>
        </p:blipFill>
        <p:spPr>
          <a:xfrm>
            <a:off x="702425" y="1167382"/>
            <a:ext cx="7739149" cy="2335336"/>
          </a:xfrm>
          <a:prstGeom prst="rect">
            <a:avLst/>
          </a:prstGeom>
        </p:spPr>
      </p:pic>
      <p:sp>
        <p:nvSpPr>
          <p:cNvPr id="3" name="Oval 2"/>
          <p:cNvSpPr/>
          <p:nvPr/>
        </p:nvSpPr>
        <p:spPr>
          <a:xfrm>
            <a:off x="4308767" y="3388025"/>
            <a:ext cx="541867" cy="321734"/>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04318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7675" y="176220"/>
            <a:ext cx="8229600" cy="547359"/>
          </a:xfrm>
        </p:spPr>
        <p:txBody>
          <a:bodyPr>
            <a:normAutofit/>
          </a:bodyPr>
          <a:lstStyle/>
          <a:p>
            <a:r>
              <a:rPr lang="en-US" sz="2800" dirty="0">
                <a:latin typeface="Arial" panose="020B0604020202020204" pitchFamily="34" charset="0"/>
                <a:cs typeface="Arial" panose="020B0604020202020204" pitchFamily="34" charset="0"/>
              </a:rPr>
              <a:t>Carbonite Black Solo Overview</a:t>
            </a:r>
          </a:p>
        </p:txBody>
      </p:sp>
      <p:sp>
        <p:nvSpPr>
          <p:cNvPr id="4" name="Content Placeholder 3"/>
          <p:cNvSpPr>
            <a:spLocks noGrp="1"/>
          </p:cNvSpPr>
          <p:nvPr>
            <p:ph idx="1"/>
          </p:nvPr>
        </p:nvSpPr>
        <p:spPr>
          <a:xfrm>
            <a:off x="457200" y="1643441"/>
            <a:ext cx="4566062" cy="2763829"/>
          </a:xfrm>
          <a:prstGeom prst="rect">
            <a:avLst/>
          </a:prstGeom>
        </p:spPr>
        <p:txBody>
          <a:bodyPr wrap="square">
            <a:spAutoFit/>
          </a:bodyPr>
          <a:lstStyle/>
          <a:p>
            <a:pPr marL="225425" indent="-225425"/>
            <a:r>
              <a:rPr lang="en-US" sz="1400" dirty="0"/>
              <a:t>Solo is simple to setup and use. It provides the same intuitive panel ergonomics and superior production efficiencies as the bigger Carbonite Black models. </a:t>
            </a:r>
          </a:p>
          <a:p>
            <a:pPr marL="225425" indent="-225425"/>
            <a:r>
              <a:rPr lang="en-US" sz="1400" dirty="0"/>
              <a:t>The same control capabilities are also provided via the included </a:t>
            </a:r>
            <a:r>
              <a:rPr lang="en-US" sz="1400" dirty="0" err="1"/>
              <a:t>DashBoard</a:t>
            </a:r>
            <a:r>
              <a:rPr lang="en-US" sz="1400" dirty="0"/>
              <a:t> software panel that can be used as a secondary control point in conjunction with a Solo hardware panel or as the primary control surface for the 1RU processing engine. </a:t>
            </a:r>
          </a:p>
          <a:p>
            <a:pPr marL="225425" indent="-225425"/>
            <a:r>
              <a:rPr lang="en-US" sz="1400" dirty="0"/>
              <a:t>Solo delivers a professional grade feature set with DVE functions, media stores, auxiliary buses, integrated multi-viewers, production software tools, advanced </a:t>
            </a:r>
            <a:r>
              <a:rPr lang="en-US" sz="1400" dirty="0" err="1"/>
              <a:t>chroma</a:t>
            </a:r>
            <a:r>
              <a:rPr lang="en-US" sz="1400" dirty="0"/>
              <a:t> keying, and range of I/O types. </a:t>
            </a:r>
            <a:endParaRPr lang="en-US" sz="14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5" name="TextBox 4"/>
          <p:cNvSpPr txBox="1"/>
          <p:nvPr/>
        </p:nvSpPr>
        <p:spPr>
          <a:xfrm>
            <a:off x="457200" y="1056482"/>
            <a:ext cx="8229600" cy="584771"/>
          </a:xfrm>
          <a:prstGeom prst="rect">
            <a:avLst/>
          </a:prstGeom>
          <a:noFill/>
        </p:spPr>
        <p:txBody>
          <a:bodyPr wrap="square" lIns="91436" tIns="45718" rIns="91436" bIns="45718" rtlCol="0">
            <a:spAutoFit/>
          </a:bodyPr>
          <a:lstStyle/>
          <a:p>
            <a:r>
              <a:rPr lang="en-US" sz="1600" dirty="0"/>
              <a:t>Carbonite Black Solo is packed full of features that deliver incredible video production horsepower in an amazingly compact and affordable package.</a:t>
            </a:r>
            <a:endParaRPr lang="en-US" sz="16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660" y="1769432"/>
            <a:ext cx="4330339" cy="243384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18168443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75" name="Shape 775"/>
          <p:cNvSpPr>
            <a:spLocks noGrp="1"/>
          </p:cNvSpPr>
          <p:nvPr>
            <p:ph type="body" idx="1"/>
          </p:nvPr>
        </p:nvSpPr>
        <p:spPr>
          <a:xfrm>
            <a:off x="938027" y="3960073"/>
            <a:ext cx="7267947" cy="312119"/>
          </a:xfrm>
          <a:prstGeom prst="rect">
            <a:avLst/>
          </a:prstGeom>
        </p:spPr>
        <p:txBody>
          <a:bodyPr/>
          <a:lstStyle/>
          <a:p>
            <a:pPr marL="0" lvl="1" indent="39433" algn="ctr" defTabSz="140208">
              <a:lnSpc>
                <a:spcPct val="80000"/>
              </a:lnSpc>
              <a:spcBef>
                <a:spcPts val="750"/>
              </a:spcBef>
              <a:buSzTx/>
              <a:buNone/>
              <a:defRPr sz="5566"/>
            </a:pPr>
            <a:r>
              <a:rPr sz="1400" dirty="0">
                <a:latin typeface="Arial" panose="020B0604020202020204" pitchFamily="34" charset="0"/>
                <a:cs typeface="Arial" panose="020B0604020202020204" pitchFamily="34" charset="0"/>
              </a:rPr>
              <a:t>2 Projector System</a:t>
            </a:r>
          </a:p>
        </p:txBody>
      </p:sp>
      <p:pic>
        <p:nvPicPr>
          <p:cNvPr id="776" name="pasted-image.tif"/>
          <p:cNvPicPr>
            <a:picLocks noChangeAspect="1"/>
          </p:cNvPicPr>
          <p:nvPr/>
        </p:nvPicPr>
        <p:blipFill>
          <a:blip r:embed="rId4">
            <a:extLst/>
          </a:blip>
          <a:stretch>
            <a:fillRect/>
          </a:stretch>
        </p:blipFill>
        <p:spPr>
          <a:xfrm>
            <a:off x="1684765" y="1390684"/>
            <a:ext cx="5774470" cy="2235022"/>
          </a:xfrm>
          <a:prstGeom prst="rect">
            <a:avLst/>
          </a:prstGeom>
          <a:ln w="12700">
            <a:miter lim="400000"/>
          </a:ln>
        </p:spPr>
      </p:pic>
      <p:sp>
        <p:nvSpPr>
          <p:cNvPr id="6"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err="1">
                <a:solidFill>
                  <a:schemeClr val="bg1"/>
                </a:solidFill>
                <a:latin typeface="Arial" panose="020B0604020202020204" pitchFamily="34" charset="0"/>
                <a:cs typeface="Arial" panose="020B0604020202020204" pitchFamily="34" charset="0"/>
              </a:rPr>
              <a:t>MiniME</a:t>
            </a:r>
            <a:r>
              <a:rPr lang="en-US" sz="2800" dirty="0">
                <a:solidFill>
                  <a:schemeClr val="bg1"/>
                </a:solidFill>
                <a:latin typeface="Arial" panose="020B0604020202020204" pitchFamily="34" charset="0"/>
                <a:cs typeface="Arial" panose="020B0604020202020204" pitchFamily="34" charset="0"/>
              </a:rPr>
              <a:t> for </a:t>
            </a:r>
            <a:r>
              <a:rPr lang="en-US" sz="2800" dirty="0" err="1">
                <a:solidFill>
                  <a:schemeClr val="bg1"/>
                </a:solidFill>
                <a:latin typeface="Arial" panose="020B0604020202020204" pitchFamily="34" charset="0"/>
                <a:cs typeface="Arial" panose="020B0604020202020204" pitchFamily="34" charset="0"/>
              </a:rPr>
              <a:t>MultiScreen</a:t>
            </a:r>
            <a:endParaRPr lang="en-US" sz="2800"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298848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176220"/>
            <a:ext cx="8229600" cy="547359"/>
          </a:xfrm>
        </p:spPr>
        <p:txBody>
          <a:bodyPr/>
          <a:lstStyle/>
          <a:p>
            <a:pPr algn="l"/>
            <a:r>
              <a:rPr lang="en-US" sz="2800" dirty="0">
                <a:solidFill>
                  <a:schemeClr val="bg1"/>
                </a:solidFill>
                <a:latin typeface="Arial" panose="020B0604020202020204" pitchFamily="34" charset="0"/>
                <a:cs typeface="Arial" panose="020B0604020202020204" pitchFamily="34" charset="0"/>
              </a:rPr>
              <a:t>High Quality Effects</a:t>
            </a:r>
          </a:p>
        </p:txBody>
      </p:sp>
      <p:sp>
        <p:nvSpPr>
          <p:cNvPr id="750" name="Shape 750"/>
          <p:cNvSpPr>
            <a:spLocks noGrp="1"/>
          </p:cNvSpPr>
          <p:nvPr>
            <p:ph type="body" idx="1"/>
          </p:nvPr>
        </p:nvSpPr>
        <p:spPr>
          <a:xfrm>
            <a:off x="489585" y="1501950"/>
            <a:ext cx="3933825" cy="2465070"/>
          </a:xfrm>
          <a:prstGeom prst="rect">
            <a:avLst/>
          </a:prstGeom>
        </p:spPr>
        <p:txBody>
          <a:bodyPr anchor="t"/>
          <a:lstStyle/>
          <a:p>
            <a:pPr marL="28929" indent="-28929" defTabSz="289560">
              <a:lnSpc>
                <a:spcPct val="114000"/>
              </a:lnSpc>
              <a:spcBef>
                <a:spcPts val="0"/>
              </a:spcBef>
              <a:buClr>
                <a:srgbClr val="FFD300"/>
              </a:buClr>
              <a:buSzTx/>
              <a:buNone/>
              <a:defRPr sz="3989"/>
            </a:pPr>
            <a:r>
              <a:rPr lang="en-US" sz="1600" dirty="0">
                <a:latin typeface="Arial" panose="020B0604020202020204" pitchFamily="34" charset="0"/>
                <a:cs typeface="Arial" panose="020B0604020202020204" pitchFamily="34" charset="0"/>
              </a:rPr>
              <a:t>2</a:t>
            </a:r>
            <a:r>
              <a:rPr sz="1600" dirty="0">
                <a:latin typeface="Arial" panose="020B0604020202020204" pitchFamily="34" charset="0"/>
                <a:cs typeface="Arial" panose="020B0604020202020204" pitchFamily="34" charset="0"/>
              </a:rPr>
              <a:t> Channels of 2D DVE</a:t>
            </a:r>
            <a:endParaRPr lang="en-US" sz="1600" dirty="0">
              <a:latin typeface="Arial" panose="020B0604020202020204" pitchFamily="34" charset="0"/>
              <a:cs typeface="Arial" panose="020B0604020202020204" pitchFamily="34" charset="0"/>
            </a:endParaRPr>
          </a:p>
          <a:p>
            <a:pPr marL="28929" indent="-28929" defTabSz="289560">
              <a:lnSpc>
                <a:spcPct val="114000"/>
              </a:lnSpc>
              <a:spcBef>
                <a:spcPts val="0"/>
              </a:spcBef>
              <a:buClr>
                <a:srgbClr val="FFD300"/>
              </a:buClr>
              <a:buSzTx/>
              <a:buNone/>
              <a:defRPr sz="3989"/>
            </a:pPr>
            <a:endParaRPr sz="800" dirty="0">
              <a:latin typeface="Arial" panose="020B0604020202020204" pitchFamily="34" charset="0"/>
              <a:cs typeface="Arial" panose="020B0604020202020204" pitchFamily="34" charset="0"/>
            </a:endParaRPr>
          </a:p>
          <a:p>
            <a:pPr marL="457200" lvl="1" indent="-228600" defTabSz="289560">
              <a:lnSpc>
                <a:spcPct val="114000"/>
              </a:lnSpc>
              <a:spcBef>
                <a:spcPts val="0"/>
              </a:spcBef>
              <a:buFont typeface="Wingdings" panose="05000000000000000000" pitchFamily="2" charset="2"/>
              <a:buChar char="§"/>
              <a:defRPr sz="3989"/>
            </a:pPr>
            <a:r>
              <a:rPr sz="1400" dirty="0">
                <a:latin typeface="Arial" panose="020B0604020202020204" pitchFamily="34" charset="0"/>
                <a:cs typeface="Arial" panose="020B0604020202020204" pitchFamily="34" charset="0"/>
              </a:rPr>
              <a:t>For DVE box Picture in Picture</a:t>
            </a:r>
          </a:p>
          <a:p>
            <a:pPr marL="457200" lvl="1" indent="-228600" defTabSz="289560">
              <a:lnSpc>
                <a:spcPct val="114000"/>
              </a:lnSpc>
              <a:spcBef>
                <a:spcPts val="0"/>
              </a:spcBef>
              <a:buFont typeface="Wingdings" panose="05000000000000000000" pitchFamily="2" charset="2"/>
              <a:buChar char="§"/>
              <a:defRPr sz="3989"/>
            </a:pPr>
            <a:r>
              <a:rPr sz="1400" dirty="0">
                <a:latin typeface="Arial" panose="020B0604020202020204" pitchFamily="34" charset="0"/>
                <a:cs typeface="Arial" panose="020B0604020202020204" pitchFamily="34" charset="0"/>
              </a:rPr>
              <a:t>For DVE background or background plus </a:t>
            </a:r>
            <a:r>
              <a:rPr sz="1400" dirty="0" err="1">
                <a:latin typeface="Arial" panose="020B0604020202020204" pitchFamily="34" charset="0"/>
                <a:cs typeface="Arial" panose="020B0604020202020204" pitchFamily="34" charset="0"/>
              </a:rPr>
              <a:t>keyer</a:t>
            </a:r>
            <a:r>
              <a:rPr sz="1400" dirty="0">
                <a:latin typeface="Arial" panose="020B0604020202020204" pitchFamily="34" charset="0"/>
                <a:cs typeface="Arial" panose="020B0604020202020204" pitchFamily="34" charset="0"/>
              </a:rPr>
              <a:t> transitions</a:t>
            </a:r>
          </a:p>
          <a:p>
            <a:pPr marL="457200" lvl="1" indent="-228600" defTabSz="289560">
              <a:lnSpc>
                <a:spcPct val="114000"/>
              </a:lnSpc>
              <a:spcBef>
                <a:spcPts val="0"/>
              </a:spcBef>
              <a:buFont typeface="Wingdings" panose="05000000000000000000" pitchFamily="2" charset="2"/>
              <a:buChar char="§"/>
              <a:defRPr sz="3989"/>
            </a:pPr>
            <a:r>
              <a:rPr sz="1400" dirty="0">
                <a:latin typeface="Arial" panose="020B0604020202020204" pitchFamily="34" charset="0"/>
                <a:cs typeface="Arial" panose="020B0604020202020204" pitchFamily="34" charset="0"/>
              </a:rPr>
              <a:t>Adjustable Horizontal and Vertical Crop</a:t>
            </a:r>
          </a:p>
          <a:p>
            <a:pPr marL="457200" lvl="1" indent="-228600" defTabSz="289560">
              <a:lnSpc>
                <a:spcPct val="114000"/>
              </a:lnSpc>
              <a:spcBef>
                <a:spcPts val="0"/>
              </a:spcBef>
              <a:buFont typeface="Wingdings" panose="05000000000000000000" pitchFamily="2" charset="2"/>
              <a:buChar char="§"/>
              <a:defRPr sz="3989"/>
            </a:pPr>
            <a:r>
              <a:rPr sz="1400" dirty="0">
                <a:latin typeface="Arial" panose="020B0604020202020204" pitchFamily="34" charset="0"/>
                <a:cs typeface="Arial" panose="020B0604020202020204" pitchFamily="34" charset="0"/>
              </a:rPr>
              <a:t>Adjustable Border with Matte and Softness</a:t>
            </a:r>
          </a:p>
          <a:p>
            <a:pPr marL="457200" lvl="1" indent="-228600" defTabSz="289560">
              <a:lnSpc>
                <a:spcPct val="114000"/>
              </a:lnSpc>
              <a:spcBef>
                <a:spcPts val="0"/>
              </a:spcBef>
              <a:buFont typeface="Wingdings" panose="05000000000000000000" pitchFamily="2" charset="2"/>
              <a:buChar char="§"/>
              <a:defRPr sz="3989"/>
            </a:pPr>
            <a:r>
              <a:rPr sz="1400" dirty="0">
                <a:latin typeface="Arial" panose="020B0604020202020204" pitchFamily="34" charset="0"/>
                <a:cs typeface="Arial" panose="020B0604020202020204" pitchFamily="34" charset="0"/>
              </a:rPr>
              <a:t>Adjustable Aspect Ratio</a:t>
            </a:r>
          </a:p>
          <a:p>
            <a:pPr marL="457200" lvl="1" indent="-228600" defTabSz="289560">
              <a:lnSpc>
                <a:spcPct val="114000"/>
              </a:lnSpc>
              <a:spcBef>
                <a:spcPts val="0"/>
              </a:spcBef>
              <a:buFont typeface="Wingdings" panose="05000000000000000000" pitchFamily="2" charset="2"/>
              <a:buChar char="§"/>
              <a:defRPr sz="3989"/>
            </a:pPr>
            <a:r>
              <a:rPr sz="1400" dirty="0">
                <a:latin typeface="Arial" panose="020B0604020202020204" pitchFamily="34" charset="0"/>
                <a:cs typeface="Arial" panose="020B0604020202020204" pitchFamily="34" charset="0"/>
              </a:rPr>
              <a:t>Adjustable Box or Pattern Mask</a:t>
            </a:r>
          </a:p>
          <a:p>
            <a:pPr marL="457200" lvl="1" indent="-228600" defTabSz="289560">
              <a:lnSpc>
                <a:spcPct val="114000"/>
              </a:lnSpc>
              <a:spcBef>
                <a:spcPts val="0"/>
              </a:spcBef>
              <a:buFont typeface="Wingdings" panose="05000000000000000000" pitchFamily="2" charset="2"/>
              <a:buChar char="§"/>
              <a:defRPr sz="3989"/>
            </a:pPr>
            <a:r>
              <a:rPr sz="1400" dirty="0">
                <a:latin typeface="Arial" panose="020B0604020202020204" pitchFamily="34" charset="0"/>
                <a:cs typeface="Arial" panose="020B0604020202020204" pitchFamily="34" charset="0"/>
              </a:rPr>
              <a:t>Adjustable Size from 0-500%</a:t>
            </a:r>
          </a:p>
        </p:txBody>
      </p:sp>
      <p:sp>
        <p:nvSpPr>
          <p:cNvPr id="751" name="Shape 751"/>
          <p:cNvSpPr/>
          <p:nvPr/>
        </p:nvSpPr>
        <p:spPr>
          <a:xfrm>
            <a:off x="4803725" y="1501825"/>
            <a:ext cx="3933825" cy="222123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ormAutofit/>
          </a:bodyPr>
          <a:lstStyle/>
          <a:p>
            <a:pPr marL="29538" indent="-29538" defTabSz="295656">
              <a:lnSpc>
                <a:spcPct val="114000"/>
              </a:lnSpc>
              <a:buClr>
                <a:srgbClr val="FFD300"/>
              </a:buClr>
              <a:buFont typeface="Arial"/>
              <a:defRPr sz="4074">
                <a:latin typeface="+mn-lt"/>
                <a:ea typeface="+mn-ea"/>
                <a:cs typeface="+mn-cs"/>
                <a:sym typeface="Arial"/>
              </a:defRPr>
            </a:pPr>
            <a:r>
              <a:rPr sz="1600" dirty="0">
                <a:latin typeface="Arial" panose="020B0604020202020204" pitchFamily="34" charset="0"/>
                <a:cs typeface="Arial" panose="020B0604020202020204" pitchFamily="34" charset="0"/>
              </a:rPr>
              <a:t>2 Versatile Wipe Generators</a:t>
            </a:r>
            <a:endParaRPr lang="en-US" sz="1600" dirty="0">
              <a:latin typeface="Arial" panose="020B0604020202020204" pitchFamily="34" charset="0"/>
              <a:cs typeface="Arial" panose="020B0604020202020204" pitchFamily="34" charset="0"/>
            </a:endParaRPr>
          </a:p>
          <a:p>
            <a:pPr marL="29538" indent="-29538" defTabSz="295656">
              <a:lnSpc>
                <a:spcPct val="114000"/>
              </a:lnSpc>
              <a:buClr>
                <a:srgbClr val="FFD300"/>
              </a:buClr>
              <a:buFont typeface="Arial"/>
              <a:defRPr sz="4074">
                <a:latin typeface="+mn-lt"/>
                <a:ea typeface="+mn-ea"/>
                <a:cs typeface="+mn-cs"/>
                <a:sym typeface="Arial"/>
              </a:defRPr>
            </a:pPr>
            <a:endParaRPr sz="800" dirty="0">
              <a:latin typeface="Arial" panose="020B0604020202020204" pitchFamily="34" charset="0"/>
              <a:cs typeface="Arial" panose="020B0604020202020204" pitchFamily="34" charset="0"/>
            </a:endParaRPr>
          </a:p>
          <a:p>
            <a:pPr marL="457200" lvl="2" indent="-228600" defTabSz="295656">
              <a:lnSpc>
                <a:spcPct val="114000"/>
              </a:lnSpc>
              <a:buSzPct val="100000"/>
              <a:buFont typeface="Wingdings" panose="05000000000000000000" pitchFamily="2" charset="2"/>
              <a:buChar char="§"/>
              <a:defRPr sz="4074">
                <a:latin typeface="+mn-lt"/>
                <a:ea typeface="+mn-ea"/>
                <a:cs typeface="+mn-cs"/>
                <a:sym typeface="Arial"/>
              </a:defRPr>
            </a:pPr>
            <a:r>
              <a:rPr sz="1400" dirty="0">
                <a:latin typeface="Arial" panose="020B0604020202020204" pitchFamily="34" charset="0"/>
                <a:cs typeface="Arial" panose="020B0604020202020204" pitchFamily="34" charset="0"/>
              </a:rPr>
              <a:t>Includes Diamond, Circle, and Diagonal Wipes</a:t>
            </a:r>
          </a:p>
          <a:p>
            <a:pPr marL="457200" lvl="2" indent="-228600" defTabSz="295656">
              <a:lnSpc>
                <a:spcPct val="114000"/>
              </a:lnSpc>
              <a:buSzPct val="100000"/>
              <a:buFont typeface="Wingdings" panose="05000000000000000000" pitchFamily="2" charset="2"/>
              <a:buChar char="§"/>
              <a:defRPr sz="4074">
                <a:latin typeface="+mn-lt"/>
                <a:ea typeface="+mn-ea"/>
                <a:cs typeface="+mn-cs"/>
                <a:sym typeface="Arial"/>
              </a:defRPr>
            </a:pPr>
            <a:r>
              <a:rPr sz="1400" dirty="0">
                <a:latin typeface="Arial" panose="020B0604020202020204" pitchFamily="34" charset="0"/>
                <a:cs typeface="Arial" panose="020B0604020202020204" pitchFamily="34" charset="0"/>
              </a:rPr>
              <a:t>Pattern Multiplication and Pattern Rotation</a:t>
            </a:r>
          </a:p>
          <a:p>
            <a:pPr marL="457200" lvl="2" indent="-228600" defTabSz="295656">
              <a:lnSpc>
                <a:spcPct val="114000"/>
              </a:lnSpc>
              <a:buSzPct val="100000"/>
              <a:buFont typeface="Wingdings" panose="05000000000000000000" pitchFamily="2" charset="2"/>
              <a:buChar char="§"/>
              <a:defRPr sz="4074">
                <a:latin typeface="+mn-lt"/>
                <a:ea typeface="+mn-ea"/>
                <a:cs typeface="+mn-cs"/>
                <a:sym typeface="Arial"/>
              </a:defRPr>
            </a:pPr>
            <a:r>
              <a:rPr sz="1400" dirty="0">
                <a:latin typeface="Arial" panose="020B0604020202020204" pitchFamily="34" charset="0"/>
                <a:cs typeface="Arial" panose="020B0604020202020204" pitchFamily="34" charset="0"/>
              </a:rPr>
              <a:t>Soft edges and matte filled borders</a:t>
            </a:r>
          </a:p>
          <a:p>
            <a:pPr marL="457200" lvl="2" indent="-228600" defTabSz="295656">
              <a:lnSpc>
                <a:spcPct val="114000"/>
              </a:lnSpc>
              <a:buSzPct val="100000"/>
              <a:buFont typeface="Wingdings" panose="05000000000000000000" pitchFamily="2" charset="2"/>
              <a:buChar char="§"/>
              <a:defRPr sz="4074">
                <a:latin typeface="+mn-lt"/>
                <a:ea typeface="+mn-ea"/>
                <a:cs typeface="+mn-cs"/>
                <a:sym typeface="Arial"/>
              </a:defRPr>
            </a:pPr>
            <a:r>
              <a:rPr sz="1400" dirty="0">
                <a:latin typeface="Arial" panose="020B0604020202020204" pitchFamily="34" charset="0"/>
                <a:cs typeface="Arial" panose="020B0604020202020204" pitchFamily="34" charset="0"/>
              </a:rPr>
              <a:t>One for Wipe Transitions</a:t>
            </a:r>
          </a:p>
          <a:p>
            <a:pPr marL="457200" lvl="2" indent="-228600" defTabSz="295656">
              <a:lnSpc>
                <a:spcPct val="114000"/>
              </a:lnSpc>
              <a:buSzPct val="100000"/>
              <a:buFont typeface="Wingdings" panose="05000000000000000000" pitchFamily="2" charset="2"/>
              <a:buChar char="§"/>
              <a:defRPr sz="4074">
                <a:latin typeface="+mn-lt"/>
                <a:ea typeface="+mn-ea"/>
                <a:cs typeface="+mn-cs"/>
                <a:sym typeface="Arial"/>
              </a:defRPr>
            </a:pPr>
            <a:r>
              <a:rPr sz="1400" dirty="0">
                <a:latin typeface="Arial" panose="020B0604020202020204" pitchFamily="34" charset="0"/>
                <a:cs typeface="Arial" panose="020B0604020202020204" pitchFamily="34" charset="0"/>
              </a:rPr>
              <a:t>One for Color Washes and Pattern Masks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6914367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85" name="Shape 785"/>
          <p:cNvSpPr>
            <a:spLocks noGrp="1"/>
          </p:cNvSpPr>
          <p:nvPr>
            <p:ph type="body" idx="1"/>
          </p:nvPr>
        </p:nvSpPr>
        <p:spPr>
          <a:xfrm>
            <a:off x="487680" y="1375410"/>
            <a:ext cx="8199120" cy="2655570"/>
          </a:xfrm>
          <a:prstGeom prst="rect">
            <a:avLst/>
          </a:prstGeom>
        </p:spPr>
        <p:txBody>
          <a:bodyPr anchor="t"/>
          <a:lstStyle/>
          <a:p>
            <a:pPr marL="228600" lvl="1" indent="-228600" defTabSz="268224">
              <a:lnSpc>
                <a:spcPct val="90000"/>
              </a:lnSpc>
              <a:spcBef>
                <a:spcPts val="1463"/>
              </a:spcBef>
              <a:buFont typeface="Wingdings" panose="05000000000000000000" pitchFamily="2" charset="2"/>
              <a:buChar char="§"/>
              <a:defRPr sz="3696"/>
            </a:pPr>
            <a:r>
              <a:rPr sz="1800" dirty="0">
                <a:latin typeface="Arial" panose="020B0604020202020204" pitchFamily="34" charset="0"/>
                <a:cs typeface="Arial" panose="020B0604020202020204" pitchFamily="34" charset="0"/>
              </a:rPr>
              <a:t>Animation Wipe Transitions utilizing the built in </a:t>
            </a:r>
            <a:r>
              <a:rPr sz="1800" dirty="0" err="1">
                <a:latin typeface="Arial" panose="020B0604020202020204" pitchFamily="34" charset="0"/>
                <a:cs typeface="Arial" panose="020B0604020202020204" pitchFamily="34" charset="0"/>
              </a:rPr>
              <a:t>MediaStore</a:t>
            </a:r>
            <a:r>
              <a:rPr sz="1800" dirty="0">
                <a:latin typeface="Arial" panose="020B0604020202020204" pitchFamily="34" charset="0"/>
                <a:cs typeface="Arial" panose="020B0604020202020204" pitchFamily="34" charset="0"/>
              </a:rPr>
              <a:t>™ Channels</a:t>
            </a:r>
          </a:p>
          <a:p>
            <a:pPr marL="228600" lvl="1" indent="-228600" defTabSz="268224">
              <a:lnSpc>
                <a:spcPct val="90000"/>
              </a:lnSpc>
              <a:spcBef>
                <a:spcPts val="1463"/>
              </a:spcBef>
              <a:buFont typeface="Wingdings" panose="05000000000000000000" pitchFamily="2" charset="2"/>
              <a:buChar char="§"/>
              <a:defRPr sz="3696"/>
            </a:pPr>
            <a:r>
              <a:rPr sz="1800" dirty="0">
                <a:latin typeface="Arial" panose="020B0604020202020204" pitchFamily="34" charset="0"/>
                <a:cs typeface="Arial" panose="020B0604020202020204" pitchFamily="34" charset="0"/>
              </a:rPr>
              <a:t>Dedicated 4 GB for loading Animations from USB using channels 2/4 of the </a:t>
            </a:r>
            <a:r>
              <a:rPr sz="1800" dirty="0" err="1">
                <a:latin typeface="Arial" panose="020B0604020202020204" pitchFamily="34" charset="0"/>
                <a:cs typeface="Arial" panose="020B0604020202020204" pitchFamily="34" charset="0"/>
              </a:rPr>
              <a:t>MediaStore</a:t>
            </a:r>
            <a:r>
              <a:rPr sz="1800" dirty="0">
                <a:latin typeface="Arial" panose="020B0604020202020204" pitchFamily="34" charset="0"/>
                <a:cs typeface="Arial" panose="020B0604020202020204" pitchFamily="34" charset="0"/>
              </a:rPr>
              <a:t>. Internal embedded audio from a .WAV Multichannel file is supported.  Assign individual GPOs to each Media item with Pre/Post Delay.  Trigger audio effects from external devices like a </a:t>
            </a:r>
            <a:r>
              <a:rPr sz="1800" dirty="0" err="1">
                <a:latin typeface="Arial" panose="020B0604020202020204" pitchFamily="34" charset="0"/>
                <a:cs typeface="Arial" panose="020B0604020202020204" pitchFamily="34" charset="0"/>
              </a:rPr>
              <a:t>Digicart</a:t>
            </a:r>
            <a:r>
              <a:rPr sz="1800" dirty="0">
                <a:latin typeface="Arial" panose="020B0604020202020204" pitchFamily="34" charset="0"/>
                <a:cs typeface="Arial" panose="020B0604020202020204" pitchFamily="34" charset="0"/>
              </a:rPr>
              <a:t> if preferred</a:t>
            </a:r>
          </a:p>
          <a:p>
            <a:pPr marL="228600" lvl="1" indent="-228600" defTabSz="268224">
              <a:lnSpc>
                <a:spcPct val="90000"/>
              </a:lnSpc>
              <a:spcBef>
                <a:spcPts val="1463"/>
              </a:spcBef>
              <a:buFont typeface="Wingdings" panose="05000000000000000000" pitchFamily="2" charset="2"/>
              <a:buChar char="§"/>
              <a:defRPr sz="3696"/>
            </a:pPr>
            <a:r>
              <a:rPr sz="1800" dirty="0">
                <a:latin typeface="Arial" panose="020B0604020202020204" pitchFamily="34" charset="0"/>
                <a:cs typeface="Arial" panose="020B0604020202020204" pitchFamily="34" charset="0"/>
              </a:rPr>
              <a:t>Uses the built in Transition </a:t>
            </a:r>
            <a:r>
              <a:rPr sz="1800" dirty="0" err="1">
                <a:latin typeface="Arial" panose="020B0604020202020204" pitchFamily="34" charset="0"/>
                <a:cs typeface="Arial" panose="020B0604020202020204" pitchFamily="34" charset="0"/>
              </a:rPr>
              <a:t>Keyer</a:t>
            </a:r>
            <a:r>
              <a:rPr sz="1800" dirty="0">
                <a:latin typeface="Arial" panose="020B0604020202020204" pitchFamily="34" charset="0"/>
                <a:cs typeface="Arial" panose="020B0604020202020204" pitchFamily="34" charset="0"/>
              </a:rPr>
              <a:t>.  No ME </a:t>
            </a:r>
            <a:r>
              <a:rPr sz="1800" dirty="0" err="1">
                <a:latin typeface="Arial" panose="020B0604020202020204" pitchFamily="34" charset="0"/>
                <a:cs typeface="Arial" panose="020B0604020202020204" pitchFamily="34" charset="0"/>
              </a:rPr>
              <a:t>Keyer</a:t>
            </a:r>
            <a:r>
              <a:rPr sz="1800" dirty="0">
                <a:latin typeface="Arial" panose="020B0604020202020204" pitchFamily="34" charset="0"/>
                <a:cs typeface="Arial" panose="020B0604020202020204" pitchFamily="34" charset="0"/>
              </a:rPr>
              <a:t> resources are tied up</a:t>
            </a:r>
          </a:p>
          <a:p>
            <a:pPr marL="228600" lvl="1" indent="-228600" defTabSz="268224">
              <a:lnSpc>
                <a:spcPct val="90000"/>
              </a:lnSpc>
              <a:spcBef>
                <a:spcPts val="1463"/>
              </a:spcBef>
              <a:buFont typeface="Wingdings" panose="05000000000000000000" pitchFamily="2" charset="2"/>
              <a:buChar char="§"/>
              <a:defRPr sz="3696"/>
            </a:pPr>
            <a:r>
              <a:rPr sz="1800" dirty="0">
                <a:latin typeface="Arial" panose="020B0604020202020204" pitchFamily="34" charset="0"/>
                <a:cs typeface="Arial" panose="020B0604020202020204" pitchFamily="34" charset="0"/>
              </a:rPr>
              <a:t>Utilizes Ross Video JLAW principle that all transitions should work “Just Like A Wipe”</a:t>
            </a:r>
          </a:p>
        </p:txBody>
      </p:sp>
      <p:sp>
        <p:nvSpPr>
          <p:cNvPr id="5"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Exclusive </a:t>
            </a:r>
            <a:r>
              <a:rPr lang="en-US" sz="2800" dirty="0" err="1">
                <a:solidFill>
                  <a:schemeClr val="bg1"/>
                </a:solidFill>
                <a:latin typeface="Arial" panose="020B0604020202020204" pitchFamily="34" charset="0"/>
                <a:cs typeface="Arial" panose="020B0604020202020204" pitchFamily="34" charset="0"/>
              </a:rPr>
              <a:t>MediaWipes</a:t>
            </a:r>
            <a:r>
              <a:rPr lang="en-US" sz="2800" baseline="31999" dirty="0" err="1">
                <a:solidFill>
                  <a:schemeClr val="bg1"/>
                </a:solidFill>
                <a:latin typeface="Arial" panose="020B0604020202020204" pitchFamily="34" charset="0"/>
                <a:cs typeface="Arial" panose="020B0604020202020204" pitchFamily="34" charset="0"/>
              </a:rPr>
              <a:t>TM</a:t>
            </a:r>
            <a:r>
              <a:rPr lang="en-US" sz="2800" dirty="0">
                <a:solidFill>
                  <a:schemeClr val="bg1"/>
                </a:solidFill>
                <a:latin typeface="Arial" panose="020B0604020202020204" pitchFamily="34" charset="0"/>
                <a:cs typeface="Arial" panose="020B0604020202020204" pitchFamily="34" charset="0"/>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873716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89" name="Shape 789"/>
          <p:cNvSpPr>
            <a:spLocks noGrp="1"/>
          </p:cNvSpPr>
          <p:nvPr>
            <p:ph type="body" idx="1"/>
          </p:nvPr>
        </p:nvSpPr>
        <p:spPr>
          <a:xfrm>
            <a:off x="480060" y="1166235"/>
            <a:ext cx="3878580" cy="3203883"/>
          </a:xfrm>
          <a:prstGeom prst="rect">
            <a:avLst/>
          </a:prstGeom>
        </p:spPr>
        <p:txBody>
          <a:bodyPr>
            <a:noAutofit/>
          </a:bodyPr>
          <a:lstStyle/>
          <a:p>
            <a:pPr marL="0" lvl="1" indent="0" defTabSz="240792">
              <a:lnSpc>
                <a:spcPct val="114000"/>
              </a:lnSpc>
              <a:spcBef>
                <a:spcPts val="0"/>
              </a:spcBef>
              <a:buClr>
                <a:srgbClr val="FFFDFD"/>
              </a:buClr>
              <a:buSzTx/>
              <a:buNone/>
              <a:defRPr sz="2844"/>
            </a:pPr>
            <a:r>
              <a:rPr sz="1600" dirty="0" err="1">
                <a:latin typeface="Arial" panose="020B0604020202020204" pitchFamily="34" charset="0"/>
                <a:cs typeface="Arial" panose="020B0604020202020204" pitchFamily="34" charset="0"/>
              </a:rPr>
              <a:t>MultiViewer</a:t>
            </a:r>
            <a:r>
              <a:rPr sz="1600" baseline="31999" dirty="0" err="1">
                <a:latin typeface="Arial" panose="020B0604020202020204" pitchFamily="34" charset="0"/>
                <a:cs typeface="Arial" panose="020B0604020202020204" pitchFamily="34" charset="0"/>
              </a:rPr>
              <a:t>TM</a:t>
            </a:r>
            <a:r>
              <a:rPr sz="1600" dirty="0">
                <a:latin typeface="Arial" panose="020B0604020202020204" pitchFamily="34" charset="0"/>
                <a:cs typeface="Arial" panose="020B0604020202020204" pitchFamily="34" charset="0"/>
              </a:rPr>
              <a:t> Key Features:</a:t>
            </a:r>
            <a:endParaRPr lang="en-US" sz="1600" dirty="0">
              <a:latin typeface="Arial" panose="020B0604020202020204" pitchFamily="34" charset="0"/>
              <a:cs typeface="Arial" panose="020B0604020202020204" pitchFamily="34" charset="0"/>
            </a:endParaRPr>
          </a:p>
          <a:p>
            <a:pPr marL="0" lvl="1" indent="0" defTabSz="240792">
              <a:lnSpc>
                <a:spcPct val="114000"/>
              </a:lnSpc>
              <a:spcBef>
                <a:spcPts val="0"/>
              </a:spcBef>
              <a:buClr>
                <a:srgbClr val="FFFDFD"/>
              </a:buClr>
              <a:buSzTx/>
              <a:buNone/>
              <a:defRPr sz="2844"/>
            </a:pPr>
            <a:endParaRPr sz="800" dirty="0">
              <a:latin typeface="Arial" panose="020B0604020202020204" pitchFamily="34" charset="0"/>
              <a:cs typeface="Arial" panose="020B0604020202020204" pitchFamily="34" charset="0"/>
            </a:endParaRPr>
          </a:p>
          <a:p>
            <a:pPr marL="228600" lvl="2" indent="-225425" defTabSz="240792">
              <a:lnSpc>
                <a:spcPct val="114000"/>
              </a:lnSpc>
              <a:spcBef>
                <a:spcPts val="0"/>
              </a:spcBef>
              <a:buClr>
                <a:schemeClr val="tx1"/>
              </a:buClr>
              <a:buFont typeface="Wingdings" panose="05000000000000000000" pitchFamily="2" charset="2"/>
              <a:buChar char="§"/>
              <a:defRPr sz="2844"/>
            </a:pPr>
            <a:r>
              <a:rPr sz="1400" dirty="0">
                <a:latin typeface="Arial" panose="020B0604020202020204" pitchFamily="34" charset="0"/>
                <a:cs typeface="Arial" panose="020B0604020202020204" pitchFamily="34" charset="0"/>
              </a:rPr>
              <a:t>External and Internal Sources</a:t>
            </a:r>
            <a:r>
              <a:rPr lang="en-US" sz="1400"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follows assignable to any Window</a:t>
            </a:r>
          </a:p>
          <a:p>
            <a:pPr marL="228600" lvl="2" indent="-225425" defTabSz="240792">
              <a:lnSpc>
                <a:spcPct val="114000"/>
              </a:lnSpc>
              <a:spcBef>
                <a:spcPts val="0"/>
              </a:spcBef>
              <a:buClr>
                <a:schemeClr val="tx1"/>
              </a:buClr>
              <a:buFont typeface="Wingdings" panose="05000000000000000000" pitchFamily="2" charset="2"/>
              <a:buChar char="§"/>
              <a:defRPr sz="2844"/>
            </a:pPr>
            <a:r>
              <a:rPr sz="1400" dirty="0">
                <a:latin typeface="Arial" panose="020B0604020202020204" pitchFamily="34" charset="0"/>
                <a:cs typeface="Arial" panose="020B0604020202020204" pitchFamily="34" charset="0"/>
              </a:rPr>
              <a:t>29 user selectable window layouts to chose from</a:t>
            </a:r>
          </a:p>
          <a:p>
            <a:pPr marL="228600" lvl="2" indent="-225425" defTabSz="240792">
              <a:lnSpc>
                <a:spcPct val="114000"/>
              </a:lnSpc>
              <a:spcBef>
                <a:spcPts val="0"/>
              </a:spcBef>
              <a:buClr>
                <a:schemeClr val="tx1"/>
              </a:buClr>
              <a:buFont typeface="Wingdings" panose="05000000000000000000" pitchFamily="2" charset="2"/>
              <a:buChar char="§"/>
              <a:defRPr sz="2844"/>
            </a:pPr>
            <a:r>
              <a:rPr sz="1400" dirty="0">
                <a:latin typeface="Arial" panose="020B0604020202020204" pitchFamily="34" charset="0"/>
                <a:cs typeface="Arial" panose="020B0604020202020204" pitchFamily="34" charset="0"/>
              </a:rPr>
              <a:t>HD Output Layouts when in SD Mode</a:t>
            </a:r>
          </a:p>
          <a:p>
            <a:pPr marL="228600" lvl="2" indent="-225425" defTabSz="240792">
              <a:lnSpc>
                <a:spcPct val="114000"/>
              </a:lnSpc>
              <a:spcBef>
                <a:spcPts val="0"/>
              </a:spcBef>
              <a:buClr>
                <a:schemeClr val="tx1"/>
              </a:buClr>
              <a:buFont typeface="Wingdings" panose="05000000000000000000" pitchFamily="2" charset="2"/>
              <a:buChar char="§"/>
              <a:defRPr sz="2844"/>
            </a:pPr>
            <a:r>
              <a:rPr sz="1400" dirty="0">
                <a:latin typeface="Arial" panose="020B0604020202020204" pitchFamily="34" charset="0"/>
                <a:cs typeface="Arial" panose="020B0604020202020204" pitchFamily="34" charset="0"/>
              </a:rPr>
              <a:t>Red (On Air) and Green (On Preview) Tally Indication, Tally Box or Border indication</a:t>
            </a:r>
          </a:p>
          <a:p>
            <a:pPr marL="228600" lvl="2" indent="-225425" defTabSz="240792">
              <a:lnSpc>
                <a:spcPct val="114000"/>
              </a:lnSpc>
              <a:spcBef>
                <a:spcPts val="0"/>
              </a:spcBef>
              <a:buClr>
                <a:schemeClr val="tx1"/>
              </a:buClr>
              <a:buFont typeface="Wingdings" panose="05000000000000000000" pitchFamily="2" charset="2"/>
              <a:buChar char="§"/>
              <a:defRPr sz="2844"/>
            </a:pPr>
            <a:r>
              <a:rPr sz="1400" dirty="0">
                <a:latin typeface="Arial" panose="020B0604020202020204" pitchFamily="34" charset="0"/>
                <a:cs typeface="Arial" panose="020B0604020202020204" pitchFamily="34" charset="0"/>
              </a:rPr>
              <a:t>Aspect Ratio marker indication, see 4x3 safe!</a:t>
            </a:r>
          </a:p>
          <a:p>
            <a:pPr marL="228600" lvl="2" indent="-225425" defTabSz="240792">
              <a:lnSpc>
                <a:spcPct val="114000"/>
              </a:lnSpc>
              <a:spcBef>
                <a:spcPts val="0"/>
              </a:spcBef>
              <a:buClr>
                <a:schemeClr val="tx1"/>
              </a:buClr>
              <a:buFont typeface="Wingdings" panose="05000000000000000000" pitchFamily="2" charset="2"/>
              <a:buChar char="§"/>
              <a:defRPr sz="2844"/>
            </a:pPr>
            <a:r>
              <a:rPr sz="1400" dirty="0">
                <a:latin typeface="Arial" panose="020B0604020202020204" pitchFamily="34" charset="0"/>
                <a:cs typeface="Arial" panose="020B0604020202020204" pitchFamily="34" charset="0"/>
              </a:rPr>
              <a:t>Source Mnemonic Labels with Adjustable Transparency, Location and FSFC Indication</a:t>
            </a:r>
          </a:p>
          <a:p>
            <a:pPr marL="228600" lvl="2" indent="-225425" defTabSz="240792">
              <a:lnSpc>
                <a:spcPct val="114000"/>
              </a:lnSpc>
              <a:spcBef>
                <a:spcPts val="0"/>
              </a:spcBef>
              <a:buClr>
                <a:schemeClr val="tx1"/>
              </a:buClr>
              <a:buFont typeface="Wingdings" panose="05000000000000000000" pitchFamily="2" charset="2"/>
              <a:buChar char="§"/>
              <a:defRPr sz="2844"/>
            </a:pPr>
            <a:r>
              <a:rPr sz="1400" dirty="0">
                <a:latin typeface="Arial" panose="020B0604020202020204" pitchFamily="34" charset="0"/>
                <a:cs typeface="Arial" panose="020B0604020202020204" pitchFamily="34" charset="0"/>
              </a:rPr>
              <a:t>Time Clock with Size and Color selections</a:t>
            </a:r>
          </a:p>
        </p:txBody>
      </p:sp>
      <p:sp>
        <p:nvSpPr>
          <p:cNvPr id="6"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10 Input </a:t>
            </a:r>
            <a:r>
              <a:rPr lang="en-US" sz="2800" dirty="0" err="1">
                <a:solidFill>
                  <a:schemeClr val="bg1"/>
                </a:solidFill>
                <a:latin typeface="Arial" panose="020B0604020202020204" pitchFamily="34" charset="0"/>
                <a:cs typeface="Arial" panose="020B0604020202020204" pitchFamily="34" charset="0"/>
              </a:rPr>
              <a:t>MultiViewer</a:t>
            </a:r>
            <a:r>
              <a:rPr lang="en-US" sz="2800" baseline="31999" dirty="0" err="1">
                <a:solidFill>
                  <a:schemeClr val="bg1"/>
                </a:solidFill>
                <a:latin typeface="Arial" panose="020B0604020202020204" pitchFamily="34" charset="0"/>
                <a:cs typeface="Arial" panose="020B0604020202020204" pitchFamily="34" charset="0"/>
              </a:rPr>
              <a:t>TM</a:t>
            </a:r>
            <a:endParaRPr lang="en-US" sz="2800"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9" y="2130253"/>
            <a:ext cx="4104115" cy="1211184"/>
          </a:xfrm>
          <a:prstGeom prst="rect">
            <a:avLst/>
          </a:prstGeom>
        </p:spPr>
      </p:pic>
    </p:spTree>
    <p:extLst>
      <p:ext uri="{BB962C8B-B14F-4D97-AF65-F5344CB8AC3E}">
        <p14:creationId xmlns:p14="http://schemas.microsoft.com/office/powerpoint/2010/main" val="305985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95" name="Picture 794"/>
          <p:cNvPicPr>
            <a:picLocks/>
          </p:cNvPicPr>
          <p:nvPr/>
        </p:nvPicPr>
        <p:blipFill>
          <a:blip r:embed="rId4">
            <a:extLst/>
          </a:blip>
          <a:stretch>
            <a:fillRect/>
          </a:stretch>
        </p:blipFill>
        <p:spPr>
          <a:xfrm>
            <a:off x="6666548" y="1312545"/>
            <a:ext cx="2009775" cy="414338"/>
          </a:xfrm>
          <a:prstGeom prst="rect">
            <a:avLst/>
          </a:prstGeom>
          <a:effectLst>
            <a:reflection stA="50000" endPos="40000" dir="5400000" sy="-100000" algn="bl" rotWithShape="0"/>
          </a:effectLst>
        </p:spPr>
      </p:pic>
      <p:pic>
        <p:nvPicPr>
          <p:cNvPr id="796" name="XP-Prime-system.png"/>
          <p:cNvPicPr>
            <a:picLocks noChangeAspect="1"/>
          </p:cNvPicPr>
          <p:nvPr/>
        </p:nvPicPr>
        <p:blipFill>
          <a:blip r:embed="rId5">
            <a:extLst/>
          </a:blip>
          <a:stretch>
            <a:fillRect/>
          </a:stretch>
        </p:blipFill>
        <p:spPr>
          <a:xfrm>
            <a:off x="306388" y="711518"/>
            <a:ext cx="3784600" cy="2838450"/>
          </a:xfrm>
          <a:prstGeom prst="rect">
            <a:avLst/>
          </a:prstGeom>
          <a:ln w="12700">
            <a:miter lim="400000"/>
          </a:ln>
        </p:spPr>
      </p:pic>
      <p:pic>
        <p:nvPicPr>
          <p:cNvPr id="798" name="01V96VCM.jpg"/>
          <p:cNvPicPr>
            <a:picLocks noChangeAspect="1"/>
          </p:cNvPicPr>
          <p:nvPr/>
        </p:nvPicPr>
        <p:blipFill>
          <a:blip r:embed="rId6">
            <a:extLst/>
          </a:blip>
          <a:srcRect l="3372" t="9487" r="2420" b="9415"/>
          <a:stretch>
            <a:fillRect/>
          </a:stretch>
        </p:blipFill>
        <p:spPr>
          <a:xfrm>
            <a:off x="6666548" y="2620278"/>
            <a:ext cx="1576798" cy="1357362"/>
          </a:xfrm>
          <a:custGeom>
            <a:avLst/>
            <a:gdLst/>
            <a:ahLst/>
            <a:cxnLst>
              <a:cxn ang="0">
                <a:pos x="wd2" y="hd2"/>
              </a:cxn>
              <a:cxn ang="5400000">
                <a:pos x="wd2" y="hd2"/>
              </a:cxn>
              <a:cxn ang="10800000">
                <a:pos x="wd2" y="hd2"/>
              </a:cxn>
              <a:cxn ang="16200000">
                <a:pos x="wd2" y="hd2"/>
              </a:cxn>
            </a:cxnLst>
            <a:rect l="0" t="0" r="r" b="b"/>
            <a:pathLst>
              <a:path w="21543" h="21582" extrusionOk="0">
                <a:moveTo>
                  <a:pt x="10026" y="0"/>
                </a:moveTo>
                <a:lnTo>
                  <a:pt x="9696" y="412"/>
                </a:lnTo>
                <a:cubicBezTo>
                  <a:pt x="9515" y="638"/>
                  <a:pt x="8921" y="1404"/>
                  <a:pt x="8375" y="2113"/>
                </a:cubicBezTo>
                <a:cubicBezTo>
                  <a:pt x="6946" y="3972"/>
                  <a:pt x="4382" y="7279"/>
                  <a:pt x="3968" y="7797"/>
                </a:cubicBezTo>
                <a:cubicBezTo>
                  <a:pt x="3050" y="8949"/>
                  <a:pt x="363" y="12470"/>
                  <a:pt x="188" y="12750"/>
                </a:cubicBezTo>
                <a:cubicBezTo>
                  <a:pt x="-39" y="13113"/>
                  <a:pt x="-57" y="13286"/>
                  <a:pt x="113" y="13462"/>
                </a:cubicBezTo>
                <a:cubicBezTo>
                  <a:pt x="180" y="13532"/>
                  <a:pt x="3055" y="15229"/>
                  <a:pt x="6504" y="17232"/>
                </a:cubicBezTo>
                <a:cubicBezTo>
                  <a:pt x="9953" y="19235"/>
                  <a:pt x="13041" y="21031"/>
                  <a:pt x="13365" y="21224"/>
                </a:cubicBezTo>
                <a:cubicBezTo>
                  <a:pt x="13689" y="21417"/>
                  <a:pt x="13979" y="21578"/>
                  <a:pt x="14009" y="21581"/>
                </a:cubicBezTo>
                <a:cubicBezTo>
                  <a:pt x="14150" y="21600"/>
                  <a:pt x="14429" y="21283"/>
                  <a:pt x="14581" y="20935"/>
                </a:cubicBezTo>
                <a:cubicBezTo>
                  <a:pt x="14673" y="20724"/>
                  <a:pt x="14780" y="20528"/>
                  <a:pt x="14819" y="20500"/>
                </a:cubicBezTo>
                <a:cubicBezTo>
                  <a:pt x="14857" y="20472"/>
                  <a:pt x="14890" y="20401"/>
                  <a:pt x="14890" y="20341"/>
                </a:cubicBezTo>
                <a:cubicBezTo>
                  <a:pt x="14890" y="20282"/>
                  <a:pt x="15390" y="19114"/>
                  <a:pt x="16002" y="17746"/>
                </a:cubicBezTo>
                <a:cubicBezTo>
                  <a:pt x="16614" y="16377"/>
                  <a:pt x="17521" y="14331"/>
                  <a:pt x="18019" y="13200"/>
                </a:cubicBezTo>
                <a:cubicBezTo>
                  <a:pt x="18517" y="12069"/>
                  <a:pt x="18951" y="11107"/>
                  <a:pt x="18981" y="11063"/>
                </a:cubicBezTo>
                <a:cubicBezTo>
                  <a:pt x="19011" y="11019"/>
                  <a:pt x="19269" y="10439"/>
                  <a:pt x="19554" y="9773"/>
                </a:cubicBezTo>
                <a:cubicBezTo>
                  <a:pt x="19840" y="9108"/>
                  <a:pt x="20179" y="8345"/>
                  <a:pt x="20307" y="8079"/>
                </a:cubicBezTo>
                <a:cubicBezTo>
                  <a:pt x="20511" y="7654"/>
                  <a:pt x="20656" y="7288"/>
                  <a:pt x="20850" y="6709"/>
                </a:cubicBezTo>
                <a:cubicBezTo>
                  <a:pt x="20879" y="6620"/>
                  <a:pt x="20939" y="6347"/>
                  <a:pt x="20982" y="6103"/>
                </a:cubicBezTo>
                <a:cubicBezTo>
                  <a:pt x="21024" y="5859"/>
                  <a:pt x="21106" y="5555"/>
                  <a:pt x="21163" y="5428"/>
                </a:cubicBezTo>
                <a:cubicBezTo>
                  <a:pt x="21219" y="5302"/>
                  <a:pt x="21264" y="5121"/>
                  <a:pt x="21264" y="5026"/>
                </a:cubicBezTo>
                <a:cubicBezTo>
                  <a:pt x="21264" y="4931"/>
                  <a:pt x="21326" y="4600"/>
                  <a:pt x="21403" y="4290"/>
                </a:cubicBezTo>
                <a:cubicBezTo>
                  <a:pt x="21479" y="3980"/>
                  <a:pt x="21543" y="3719"/>
                  <a:pt x="21543" y="3710"/>
                </a:cubicBezTo>
                <a:cubicBezTo>
                  <a:pt x="21543" y="3682"/>
                  <a:pt x="20668" y="3398"/>
                  <a:pt x="15386" y="1711"/>
                </a:cubicBezTo>
                <a:lnTo>
                  <a:pt x="10026" y="0"/>
                </a:lnTo>
                <a:close/>
              </a:path>
            </a:pathLst>
          </a:custGeom>
          <a:ln w="12700">
            <a:miter lim="400000"/>
          </a:ln>
        </p:spPr>
      </p:pic>
      <p:pic>
        <p:nvPicPr>
          <p:cNvPr id="799" name="Aux Panel.png"/>
          <p:cNvPicPr>
            <a:picLocks noChangeAspect="1"/>
          </p:cNvPicPr>
          <p:nvPr/>
        </p:nvPicPr>
        <p:blipFill>
          <a:blip r:embed="rId7">
            <a:extLst/>
          </a:blip>
          <a:stretch>
            <a:fillRect/>
          </a:stretch>
        </p:blipFill>
        <p:spPr>
          <a:xfrm>
            <a:off x="560388" y="3605213"/>
            <a:ext cx="3276600" cy="744855"/>
          </a:xfrm>
          <a:prstGeom prst="rect">
            <a:avLst/>
          </a:prstGeom>
          <a:ln w="12700">
            <a:miter lim="400000"/>
          </a:ln>
        </p:spPr>
      </p:pic>
      <p:sp>
        <p:nvSpPr>
          <p:cNvPr id="11"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External Device Control</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4" name="Picture 3"/>
          <p:cNvPicPr>
            <a:picLocks noChangeAspect="1"/>
          </p:cNvPicPr>
          <p:nvPr/>
        </p:nvPicPr>
        <p:blipFill>
          <a:blip r:embed="rId9"/>
          <a:stretch>
            <a:fillRect/>
          </a:stretch>
        </p:blipFill>
        <p:spPr>
          <a:xfrm>
            <a:off x="4234619" y="2989483"/>
            <a:ext cx="1988636" cy="1093087"/>
          </a:xfrm>
          <a:prstGeom prst="rect">
            <a:avLst/>
          </a:prstGeom>
        </p:spPr>
      </p:pic>
      <p:pic>
        <p:nvPicPr>
          <p:cNvPr id="6" name="Picture 5"/>
          <p:cNvPicPr>
            <a:picLocks noChangeAspect="1"/>
          </p:cNvPicPr>
          <p:nvPr/>
        </p:nvPicPr>
        <p:blipFill>
          <a:blip r:embed="rId10"/>
          <a:stretch>
            <a:fillRect/>
          </a:stretch>
        </p:blipFill>
        <p:spPr>
          <a:xfrm>
            <a:off x="4315774" y="1258472"/>
            <a:ext cx="1826325" cy="1094984"/>
          </a:xfrm>
          <a:prstGeom prst="rect">
            <a:avLst/>
          </a:prstGeom>
        </p:spPr>
      </p:pic>
    </p:spTree>
    <p:extLst>
      <p:ext uri="{BB962C8B-B14F-4D97-AF65-F5344CB8AC3E}">
        <p14:creationId xmlns:p14="http://schemas.microsoft.com/office/powerpoint/2010/main" val="529526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01" name="Shape 801"/>
          <p:cNvSpPr>
            <a:spLocks noGrp="1"/>
          </p:cNvSpPr>
          <p:nvPr>
            <p:ph type="body" idx="1"/>
          </p:nvPr>
        </p:nvSpPr>
        <p:spPr>
          <a:xfrm>
            <a:off x="480060" y="1474470"/>
            <a:ext cx="8206740" cy="2486025"/>
          </a:xfrm>
          <a:prstGeom prst="rect">
            <a:avLst/>
          </a:prstGeom>
        </p:spPr>
        <p:txBody>
          <a:bodyPr>
            <a:normAutofit fontScale="32500" lnSpcReduction="20000"/>
          </a:bodyPr>
          <a:lstStyle/>
          <a:p>
            <a:pPr marL="0" lvl="1" indent="0" defTabSz="231648">
              <a:lnSpc>
                <a:spcPct val="134000"/>
              </a:lnSpc>
              <a:spcBef>
                <a:spcPts val="0"/>
              </a:spcBef>
              <a:buClr>
                <a:srgbClr val="FFFDFD"/>
              </a:buClr>
              <a:buSzTx/>
              <a:buNone/>
              <a:defRPr sz="3952"/>
            </a:pPr>
            <a:r>
              <a:rPr sz="4900" dirty="0">
                <a:latin typeface="Arial" panose="020B0604020202020204" pitchFamily="34" charset="0"/>
                <a:cs typeface="Arial" panose="020B0604020202020204" pitchFamily="34" charset="0"/>
              </a:rPr>
              <a:t>Carbonite</a:t>
            </a:r>
            <a:r>
              <a:rPr lang="en-US" sz="4900" dirty="0">
                <a:latin typeface="Arial" panose="020B0604020202020204" pitchFamily="34" charset="0"/>
                <a:cs typeface="Arial" panose="020B0604020202020204" pitchFamily="34" charset="0"/>
              </a:rPr>
              <a:t> Black Solo</a:t>
            </a:r>
            <a:r>
              <a:rPr sz="4900" dirty="0">
                <a:latin typeface="Arial" panose="020B0604020202020204" pitchFamily="34" charset="0"/>
                <a:cs typeface="Arial" panose="020B0604020202020204" pitchFamily="34" charset="0"/>
              </a:rPr>
              <a:t> leverages Ross Video IP</a:t>
            </a:r>
            <a:endParaRPr lang="en-US" sz="4900" dirty="0">
              <a:latin typeface="Arial" panose="020B0604020202020204" pitchFamily="34" charset="0"/>
              <a:cs typeface="Arial" panose="020B0604020202020204" pitchFamily="34" charset="0"/>
            </a:endParaRPr>
          </a:p>
          <a:p>
            <a:pPr marL="0" lvl="1" indent="0" defTabSz="231648">
              <a:lnSpc>
                <a:spcPct val="134000"/>
              </a:lnSpc>
              <a:spcBef>
                <a:spcPts val="0"/>
              </a:spcBef>
              <a:buClr>
                <a:srgbClr val="FFFDFD"/>
              </a:buClr>
              <a:buSzTx/>
              <a:buNone/>
              <a:defRPr sz="3952"/>
            </a:pPr>
            <a:endParaRPr sz="2000" dirty="0">
              <a:latin typeface="Arial" panose="020B0604020202020204" pitchFamily="34" charset="0"/>
              <a:cs typeface="Arial" panose="020B0604020202020204" pitchFamily="34" charset="0"/>
            </a:endParaRPr>
          </a:p>
          <a:p>
            <a:pPr marL="457200" lvl="2" indent="-228600" defTabSz="231648">
              <a:lnSpc>
                <a:spcPct val="134000"/>
              </a:lnSpc>
              <a:spcBef>
                <a:spcPts val="0"/>
              </a:spcBef>
              <a:buClr>
                <a:schemeClr val="tx1"/>
              </a:buClr>
              <a:buFont typeface="Wingdings" panose="05000000000000000000" pitchFamily="2" charset="2"/>
              <a:buChar char="§"/>
              <a:defRPr sz="3952"/>
            </a:pPr>
            <a:r>
              <a:rPr sz="4300" dirty="0">
                <a:latin typeface="Arial" panose="020B0604020202020204" pitchFamily="34" charset="0"/>
                <a:cs typeface="Arial" panose="020B0604020202020204" pitchFamily="34" charset="0"/>
              </a:rPr>
              <a:t>Sony VISCA and Canon BU Series Camera Control (PTZIF and Shot Recall/Store)</a:t>
            </a:r>
          </a:p>
          <a:p>
            <a:pPr marL="457200" lvl="2" indent="-228600" defTabSz="231648">
              <a:lnSpc>
                <a:spcPct val="134000"/>
              </a:lnSpc>
              <a:spcBef>
                <a:spcPts val="0"/>
              </a:spcBef>
              <a:buClr>
                <a:schemeClr val="tx1"/>
              </a:buClr>
              <a:buFont typeface="Wingdings" panose="05000000000000000000" pitchFamily="2" charset="2"/>
              <a:buChar char="§"/>
              <a:defRPr sz="3952"/>
            </a:pPr>
            <a:r>
              <a:rPr sz="4300" dirty="0">
                <a:latin typeface="Arial" panose="020B0604020202020204" pitchFamily="34" charset="0"/>
                <a:cs typeface="Arial" panose="020B0604020202020204" pitchFamily="34" charset="0"/>
              </a:rPr>
              <a:t>Ross </a:t>
            </a:r>
            <a:r>
              <a:rPr sz="4300" dirty="0" err="1">
                <a:latin typeface="Arial" panose="020B0604020202020204" pitchFamily="34" charset="0"/>
                <a:cs typeface="Arial" panose="020B0604020202020204" pitchFamily="34" charset="0"/>
              </a:rPr>
              <a:t>CamBot</a:t>
            </a:r>
            <a:r>
              <a:rPr sz="4300" dirty="0">
                <a:latin typeface="Arial" panose="020B0604020202020204" pitchFamily="34" charset="0"/>
                <a:cs typeface="Arial" panose="020B0604020202020204" pitchFamily="34" charset="0"/>
              </a:rPr>
              <a:t> Shot Recall only</a:t>
            </a:r>
          </a:p>
          <a:p>
            <a:pPr marL="457200" lvl="2" indent="-228600" defTabSz="231648">
              <a:lnSpc>
                <a:spcPct val="134000"/>
              </a:lnSpc>
              <a:spcBef>
                <a:spcPts val="0"/>
              </a:spcBef>
              <a:buClr>
                <a:schemeClr val="tx1"/>
              </a:buClr>
              <a:buFont typeface="Wingdings" panose="05000000000000000000" pitchFamily="2" charset="2"/>
              <a:buChar char="§"/>
              <a:defRPr sz="3952"/>
            </a:pPr>
            <a:r>
              <a:rPr sz="4300" dirty="0">
                <a:latin typeface="Arial" panose="020B0604020202020204" pitchFamily="34" charset="0"/>
                <a:cs typeface="Arial" panose="020B0604020202020204" pitchFamily="34" charset="0"/>
              </a:rPr>
              <a:t>Video Server Control via AMP (TCP/IP), PBUS or GPO with Roll Clip!</a:t>
            </a:r>
          </a:p>
          <a:p>
            <a:pPr marL="457200" lvl="2" indent="-228600" defTabSz="231648">
              <a:lnSpc>
                <a:spcPct val="134000"/>
              </a:lnSpc>
              <a:spcBef>
                <a:spcPts val="0"/>
              </a:spcBef>
              <a:buClr>
                <a:schemeClr val="tx1"/>
              </a:buClr>
              <a:buFont typeface="Wingdings" panose="05000000000000000000" pitchFamily="2" charset="2"/>
              <a:buChar char="§"/>
              <a:defRPr sz="3952"/>
            </a:pPr>
            <a:r>
              <a:rPr sz="4300" dirty="0">
                <a:latin typeface="Arial" panose="020B0604020202020204" pitchFamily="34" charset="0"/>
                <a:cs typeface="Arial" panose="020B0604020202020204" pitchFamily="34" charset="0"/>
              </a:rPr>
              <a:t>Graphics System Control via </a:t>
            </a:r>
            <a:r>
              <a:rPr sz="4300" dirty="0" err="1">
                <a:latin typeface="Arial" panose="020B0604020202020204" pitchFamily="34" charset="0"/>
                <a:cs typeface="Arial" panose="020B0604020202020204" pitchFamily="34" charset="0"/>
              </a:rPr>
              <a:t>RossTalk</a:t>
            </a:r>
            <a:r>
              <a:rPr sz="4300" dirty="0">
                <a:latin typeface="Arial" panose="020B0604020202020204" pitchFamily="34" charset="0"/>
                <a:cs typeface="Arial" panose="020B0604020202020204" pitchFamily="34" charset="0"/>
              </a:rPr>
              <a:t> (TCP/IP)</a:t>
            </a:r>
          </a:p>
          <a:p>
            <a:pPr marL="457200" lvl="2" indent="-228600" defTabSz="231648">
              <a:lnSpc>
                <a:spcPct val="134000"/>
              </a:lnSpc>
              <a:spcBef>
                <a:spcPts val="0"/>
              </a:spcBef>
              <a:buClr>
                <a:schemeClr val="tx1"/>
              </a:buClr>
              <a:buFont typeface="Wingdings" panose="05000000000000000000" pitchFamily="2" charset="2"/>
              <a:buChar char="§"/>
              <a:defRPr sz="3952"/>
            </a:pPr>
            <a:r>
              <a:rPr sz="4300" dirty="0">
                <a:latin typeface="Arial" panose="020B0604020202020204" pitchFamily="34" charset="0"/>
                <a:cs typeface="Arial" panose="020B0604020202020204" pitchFamily="34" charset="0"/>
              </a:rPr>
              <a:t>Yamaha Audio Follow Video (01V96 and DM1000)</a:t>
            </a:r>
          </a:p>
          <a:p>
            <a:pPr marL="457200" lvl="2" indent="-228600" defTabSz="231648">
              <a:lnSpc>
                <a:spcPct val="134000"/>
              </a:lnSpc>
              <a:spcBef>
                <a:spcPts val="0"/>
              </a:spcBef>
              <a:buClr>
                <a:schemeClr val="tx1"/>
              </a:buClr>
              <a:buFont typeface="Wingdings" panose="05000000000000000000" pitchFamily="2" charset="2"/>
              <a:buChar char="§"/>
              <a:defRPr sz="3952"/>
            </a:pPr>
            <a:r>
              <a:rPr sz="4300" dirty="0">
                <a:latin typeface="Arial" panose="020B0604020202020204" pitchFamily="34" charset="0"/>
                <a:cs typeface="Arial" panose="020B0604020202020204" pitchFamily="34" charset="0"/>
              </a:rPr>
              <a:t>TSL UMD Protocol v3.1 (TX only.  Sends UMD and Tally info to external systems)</a:t>
            </a:r>
          </a:p>
          <a:p>
            <a:pPr marL="457200" lvl="2" indent="-228600" defTabSz="231648">
              <a:lnSpc>
                <a:spcPct val="134000"/>
              </a:lnSpc>
              <a:spcBef>
                <a:spcPts val="0"/>
              </a:spcBef>
              <a:buClr>
                <a:schemeClr val="tx1"/>
              </a:buClr>
              <a:buFont typeface="Wingdings" panose="05000000000000000000" pitchFamily="2" charset="2"/>
              <a:buChar char="§"/>
              <a:defRPr sz="3952"/>
            </a:pPr>
            <a:r>
              <a:rPr sz="4300" dirty="0">
                <a:latin typeface="Arial" panose="020B0604020202020204" pitchFamily="34" charset="0"/>
                <a:cs typeface="Arial" panose="020B0604020202020204" pitchFamily="34" charset="0"/>
              </a:rPr>
              <a:t>Remote A</a:t>
            </a:r>
            <a:r>
              <a:rPr lang="en-US" sz="4300" dirty="0">
                <a:latin typeface="Arial" panose="020B0604020202020204" pitchFamily="34" charset="0"/>
                <a:cs typeface="Arial" panose="020B0604020202020204" pitchFamily="34" charset="0"/>
              </a:rPr>
              <a:t>UX</a:t>
            </a:r>
            <a:r>
              <a:rPr sz="4300" dirty="0">
                <a:latin typeface="Arial" panose="020B0604020202020204" pitchFamily="34" charset="0"/>
                <a:cs typeface="Arial" panose="020B0604020202020204" pitchFamily="34" charset="0"/>
              </a:rPr>
              <a:t> Panels and Router Panel support</a:t>
            </a:r>
          </a:p>
          <a:p>
            <a:pPr marL="457200" lvl="2" indent="-228600" defTabSz="231648">
              <a:lnSpc>
                <a:spcPct val="134000"/>
              </a:lnSpc>
              <a:spcBef>
                <a:spcPts val="0"/>
              </a:spcBef>
              <a:buClr>
                <a:schemeClr val="tx1"/>
              </a:buClr>
              <a:buFont typeface="Wingdings" panose="05000000000000000000" pitchFamily="2" charset="2"/>
              <a:buChar char="§"/>
              <a:defRPr sz="3952"/>
            </a:pPr>
            <a:r>
              <a:rPr sz="4300" dirty="0">
                <a:latin typeface="Arial" panose="020B0604020202020204" pitchFamily="34" charset="0"/>
                <a:cs typeface="Arial" panose="020B0604020202020204" pitchFamily="34" charset="0"/>
              </a:rPr>
              <a:t>Audio Server, Video Server and other Devices via GPOs with Pre-Rolls!</a:t>
            </a:r>
          </a:p>
        </p:txBody>
      </p:sp>
      <p:sp>
        <p:nvSpPr>
          <p:cNvPr id="4"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External Interfaces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753890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05" name="Shape 805"/>
          <p:cNvSpPr>
            <a:spLocks noGrp="1"/>
          </p:cNvSpPr>
          <p:nvPr>
            <p:ph type="body" idx="1"/>
          </p:nvPr>
        </p:nvSpPr>
        <p:spPr>
          <a:xfrm>
            <a:off x="480060" y="1304925"/>
            <a:ext cx="8206740" cy="1181100"/>
          </a:xfrm>
          <a:prstGeom prst="rect">
            <a:avLst/>
          </a:prstGeom>
        </p:spPr>
        <p:txBody>
          <a:bodyPr/>
          <a:lstStyle/>
          <a:p>
            <a:pPr marL="0" indent="0">
              <a:lnSpc>
                <a:spcPct val="114000"/>
              </a:lnSpc>
              <a:spcBef>
                <a:spcPts val="0"/>
              </a:spcBef>
              <a:buClr>
                <a:srgbClr val="FFD300"/>
              </a:buClr>
              <a:buSzTx/>
              <a:buNone/>
            </a:pPr>
            <a:r>
              <a:rPr sz="1800" dirty="0">
                <a:latin typeface="Arial" panose="020B0604020202020204" pitchFamily="34" charset="0"/>
                <a:cs typeface="Arial" panose="020B0604020202020204" pitchFamily="34" charset="0"/>
              </a:rPr>
              <a:t>6 Channels of image re-sizing</a:t>
            </a:r>
          </a:p>
          <a:p>
            <a:pPr marL="0" indent="0">
              <a:lnSpc>
                <a:spcPct val="114000"/>
              </a:lnSpc>
              <a:spcBef>
                <a:spcPts val="0"/>
              </a:spcBef>
              <a:buClr>
                <a:srgbClr val="FFD300"/>
              </a:buClr>
              <a:buSzTx/>
              <a:buNone/>
            </a:pPr>
            <a:endParaRPr sz="1800" dirty="0">
              <a:latin typeface="Arial" panose="020B0604020202020204" pitchFamily="34" charset="0"/>
              <a:cs typeface="Arial" panose="020B0604020202020204" pitchFamily="34" charset="0"/>
            </a:endParaRPr>
          </a:p>
          <a:p>
            <a:pPr marL="0" indent="0">
              <a:lnSpc>
                <a:spcPct val="114000"/>
              </a:lnSpc>
              <a:spcBef>
                <a:spcPts val="0"/>
              </a:spcBef>
              <a:buClr>
                <a:srgbClr val="FFD300"/>
              </a:buClr>
              <a:buSzTx/>
              <a:buNone/>
            </a:pPr>
            <a:r>
              <a:rPr sz="1800" dirty="0">
                <a:latin typeface="Arial" panose="020B0604020202020204" pitchFamily="34" charset="0"/>
                <a:cs typeface="Arial" panose="020B0604020202020204" pitchFamily="34" charset="0"/>
              </a:rPr>
              <a:t>Configure as Input or Bus mode with the associated Frame Sync</a:t>
            </a:r>
          </a:p>
        </p:txBody>
      </p:sp>
      <p:sp>
        <p:nvSpPr>
          <p:cNvPr id="806" name="Shape 806"/>
          <p:cNvSpPr/>
          <p:nvPr/>
        </p:nvSpPr>
        <p:spPr>
          <a:xfrm>
            <a:off x="655320" y="2583180"/>
            <a:ext cx="2247900" cy="167640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normAutofit/>
          </a:bodyPr>
          <a:lstStyle/>
          <a:p>
            <a:pPr>
              <a:lnSpc>
                <a:spcPct val="114000"/>
              </a:lnSpc>
              <a:buClr>
                <a:srgbClr val="FFD300"/>
              </a:buClr>
              <a:buFont typeface="Arial"/>
              <a:defRPr>
                <a:latin typeface="+mn-lt"/>
                <a:ea typeface="+mn-ea"/>
                <a:cs typeface="+mn-cs"/>
                <a:sym typeface="Arial"/>
              </a:defRPr>
            </a:pPr>
            <a:r>
              <a:rPr dirty="0">
                <a:latin typeface="Arial" panose="020B0604020202020204" pitchFamily="34" charset="0"/>
                <a:cs typeface="Arial" panose="020B0604020202020204" pitchFamily="34" charset="0"/>
              </a:rPr>
              <a:t>Supported:</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SD to 1080i</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1080i to SD</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720p to SD</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720p to 1080i</a:t>
            </a:r>
          </a:p>
        </p:txBody>
      </p:sp>
      <p:sp>
        <p:nvSpPr>
          <p:cNvPr id="807" name="Shape 807"/>
          <p:cNvSpPr/>
          <p:nvPr/>
        </p:nvSpPr>
        <p:spPr>
          <a:xfrm>
            <a:off x="3009900" y="2628900"/>
            <a:ext cx="2247900" cy="1019175"/>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normAutofit/>
          </a:bodyPr>
          <a:lstStyle/>
          <a:p>
            <a:pPr>
              <a:lnSpc>
                <a:spcPct val="114000"/>
              </a:lnSpc>
              <a:buClr>
                <a:srgbClr val="FFD300"/>
              </a:buClr>
              <a:buFont typeface="Arial"/>
              <a:defRPr>
                <a:latin typeface="+mn-lt"/>
                <a:ea typeface="+mn-ea"/>
                <a:cs typeface="+mn-cs"/>
                <a:sym typeface="Arial"/>
              </a:defRPr>
            </a:pPr>
            <a:r>
              <a:rPr dirty="0">
                <a:latin typeface="Arial" panose="020B0604020202020204" pitchFamily="34" charset="0"/>
                <a:cs typeface="Arial" panose="020B0604020202020204" pitchFamily="34" charset="0"/>
              </a:rPr>
              <a:t>Not Supported:</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SD to 720p</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1080i to 720p</a:t>
            </a:r>
          </a:p>
        </p:txBody>
      </p:sp>
      <p:pic>
        <p:nvPicPr>
          <p:cNvPr id="808" name="BlueSky_0000.jpg"/>
          <p:cNvPicPr>
            <a:picLocks/>
          </p:cNvPicPr>
          <p:nvPr/>
        </p:nvPicPr>
        <p:blipFill>
          <a:blip r:embed="rId4">
            <a:extLst/>
          </a:blip>
          <a:stretch>
            <a:fillRect/>
          </a:stretch>
        </p:blipFill>
        <p:spPr>
          <a:xfrm>
            <a:off x="6743701" y="2874169"/>
            <a:ext cx="1945006" cy="1243352"/>
          </a:xfrm>
          <a:prstGeom prst="rect">
            <a:avLst/>
          </a:prstGeom>
          <a:ln w="25400">
            <a:miter lim="400000"/>
          </a:ln>
          <a:effectLst>
            <a:reflection stA="50000" endPos="40000" dir="5400000" sy="-100000" algn="bl" rotWithShape="0"/>
          </a:effectLst>
        </p:spPr>
      </p:pic>
      <p:pic>
        <p:nvPicPr>
          <p:cNvPr id="809" name="BlueSky 4x3.jpg"/>
          <p:cNvPicPr>
            <a:picLocks/>
          </p:cNvPicPr>
          <p:nvPr/>
        </p:nvPicPr>
        <p:blipFill>
          <a:blip r:embed="rId5">
            <a:extLst/>
          </a:blip>
          <a:stretch>
            <a:fillRect/>
          </a:stretch>
        </p:blipFill>
        <p:spPr>
          <a:xfrm>
            <a:off x="5077620" y="3064669"/>
            <a:ext cx="1076325" cy="881063"/>
          </a:xfrm>
          <a:prstGeom prst="rect">
            <a:avLst/>
          </a:prstGeom>
          <a:ln w="25400">
            <a:miter lim="400000"/>
          </a:ln>
          <a:effectLst>
            <a:reflection stA="50000" endPos="40000" dir="5400000" sy="-100000" algn="bl" rotWithShape="0"/>
          </a:effectLst>
        </p:spPr>
      </p:pic>
      <p:sp>
        <p:nvSpPr>
          <p:cNvPr id="810" name="Shape 810"/>
          <p:cNvSpPr/>
          <p:nvPr/>
        </p:nvSpPr>
        <p:spPr>
          <a:xfrm>
            <a:off x="6215525" y="3517600"/>
            <a:ext cx="516113" cy="0"/>
          </a:xfrm>
          <a:prstGeom prst="line">
            <a:avLst/>
          </a:prstGeom>
          <a:ln w="50800">
            <a:solidFill>
              <a:schemeClr val="tx1"/>
            </a:solidFill>
            <a:tailEnd type="triangle"/>
          </a:ln>
          <a:effectLst/>
        </p:spPr>
        <p:txBody>
          <a:bodyPr lIns="19050" tIns="19050" rIns="19050" bIns="19050" anchor="ctr"/>
          <a:lstStyle/>
          <a:p>
            <a:pPr>
              <a:defRPr sz="4800"/>
            </a:pPr>
            <a:endParaRPr/>
          </a:p>
        </p:txBody>
      </p:sp>
      <p:sp>
        <p:nvSpPr>
          <p:cNvPr id="811" name="Shape 811"/>
          <p:cNvSpPr/>
          <p:nvPr/>
        </p:nvSpPr>
        <p:spPr>
          <a:xfrm>
            <a:off x="5255386" y="3308545"/>
            <a:ext cx="732236" cy="386555"/>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xmlns="" val="1"/>
            </a:ext>
          </a:extLst>
        </p:spPr>
        <p:txBody>
          <a:bodyPr lIns="19050" tIns="19050" rIns="19050" bIns="19050" anchor="ctr">
            <a:normAutofit fontScale="40000" lnSpcReduction="20000"/>
          </a:bodyPr>
          <a:lstStyle>
            <a:lvl1pPr marL="628944" marR="66588" indent="-562355" defTabSz="666495">
              <a:spcBef>
                <a:spcPts val="1400"/>
              </a:spcBef>
              <a:buClr>
                <a:srgbClr val="FFD300"/>
              </a:buClr>
              <a:buFont typeface="Arial"/>
              <a:defRPr sz="6560" b="1">
                <a:effectLst>
                  <a:outerShdw blurRad="10414" dist="20828" dir="2700000" rotWithShape="0">
                    <a:srgbClr val="FFFFFF"/>
                  </a:outerShdw>
                </a:effectLst>
                <a:latin typeface="+mn-lt"/>
                <a:ea typeface="+mn-ea"/>
                <a:cs typeface="+mn-cs"/>
                <a:sym typeface="Arial"/>
              </a:defRPr>
            </a:lvl1pPr>
          </a:lstStyle>
          <a:p>
            <a:pPr algn="ctr"/>
            <a:r>
              <a:rPr dirty="0"/>
              <a:t>SD</a:t>
            </a:r>
          </a:p>
        </p:txBody>
      </p:sp>
      <p:sp>
        <p:nvSpPr>
          <p:cNvPr id="812" name="Shape 812"/>
          <p:cNvSpPr/>
          <p:nvPr/>
        </p:nvSpPr>
        <p:spPr>
          <a:xfrm>
            <a:off x="7389354" y="3308545"/>
            <a:ext cx="732235" cy="386555"/>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xmlns="" val="1"/>
            </a:ext>
          </a:extLst>
        </p:spPr>
        <p:txBody>
          <a:bodyPr lIns="19050" tIns="19050" rIns="19050" bIns="19050" anchor="ctr">
            <a:normAutofit fontScale="40000" lnSpcReduction="20000"/>
          </a:bodyPr>
          <a:lstStyle>
            <a:lvl1pPr marL="628944" marR="66588" indent="-562355" defTabSz="666495">
              <a:spcBef>
                <a:spcPts val="1400"/>
              </a:spcBef>
              <a:buClr>
                <a:srgbClr val="FFD300"/>
              </a:buClr>
              <a:buFont typeface="Arial"/>
              <a:defRPr sz="6560" b="1">
                <a:effectLst>
                  <a:outerShdw blurRad="10414" dist="20828" dir="2700000" rotWithShape="0">
                    <a:srgbClr val="FFFFFF"/>
                  </a:outerShdw>
                </a:effectLst>
                <a:latin typeface="+mn-lt"/>
                <a:ea typeface="+mn-ea"/>
                <a:cs typeface="+mn-cs"/>
                <a:sym typeface="Arial"/>
              </a:defRPr>
            </a:lvl1pPr>
          </a:lstStyle>
          <a:p>
            <a:pPr algn="ctr"/>
            <a:r>
              <a:rPr dirty="0"/>
              <a:t>HD</a:t>
            </a:r>
          </a:p>
        </p:txBody>
      </p:sp>
      <p:sp>
        <p:nvSpPr>
          <p:cNvPr id="13"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Up / Down Conversion</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3469487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33" name="Shape 933"/>
          <p:cNvSpPr>
            <a:spLocks noGrp="1"/>
          </p:cNvSpPr>
          <p:nvPr>
            <p:ph type="body" idx="1"/>
          </p:nvPr>
        </p:nvSpPr>
        <p:spPr>
          <a:xfrm>
            <a:off x="472440" y="1420505"/>
            <a:ext cx="3886200" cy="2657106"/>
          </a:xfrm>
          <a:prstGeom prst="rect">
            <a:avLst/>
          </a:prstGeom>
        </p:spPr>
        <p:txBody>
          <a:bodyPr anchor="t">
            <a:noAutofit/>
          </a:bodyPr>
          <a:lstStyle/>
          <a:p>
            <a:pPr marL="225425" indent="-225425">
              <a:buFont typeface="Wingdings" panose="05000000000000000000" pitchFamily="2" charset="2"/>
              <a:buChar char="§"/>
            </a:pPr>
            <a:r>
              <a:rPr lang="en-US" sz="1400" dirty="0">
                <a:latin typeface="Arial" panose="020B0604020202020204" pitchFamily="34" charset="0"/>
                <a:cs typeface="Arial" panose="020B0604020202020204" pitchFamily="34" charset="0"/>
              </a:rPr>
              <a:t>16 Parallel Tallies and Serial Tally (Serial or IP)</a:t>
            </a:r>
            <a:endParaRPr sz="1400" dirty="0">
              <a:latin typeface="Arial" panose="020B0604020202020204" pitchFamily="34" charset="0"/>
              <a:cs typeface="Arial" panose="020B0604020202020204" pitchFamily="34" charset="0"/>
            </a:endParaRPr>
          </a:p>
          <a:p>
            <a:pPr marL="228600" lvl="1" indent="-228600" defTabSz="228600">
              <a:lnSpc>
                <a:spcPct val="134000"/>
              </a:lnSpc>
              <a:spcBef>
                <a:spcPts val="0"/>
              </a:spcBef>
              <a:buFont typeface="Wingdings" panose="05000000000000000000" pitchFamily="2" charset="2"/>
              <a:buChar char="§"/>
              <a:defRPr sz="3900"/>
            </a:pPr>
            <a:r>
              <a:rPr lang="en-US" sz="1400" dirty="0">
                <a:latin typeface="Arial" panose="020B0604020202020204" pitchFamily="34" charset="0"/>
                <a:cs typeface="Arial" panose="020B0604020202020204" pitchFamily="34" charset="0"/>
              </a:rPr>
              <a:t>24</a:t>
            </a:r>
            <a:r>
              <a:rPr sz="1400" dirty="0">
                <a:latin typeface="Arial" panose="020B0604020202020204" pitchFamily="34" charset="0"/>
                <a:cs typeface="Arial" panose="020B0604020202020204" pitchFamily="34" charset="0"/>
              </a:rPr>
              <a:t> GPI Inputs to trigger memories, transitions, and CCU joystick override functions.  Each can be configured as a GPO</a:t>
            </a:r>
          </a:p>
          <a:p>
            <a:pPr marL="228600" lvl="1" indent="-228600" defTabSz="228600">
              <a:lnSpc>
                <a:spcPct val="134000"/>
              </a:lnSpc>
              <a:spcBef>
                <a:spcPts val="0"/>
              </a:spcBef>
              <a:buFont typeface="Wingdings" panose="05000000000000000000" pitchFamily="2" charset="2"/>
              <a:buChar char="§"/>
              <a:defRPr sz="3900"/>
            </a:pPr>
            <a:r>
              <a:rPr sz="1400" dirty="0">
                <a:latin typeface="Arial" panose="020B0604020202020204" pitchFamily="34" charset="0"/>
                <a:cs typeface="Arial" panose="020B0604020202020204" pitchFamily="34" charset="0"/>
              </a:rPr>
              <a:t>RS-422 industry-standard editor control</a:t>
            </a:r>
          </a:p>
          <a:p>
            <a:pPr marL="228600" lvl="1" indent="-228600" defTabSz="228600">
              <a:lnSpc>
                <a:spcPct val="134000"/>
              </a:lnSpc>
              <a:spcBef>
                <a:spcPts val="0"/>
              </a:spcBef>
              <a:buFont typeface="Wingdings" panose="05000000000000000000" pitchFamily="2" charset="2"/>
              <a:buChar char="§"/>
              <a:defRPr sz="3900"/>
            </a:pPr>
            <a:r>
              <a:rPr sz="1400" dirty="0">
                <a:latin typeface="Arial" panose="020B0604020202020204" pitchFamily="34" charset="0"/>
                <a:cs typeface="Arial" panose="020B0604020202020204" pitchFamily="34" charset="0"/>
              </a:rPr>
              <a:t>Ethernet port</a:t>
            </a:r>
            <a:r>
              <a:rPr lang="en-US" sz="1400"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for </a:t>
            </a:r>
            <a:r>
              <a:rPr sz="1400" dirty="0" err="1">
                <a:latin typeface="Arial" panose="020B0604020202020204" pitchFamily="34" charset="0"/>
                <a:cs typeface="Arial" panose="020B0604020202020204" pitchFamily="34" charset="0"/>
              </a:rPr>
              <a:t>DashBo</a:t>
            </a:r>
            <a:r>
              <a:rPr lang="en-US" sz="1400" dirty="0" err="1">
                <a:latin typeface="Arial" panose="020B0604020202020204" pitchFamily="34" charset="0"/>
                <a:cs typeface="Arial" panose="020B0604020202020204" pitchFamily="34" charset="0"/>
              </a:rPr>
              <a:t>a</a:t>
            </a:r>
            <a:r>
              <a:rPr sz="1400" dirty="0" err="1">
                <a:latin typeface="Arial" panose="020B0604020202020204" pitchFamily="34" charset="0"/>
                <a:cs typeface="Arial" panose="020B0604020202020204" pitchFamily="34" charset="0"/>
              </a:rPr>
              <a:t>rd</a:t>
            </a:r>
            <a:r>
              <a:rPr sz="1400" baseline="31999" dirty="0" err="1">
                <a:latin typeface="Arial" panose="020B0604020202020204" pitchFamily="34" charset="0"/>
                <a:cs typeface="Arial" panose="020B0604020202020204" pitchFamily="34" charset="0"/>
              </a:rPr>
              <a:t>TM</a:t>
            </a:r>
            <a:r>
              <a:rP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Device Control, </a:t>
            </a:r>
            <a:r>
              <a:rPr sz="1400" dirty="0">
                <a:latin typeface="Arial" panose="020B0604020202020204" pitchFamily="34" charset="0"/>
                <a:cs typeface="Arial" panose="020B0604020202020204" pitchFamily="34" charset="0"/>
              </a:rPr>
              <a:t>remote diagnostics, FTP Media Drive Access, and </a:t>
            </a:r>
            <a:r>
              <a:rPr sz="1400" dirty="0" err="1">
                <a:latin typeface="Arial" panose="020B0604020202020204" pitchFamily="34" charset="0"/>
                <a:cs typeface="Arial" panose="020B0604020202020204" pitchFamily="34" charset="0"/>
              </a:rPr>
              <a:t>XPression</a:t>
            </a:r>
            <a:r>
              <a:rPr sz="1400" baseline="31999" dirty="0" err="1">
                <a:latin typeface="Arial" panose="020B0604020202020204" pitchFamily="34" charset="0"/>
                <a:cs typeface="Arial" panose="020B0604020202020204" pitchFamily="34" charset="0"/>
              </a:rPr>
              <a:t>TM</a:t>
            </a:r>
            <a:r>
              <a:rPr sz="1400" dirty="0">
                <a:latin typeface="Arial" panose="020B0604020202020204" pitchFamily="34" charset="0"/>
                <a:cs typeface="Arial" panose="020B0604020202020204" pitchFamily="34" charset="0"/>
              </a:rPr>
              <a:t> Live CG</a:t>
            </a:r>
          </a:p>
        </p:txBody>
      </p:sp>
      <p:sp>
        <p:nvSpPr>
          <p:cNvPr id="6"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Enhanced External Control</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901247"/>
            <a:ext cx="4114800" cy="1684116"/>
          </a:xfrm>
          <a:prstGeom prst="rect">
            <a:avLst/>
          </a:prstGeom>
        </p:spPr>
      </p:pic>
    </p:spTree>
    <p:extLst>
      <p:ext uri="{BB962C8B-B14F-4D97-AF65-F5344CB8AC3E}">
        <p14:creationId xmlns:p14="http://schemas.microsoft.com/office/powerpoint/2010/main" val="123888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37" name="Shape 937"/>
          <p:cNvSpPr>
            <a:spLocks noGrp="1"/>
          </p:cNvSpPr>
          <p:nvPr>
            <p:ph type="body" idx="1"/>
          </p:nvPr>
        </p:nvSpPr>
        <p:spPr>
          <a:xfrm>
            <a:off x="472440" y="1642111"/>
            <a:ext cx="5471160" cy="2198369"/>
          </a:xfrm>
          <a:prstGeom prst="rect">
            <a:avLst/>
          </a:prstGeom>
        </p:spPr>
        <p:txBody>
          <a:bodyPr/>
          <a:lstStyle/>
          <a:p>
            <a:pPr marL="228600" lvl="1" indent="-228600">
              <a:buFont typeface="Wingdings" panose="05000000000000000000" pitchFamily="2" charset="2"/>
              <a:buChar char="§"/>
            </a:pPr>
            <a:r>
              <a:rPr sz="2000" dirty="0">
                <a:latin typeface="Arial" panose="020B0604020202020204" pitchFamily="34" charset="0"/>
                <a:cs typeface="Arial" panose="020B0604020202020204" pitchFamily="34" charset="0"/>
              </a:rPr>
              <a:t>Redundant Power (chassis and panel) option</a:t>
            </a:r>
          </a:p>
          <a:p>
            <a:pPr marL="228600" lvl="1" indent="-228600">
              <a:buFont typeface="Wingdings" panose="05000000000000000000" pitchFamily="2" charset="2"/>
              <a:buChar char="§"/>
            </a:pPr>
            <a:r>
              <a:rPr sz="2000" dirty="0">
                <a:latin typeface="Arial" panose="020B0604020202020204" pitchFamily="34" charset="0"/>
                <a:cs typeface="Arial" panose="020B0604020202020204" pitchFamily="34" charset="0"/>
              </a:rPr>
              <a:t>100-240 dual external brick power supplies providing 12v to the units</a:t>
            </a:r>
          </a:p>
          <a:p>
            <a:pPr marL="228600" lvl="1" indent="-228600">
              <a:buFont typeface="Wingdings" panose="05000000000000000000" pitchFamily="2" charset="2"/>
              <a:buChar char="§"/>
            </a:pPr>
            <a:r>
              <a:rPr sz="2000" dirty="0">
                <a:latin typeface="Arial" panose="020B0604020202020204" pitchFamily="34" charset="0"/>
                <a:cs typeface="Arial" panose="020B0604020202020204" pitchFamily="34" charset="0"/>
              </a:rPr>
              <a:t>Locking power retainers</a:t>
            </a:r>
          </a:p>
          <a:p>
            <a:pPr marL="228600" lvl="1" indent="-228600">
              <a:buFont typeface="Wingdings" panose="05000000000000000000" pitchFamily="2" charset="2"/>
              <a:buChar char="§"/>
            </a:pPr>
            <a:r>
              <a:rPr sz="2000" dirty="0">
                <a:latin typeface="Arial" panose="020B0604020202020204" pitchFamily="34" charset="0"/>
                <a:cs typeface="Arial" panose="020B0604020202020204" pitchFamily="34" charset="0"/>
              </a:rPr>
              <a:t>Power switches on both the chassis and the panel</a:t>
            </a:r>
          </a:p>
        </p:txBody>
      </p:sp>
      <p:sp>
        <p:nvSpPr>
          <p:cNvPr id="7"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Power Implementation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545" y="1535405"/>
            <a:ext cx="2452255" cy="24151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871275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41" name="Shape 941"/>
          <p:cNvSpPr>
            <a:spLocks noGrp="1"/>
          </p:cNvSpPr>
          <p:nvPr>
            <p:ph type="body" idx="1"/>
          </p:nvPr>
        </p:nvSpPr>
        <p:spPr>
          <a:xfrm>
            <a:off x="468630" y="2114846"/>
            <a:ext cx="8229600" cy="1186468"/>
          </a:xfrm>
          <a:prstGeom prst="rect">
            <a:avLst/>
          </a:prstGeom>
        </p:spPr>
        <p:txBody>
          <a:bodyPr/>
          <a:lstStyle>
            <a:lvl1pPr marL="0" indent="0" algn="ctr">
              <a:buClr>
                <a:srgbClr val="FFD300"/>
              </a:buClr>
              <a:buSzTx/>
              <a:buFont typeface="Wingdings"/>
              <a:buNone/>
            </a:lvl1pPr>
          </a:lstStyle>
          <a:p>
            <a:pPr marL="225425" indent="-225425" algn="l">
              <a:buClr>
                <a:schemeClr val="tx1"/>
              </a:buClr>
              <a:buFont typeface="Wingdings" panose="05000000000000000000" pitchFamily="2" charset="2"/>
              <a:buChar char="§"/>
            </a:pPr>
            <a:r>
              <a:rPr sz="2000" dirty="0">
                <a:latin typeface="Arial" panose="020B0604020202020204" pitchFamily="34" charset="0"/>
                <a:cs typeface="Arial" panose="020B0604020202020204" pitchFamily="34" charset="0"/>
              </a:rPr>
              <a:t>Removable USB drive </a:t>
            </a:r>
            <a:r>
              <a:rPr lang="en-US" sz="2000" dirty="0">
                <a:latin typeface="Arial" panose="020B0604020202020204" pitchFamily="34" charset="0"/>
                <a:cs typeface="Arial" panose="020B0604020202020204" pitchFamily="34" charset="0"/>
              </a:rPr>
              <a:t>h</a:t>
            </a:r>
            <a:r>
              <a:rPr sz="2000" dirty="0">
                <a:latin typeface="Arial" panose="020B0604020202020204" pitchFamily="34" charset="0"/>
                <a:cs typeface="Arial" panose="020B0604020202020204" pitchFamily="34" charset="0"/>
              </a:rPr>
              <a:t>olds stills, animations, memories, settings, and software upgrades.  Access over the Network Via FTP!</a:t>
            </a:r>
            <a:endParaRPr lang="en-US" sz="2000" dirty="0">
              <a:latin typeface="Arial" panose="020B0604020202020204" pitchFamily="34" charset="0"/>
              <a:cs typeface="Arial" panose="020B0604020202020204" pitchFamily="34" charset="0"/>
            </a:endParaRPr>
          </a:p>
          <a:p>
            <a:pPr marL="225425" indent="-225425" algn="l">
              <a:buClr>
                <a:schemeClr val="tx1"/>
              </a:buClr>
              <a:buFont typeface="Wingdings" panose="05000000000000000000" pitchFamily="2" charset="2"/>
              <a:buChar char="§"/>
            </a:pPr>
            <a:r>
              <a:rPr lang="en-US" sz="2000" dirty="0">
                <a:latin typeface="Arial" panose="020B0604020202020204" pitchFamily="34" charset="0"/>
                <a:cs typeface="Arial" panose="020B0604020202020204" pitchFamily="34" charset="0"/>
              </a:rPr>
              <a:t>Located on all-in-one panel, or 1RU chassis</a:t>
            </a:r>
            <a:endParaRPr sz="2000" dirty="0">
              <a:latin typeface="Arial" panose="020B0604020202020204" pitchFamily="34" charset="0"/>
              <a:cs typeface="Arial" panose="020B0604020202020204" pitchFamily="34" charset="0"/>
            </a:endParaRPr>
          </a:p>
        </p:txBody>
      </p:sp>
      <p:sp>
        <p:nvSpPr>
          <p:cNvPr id="7"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Removable Media</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4159919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47675" y="176220"/>
            <a:ext cx="8229600" cy="547359"/>
          </a:xfrm>
        </p:spPr>
        <p:txBody>
          <a:bodyPr>
            <a:normAutofit/>
          </a:bodyPr>
          <a:lstStyle/>
          <a:p>
            <a:r>
              <a:rPr lang="en-US" sz="2800" dirty="0">
                <a:latin typeface="Arial" panose="020B0604020202020204" pitchFamily="34" charset="0"/>
                <a:cs typeface="Arial" panose="020B0604020202020204" pitchFamily="34" charset="0"/>
              </a:rPr>
              <a:t>Carbonite Black Solo Benefits</a:t>
            </a:r>
          </a:p>
        </p:txBody>
      </p:sp>
      <p:sp>
        <p:nvSpPr>
          <p:cNvPr id="3" name="Content Placeholder 2"/>
          <p:cNvSpPr>
            <a:spLocks noGrp="1"/>
          </p:cNvSpPr>
          <p:nvPr>
            <p:ph idx="1"/>
          </p:nvPr>
        </p:nvSpPr>
        <p:spPr>
          <a:xfrm>
            <a:off x="457199" y="1034835"/>
            <a:ext cx="8315325" cy="3549035"/>
          </a:xfrm>
        </p:spPr>
        <p:txBody>
          <a:bodyPr/>
          <a:lstStyle/>
          <a:p>
            <a:pPr marL="0" indent="0">
              <a:lnSpc>
                <a:spcPct val="98000"/>
              </a:lnSpc>
              <a:spcBef>
                <a:spcPts val="0"/>
              </a:spcBef>
              <a:buNone/>
            </a:pPr>
            <a:r>
              <a:rPr lang="en-US" sz="1400" b="1" dirty="0"/>
              <a:t>Do More</a:t>
            </a:r>
          </a:p>
          <a:p>
            <a:pPr marL="225425" indent="-225425">
              <a:lnSpc>
                <a:spcPct val="98000"/>
              </a:lnSpc>
              <a:spcBef>
                <a:spcPts val="0"/>
              </a:spcBef>
            </a:pPr>
            <a:r>
              <a:rPr lang="en-US" sz="1400" dirty="0"/>
              <a:t>Unprecedented production power in a super compact frame and panel</a:t>
            </a:r>
          </a:p>
          <a:p>
            <a:pPr marL="225425" indent="-225425">
              <a:lnSpc>
                <a:spcPct val="98000"/>
              </a:lnSpc>
              <a:spcBef>
                <a:spcPts val="0"/>
              </a:spcBef>
            </a:pPr>
            <a:r>
              <a:rPr lang="en-US" sz="1400" dirty="0"/>
              <a:t>Offers the same tough components, and comprehensive design philosophy, features, and operations from the well proven Carbonite line of production switchers.</a:t>
            </a:r>
          </a:p>
          <a:p>
            <a:pPr marL="225425" indent="-225425">
              <a:lnSpc>
                <a:spcPct val="98000"/>
              </a:lnSpc>
              <a:spcBef>
                <a:spcPts val="0"/>
              </a:spcBef>
            </a:pPr>
            <a:r>
              <a:rPr lang="en-US" sz="1400" dirty="0"/>
              <a:t>Different configurations including an all in one device, or a 1 RU frame that can be controlled from soft and/or hard panels provides flexibility for a wide variety of environments.</a:t>
            </a:r>
          </a:p>
          <a:p>
            <a:pPr marL="0" indent="0">
              <a:lnSpc>
                <a:spcPct val="98000"/>
              </a:lnSpc>
              <a:spcBef>
                <a:spcPts val="0"/>
              </a:spcBef>
              <a:buNone/>
            </a:pPr>
            <a:r>
              <a:rPr lang="en-US" sz="1400" b="1" dirty="0"/>
              <a:t>Invest Safely</a:t>
            </a:r>
          </a:p>
          <a:p>
            <a:pPr marL="225425" indent="-225425">
              <a:lnSpc>
                <a:spcPct val="98000"/>
              </a:lnSpc>
              <a:spcBef>
                <a:spcPts val="0"/>
              </a:spcBef>
            </a:pPr>
            <a:r>
              <a:rPr lang="en-US" sz="1400" dirty="0"/>
              <a:t>Ross is well known as one of the best value brands in the industry*</a:t>
            </a:r>
          </a:p>
          <a:p>
            <a:pPr marL="225425" indent="-225425">
              <a:lnSpc>
                <a:spcPct val="98000"/>
              </a:lnSpc>
              <a:spcBef>
                <a:spcPts val="0"/>
              </a:spcBef>
            </a:pPr>
            <a:r>
              <a:rPr lang="en-US" sz="1400" dirty="0"/>
              <a:t>Lifetime technical advice by telephone and email is included- forever!</a:t>
            </a:r>
          </a:p>
          <a:p>
            <a:pPr marL="225425" indent="-225425">
              <a:lnSpc>
                <a:spcPct val="98000"/>
              </a:lnSpc>
              <a:spcBef>
                <a:spcPts val="0"/>
              </a:spcBef>
            </a:pPr>
            <a:r>
              <a:rPr lang="en-US" sz="1400" dirty="0"/>
              <a:t>A platform approach with a growth path that adds new features via no charge software upgrades</a:t>
            </a:r>
          </a:p>
          <a:p>
            <a:pPr marL="0" indent="0">
              <a:lnSpc>
                <a:spcPct val="98000"/>
              </a:lnSpc>
              <a:spcBef>
                <a:spcPts val="0"/>
              </a:spcBef>
              <a:buNone/>
            </a:pPr>
            <a:r>
              <a:rPr lang="en-US" sz="1400" b="1" dirty="0"/>
              <a:t>Choose Wisely</a:t>
            </a:r>
          </a:p>
          <a:p>
            <a:pPr marL="225425" indent="-225425">
              <a:lnSpc>
                <a:spcPct val="98000"/>
              </a:lnSpc>
              <a:spcBef>
                <a:spcPts val="0"/>
              </a:spcBef>
            </a:pPr>
            <a:r>
              <a:rPr lang="en-US" sz="1400" dirty="0"/>
              <a:t>Carbonite is backed by Ross- a solid company committed to production switcher development with a 40+ year history.</a:t>
            </a:r>
          </a:p>
          <a:p>
            <a:pPr marL="225425" indent="-225425">
              <a:lnSpc>
                <a:spcPct val="98000"/>
              </a:lnSpc>
              <a:spcBef>
                <a:spcPts val="0"/>
              </a:spcBef>
            </a:pPr>
            <a:r>
              <a:rPr lang="en-US" sz="1400" dirty="0"/>
              <a:t>Ross ships the greatest number of small to mid-size production switchers – this popularity makes it easier to hire and retain operations staff</a:t>
            </a:r>
          </a:p>
          <a:p>
            <a:pPr marL="225425" indent="-225425">
              <a:lnSpc>
                <a:spcPct val="98000"/>
              </a:lnSpc>
              <a:spcBef>
                <a:spcPts val="0"/>
              </a:spcBef>
            </a:pPr>
            <a:r>
              <a:rPr lang="en-US" sz="1400" dirty="0"/>
              <a:t>Choose great support - Ross annually receives among the highest ratings for customer support*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365054956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29" name="Shape 829"/>
          <p:cNvSpPr>
            <a:spLocks noGrp="1"/>
          </p:cNvSpPr>
          <p:nvPr>
            <p:ph type="body" idx="1"/>
          </p:nvPr>
        </p:nvSpPr>
        <p:spPr>
          <a:xfrm>
            <a:off x="480060" y="1890816"/>
            <a:ext cx="4080421" cy="1729309"/>
          </a:xfrm>
          <a:prstGeom prst="rect">
            <a:avLst/>
          </a:prstGeom>
        </p:spPr>
        <p:txBody>
          <a:bodyPr>
            <a:normAutofit fontScale="92500" lnSpcReduction="20000"/>
          </a:bodyPr>
          <a:lstStyle/>
          <a:p>
            <a:pPr marL="228600" indent="-228600">
              <a:buClr>
                <a:schemeClr val="tx1"/>
              </a:buClr>
              <a:buSzTx/>
              <a:buFont typeface="Wingdings" panose="05000000000000000000" pitchFamily="2" charset="2"/>
              <a:buChar char="§"/>
            </a:pPr>
            <a:r>
              <a:rPr sz="1800" dirty="0">
                <a:latin typeface="Arial" panose="020B0604020202020204" pitchFamily="34" charset="0"/>
                <a:cs typeface="Arial" panose="020B0604020202020204" pitchFamily="34" charset="0"/>
              </a:rPr>
              <a:t>High End 30-Bit LED Buttons</a:t>
            </a:r>
          </a:p>
          <a:p>
            <a:pPr marL="228600" indent="-228600">
              <a:buClr>
                <a:schemeClr val="tx1"/>
              </a:buClr>
              <a:buSzTx/>
              <a:buFont typeface="Wingdings" panose="05000000000000000000" pitchFamily="2" charset="2"/>
              <a:buChar char="§"/>
            </a:pPr>
            <a:r>
              <a:rPr sz="1800" dirty="0">
                <a:latin typeface="Arial" panose="020B0604020202020204" pitchFamily="34" charset="0"/>
                <a:cs typeface="Arial" panose="020B0604020202020204" pitchFamily="34" charset="0"/>
              </a:rPr>
              <a:t>Panel Glow</a:t>
            </a:r>
          </a:p>
          <a:p>
            <a:pPr marL="457200" lvl="1" indent="-228600">
              <a:buClr>
                <a:schemeClr val="tx1"/>
              </a:buClr>
              <a:buFont typeface="Wingdings" panose="05000000000000000000" pitchFamily="2" charset="2"/>
              <a:buChar char="§"/>
            </a:pPr>
            <a:r>
              <a:rPr sz="1600" dirty="0">
                <a:latin typeface="Arial" panose="020B0604020202020204" pitchFamily="34" charset="0"/>
                <a:cs typeface="Arial" panose="020B0604020202020204" pitchFamily="34" charset="0"/>
              </a:rPr>
              <a:t>Button LEDs have user adjustable brightness and color</a:t>
            </a:r>
          </a:p>
          <a:p>
            <a:pPr marL="228600" indent="-228600">
              <a:buClr>
                <a:schemeClr val="tx1"/>
              </a:buClr>
              <a:buSzTx/>
              <a:buFont typeface="Wingdings" panose="05000000000000000000" pitchFamily="2" charset="2"/>
              <a:buChar char="§"/>
            </a:pPr>
            <a:r>
              <a:rPr sz="1800" dirty="0">
                <a:latin typeface="Arial" panose="020B0604020202020204" pitchFamily="34" charset="0"/>
                <a:cs typeface="Arial" panose="020B0604020202020204" pitchFamily="34" charset="0"/>
              </a:rPr>
              <a:t>Color Coding</a:t>
            </a:r>
          </a:p>
          <a:p>
            <a:pPr marL="457200" lvl="1" indent="-228600">
              <a:buClr>
                <a:schemeClr val="tx1"/>
              </a:buClr>
              <a:buFont typeface="Wingdings" panose="05000000000000000000" pitchFamily="2" charset="2"/>
              <a:buChar char="§"/>
            </a:pPr>
            <a:r>
              <a:rPr lang="en-US" sz="1600" dirty="0">
                <a:latin typeface="Arial" panose="020B0604020202020204" pitchFamily="34" charset="0"/>
                <a:cs typeface="Arial" panose="020B0604020202020204" pitchFamily="34" charset="0"/>
              </a:rPr>
              <a:t>Red=On </a:t>
            </a:r>
            <a:r>
              <a:rPr sz="1600" dirty="0">
                <a:latin typeface="Arial" panose="020B0604020202020204" pitchFamily="34" charset="0"/>
                <a:cs typeface="Arial" panose="020B0604020202020204" pitchFamily="34" charset="0"/>
              </a:rPr>
              <a:t>Air, White=Selected, Green=Menu</a:t>
            </a:r>
          </a:p>
        </p:txBody>
      </p:sp>
      <p:sp>
        <p:nvSpPr>
          <p:cNvPr id="6"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Buttons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0481" y="1536185"/>
            <a:ext cx="4126319" cy="2399135"/>
          </a:xfrm>
          <a:prstGeom prst="rect">
            <a:avLst/>
          </a:prstGeom>
        </p:spPr>
      </p:pic>
    </p:spTree>
    <p:extLst>
      <p:ext uri="{BB962C8B-B14F-4D97-AF65-F5344CB8AC3E}">
        <p14:creationId xmlns:p14="http://schemas.microsoft.com/office/powerpoint/2010/main" val="40379511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35" name="Shape 835"/>
          <p:cNvSpPr>
            <a:spLocks noGrp="1"/>
          </p:cNvSpPr>
          <p:nvPr>
            <p:ph type="body" idx="1"/>
          </p:nvPr>
        </p:nvSpPr>
        <p:spPr>
          <a:xfrm>
            <a:off x="480060" y="2646561"/>
            <a:ext cx="4029075" cy="1703070"/>
          </a:xfrm>
          <a:prstGeom prst="rect">
            <a:avLst/>
          </a:prstGeom>
        </p:spPr>
        <p:txBody>
          <a:bodyPr/>
          <a:lstStyle/>
          <a:p>
            <a:pPr marL="0" indent="0" defTabSz="301752">
              <a:lnSpc>
                <a:spcPct val="114000"/>
              </a:lnSpc>
              <a:spcBef>
                <a:spcPts val="0"/>
              </a:spcBef>
              <a:buClr>
                <a:srgbClr val="FFD300"/>
              </a:buClr>
              <a:buSzTx/>
              <a:buNone/>
              <a:defRPr sz="5148"/>
            </a:pPr>
            <a:r>
              <a:rPr sz="1800" dirty="0">
                <a:latin typeface="Arial" panose="020B0604020202020204" pitchFamily="34" charset="0"/>
                <a:cs typeface="Arial" panose="020B0604020202020204" pitchFamily="34" charset="0"/>
              </a:rPr>
              <a:t>Context Sensitive </a:t>
            </a:r>
            <a:r>
              <a:rPr lang="en-US" sz="1800" dirty="0">
                <a:latin typeface="Arial" panose="020B0604020202020204" pitchFamily="34" charset="0"/>
                <a:cs typeface="Arial" panose="020B0604020202020204" pitchFamily="34" charset="0"/>
              </a:rPr>
              <a:t>Keypad</a:t>
            </a:r>
          </a:p>
          <a:p>
            <a:pPr marL="0" indent="0" defTabSz="301752">
              <a:lnSpc>
                <a:spcPct val="114000"/>
              </a:lnSpc>
              <a:spcBef>
                <a:spcPts val="0"/>
              </a:spcBef>
              <a:buClr>
                <a:srgbClr val="FFD300"/>
              </a:buClr>
              <a:buSzTx/>
              <a:buNone/>
              <a:defRPr sz="5148"/>
            </a:pPr>
            <a:endParaRPr sz="800" dirty="0">
              <a:latin typeface="Arial" panose="020B0604020202020204" pitchFamily="34" charset="0"/>
              <a:cs typeface="Arial" panose="020B0604020202020204" pitchFamily="34" charset="0"/>
            </a:endParaRPr>
          </a:p>
          <a:p>
            <a:pPr marL="457200" lvl="1" indent="-228600" defTabSz="301752">
              <a:lnSpc>
                <a:spcPct val="114000"/>
              </a:lnSpc>
              <a:spcBef>
                <a:spcPts val="0"/>
              </a:spcBef>
              <a:buFont typeface="Wingdings" panose="05000000000000000000" pitchFamily="2" charset="2"/>
              <a:buChar char="§"/>
              <a:defRPr sz="5148"/>
            </a:pPr>
            <a:r>
              <a:rPr sz="1600" dirty="0">
                <a:latin typeface="Arial" panose="020B0604020202020204" pitchFamily="34" charset="0"/>
                <a:cs typeface="Arial" panose="020B0604020202020204" pitchFamily="34" charset="0"/>
              </a:rPr>
              <a:t>Select Wipes</a:t>
            </a:r>
          </a:p>
          <a:p>
            <a:pPr marL="457200" lvl="1" indent="-228600" defTabSz="301752">
              <a:lnSpc>
                <a:spcPct val="114000"/>
              </a:lnSpc>
              <a:spcBef>
                <a:spcPts val="0"/>
              </a:spcBef>
              <a:buFont typeface="Wingdings" panose="05000000000000000000" pitchFamily="2" charset="2"/>
              <a:buChar char="§"/>
              <a:defRPr sz="5148"/>
            </a:pPr>
            <a:r>
              <a:rPr sz="1600" dirty="0">
                <a:latin typeface="Arial" panose="020B0604020202020204" pitchFamily="34" charset="0"/>
                <a:cs typeface="Arial" panose="020B0604020202020204" pitchFamily="34" charset="0"/>
              </a:rPr>
              <a:t>Select DVE Effects</a:t>
            </a:r>
          </a:p>
          <a:p>
            <a:pPr marL="457200" lvl="1" indent="-228600" defTabSz="301752">
              <a:lnSpc>
                <a:spcPct val="114000"/>
              </a:lnSpc>
              <a:spcBef>
                <a:spcPts val="0"/>
              </a:spcBef>
              <a:buFont typeface="Wingdings" panose="05000000000000000000" pitchFamily="2" charset="2"/>
              <a:buChar char="§"/>
              <a:defRPr sz="5148"/>
            </a:pPr>
            <a:r>
              <a:rPr sz="1600" dirty="0">
                <a:latin typeface="Arial" panose="020B0604020202020204" pitchFamily="34" charset="0"/>
                <a:cs typeface="Arial" panose="020B0604020202020204" pitchFamily="34" charset="0"/>
              </a:rPr>
              <a:t>Store and Recall Memories</a:t>
            </a:r>
          </a:p>
          <a:p>
            <a:pPr marL="457200" lvl="1" indent="-228600" defTabSz="301752">
              <a:lnSpc>
                <a:spcPct val="114000"/>
              </a:lnSpc>
              <a:spcBef>
                <a:spcPts val="0"/>
              </a:spcBef>
              <a:buFont typeface="Wingdings" panose="05000000000000000000" pitchFamily="2" charset="2"/>
              <a:buChar char="§"/>
              <a:defRPr sz="5148"/>
            </a:pPr>
            <a:r>
              <a:rPr sz="1600" dirty="0">
                <a:latin typeface="Arial" panose="020B0604020202020204" pitchFamily="34" charset="0"/>
                <a:cs typeface="Arial" panose="020B0604020202020204" pitchFamily="34" charset="0"/>
              </a:rPr>
              <a:t>Manage Menu System</a:t>
            </a:r>
          </a:p>
        </p:txBody>
      </p:sp>
      <p:sp>
        <p:nvSpPr>
          <p:cNvPr id="836" name="Shape 836"/>
          <p:cNvSpPr/>
          <p:nvPr/>
        </p:nvSpPr>
        <p:spPr>
          <a:xfrm>
            <a:off x="5781675" y="2759081"/>
            <a:ext cx="3194685" cy="183261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normAutofit/>
          </a:bodyPr>
          <a:lstStyle/>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Recall Media Items</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Trigger GPOs</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Quick Enable of Editor Port</a:t>
            </a:r>
          </a:p>
          <a:p>
            <a:pPr marL="228600" lvl="1" indent="-228600">
              <a:lnSpc>
                <a:spcPct val="114000"/>
              </a:lnSpc>
              <a:buSzPct val="100000"/>
              <a:buFont typeface="Wingdings" panose="05000000000000000000" pitchFamily="2" charset="2"/>
              <a:buChar char="§"/>
              <a:defRPr>
                <a:latin typeface="+mn-lt"/>
                <a:ea typeface="+mn-ea"/>
                <a:cs typeface="+mn-cs"/>
                <a:sym typeface="Arial"/>
              </a:defRPr>
            </a:pPr>
            <a:r>
              <a:rPr sz="1600" dirty="0">
                <a:latin typeface="Arial" panose="020B0604020202020204" pitchFamily="34" charset="0"/>
                <a:cs typeface="Arial" panose="020B0604020202020204" pitchFamily="34" charset="0"/>
              </a:rPr>
              <a:t>Program Custom Controls</a:t>
            </a:r>
          </a:p>
        </p:txBody>
      </p:sp>
      <p:sp>
        <p:nvSpPr>
          <p:cNvPr id="6"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Multi-Purpose Menu Area</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075" y="1180486"/>
            <a:ext cx="8229600" cy="1447061"/>
          </a:xfrm>
          <a:prstGeom prst="rect">
            <a:avLst/>
          </a:prstGeom>
        </p:spPr>
      </p:pic>
    </p:spTree>
    <p:extLst>
      <p:ext uri="{BB962C8B-B14F-4D97-AF65-F5344CB8AC3E}">
        <p14:creationId xmlns:p14="http://schemas.microsoft.com/office/powerpoint/2010/main" val="2002326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71" name="Shape 871"/>
          <p:cNvSpPr>
            <a:spLocks noGrp="1"/>
          </p:cNvSpPr>
          <p:nvPr>
            <p:ph type="body" idx="1"/>
          </p:nvPr>
        </p:nvSpPr>
        <p:spPr>
          <a:xfrm>
            <a:off x="487680" y="1569719"/>
            <a:ext cx="4084320" cy="2235993"/>
          </a:xfrm>
          <a:prstGeom prst="rect">
            <a:avLst/>
          </a:prstGeom>
        </p:spPr>
        <p:txBody>
          <a:bodyPr/>
          <a:lstStyle/>
          <a:p>
            <a:pPr marL="30452" indent="-30452">
              <a:lnSpc>
                <a:spcPct val="114000"/>
              </a:lnSpc>
              <a:spcBef>
                <a:spcPts val="0"/>
              </a:spcBef>
              <a:buClr>
                <a:srgbClr val="FFD300"/>
              </a:buClr>
              <a:buSzTx/>
              <a:buNone/>
            </a:pPr>
            <a:r>
              <a:rPr sz="1800" dirty="0">
                <a:latin typeface="Arial" panose="020B0604020202020204" pitchFamily="34" charset="0"/>
                <a:cs typeface="Arial" panose="020B0604020202020204" pitchFamily="34" charset="0"/>
              </a:rPr>
              <a:t>True Next Transition Operation</a:t>
            </a:r>
            <a:endParaRPr lang="en-US" sz="1800" dirty="0">
              <a:latin typeface="Arial" panose="020B0604020202020204" pitchFamily="34" charset="0"/>
              <a:cs typeface="Arial" panose="020B0604020202020204" pitchFamily="34" charset="0"/>
            </a:endParaRPr>
          </a:p>
          <a:p>
            <a:pPr marL="30452" indent="-30452">
              <a:lnSpc>
                <a:spcPct val="114000"/>
              </a:lnSpc>
              <a:spcBef>
                <a:spcPts val="0"/>
              </a:spcBef>
              <a:buClr>
                <a:srgbClr val="FFD300"/>
              </a:buClr>
              <a:buSzTx/>
              <a:buNone/>
            </a:pPr>
            <a:endParaRPr sz="800" dirty="0">
              <a:latin typeface="Arial" panose="020B0604020202020204" pitchFamily="34" charset="0"/>
              <a:cs typeface="Arial" panose="020B0604020202020204" pitchFamily="34" charset="0"/>
            </a:endParaRPr>
          </a:p>
          <a:p>
            <a:pPr marL="457200" lvl="1" indent="-228600">
              <a:lnSpc>
                <a:spcPct val="114000"/>
              </a:lnSpc>
              <a:spcBef>
                <a:spcPts val="0"/>
              </a:spcBef>
              <a:buFont typeface="Wingdings" panose="05000000000000000000" pitchFamily="2" charset="2"/>
              <a:buChar char="§"/>
            </a:pPr>
            <a:r>
              <a:rPr sz="1600" dirty="0">
                <a:latin typeface="Arial" panose="020B0604020202020204" pitchFamily="34" charset="0"/>
                <a:cs typeface="Arial" panose="020B0604020202020204" pitchFamily="34" charset="0"/>
              </a:rPr>
              <a:t>View a 2 Box effect in Preview prior to On-Air. </a:t>
            </a:r>
          </a:p>
          <a:p>
            <a:pPr marL="457200" lvl="1" indent="-228600">
              <a:lnSpc>
                <a:spcPct val="114000"/>
              </a:lnSpc>
              <a:spcBef>
                <a:spcPts val="0"/>
              </a:spcBef>
              <a:buFont typeface="Wingdings" panose="05000000000000000000" pitchFamily="2" charset="2"/>
              <a:buChar char="§"/>
            </a:pPr>
            <a:r>
              <a:rPr sz="1600" dirty="0">
                <a:latin typeface="Arial" panose="020B0604020202020204" pitchFamily="34" charset="0"/>
                <a:cs typeface="Arial" panose="020B0604020202020204" pitchFamily="34" charset="0"/>
              </a:rPr>
              <a:t>Ability to easily transition between the 2 Box and each Box source</a:t>
            </a:r>
          </a:p>
          <a:p>
            <a:pPr marL="457200" lvl="1" indent="-228600">
              <a:lnSpc>
                <a:spcPct val="114000"/>
              </a:lnSpc>
              <a:spcBef>
                <a:spcPts val="0"/>
              </a:spcBef>
              <a:buFont typeface="Wingdings" panose="05000000000000000000" pitchFamily="2" charset="2"/>
              <a:buChar char="§"/>
            </a:pPr>
            <a:r>
              <a:rPr sz="1600" dirty="0">
                <a:latin typeface="Arial" panose="020B0604020202020204" pitchFamily="34" charset="0"/>
                <a:cs typeface="Arial" panose="020B0604020202020204" pitchFamily="34" charset="0"/>
              </a:rPr>
              <a:t>Even include a locator key when box source is taken “Full” as a bonus!</a:t>
            </a:r>
          </a:p>
        </p:txBody>
      </p:sp>
      <p:pic>
        <p:nvPicPr>
          <p:cNvPr id="872" name="Picture 871"/>
          <p:cNvPicPr>
            <a:picLocks/>
          </p:cNvPicPr>
          <p:nvPr/>
        </p:nvPicPr>
        <p:blipFill>
          <a:blip r:embed="rId4">
            <a:extLst/>
          </a:blip>
          <a:stretch>
            <a:fillRect/>
          </a:stretch>
        </p:blipFill>
        <p:spPr>
          <a:xfrm>
            <a:off x="4743450" y="1033462"/>
            <a:ext cx="1882246" cy="1052513"/>
          </a:xfrm>
          <a:prstGeom prst="rect">
            <a:avLst/>
          </a:prstGeom>
          <a:effectLst>
            <a:reflection stA="50000" endPos="40000" dir="5400000" sy="-100000" algn="bl" rotWithShape="0"/>
          </a:effectLst>
        </p:spPr>
      </p:pic>
      <p:sp>
        <p:nvSpPr>
          <p:cNvPr id="873" name="Shape 873"/>
          <p:cNvSpPr/>
          <p:nvPr/>
        </p:nvSpPr>
        <p:spPr>
          <a:xfrm>
            <a:off x="5313104" y="2213990"/>
            <a:ext cx="673326" cy="31547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latin typeface="+mn-lt"/>
                <a:ea typeface="+mn-ea"/>
                <a:cs typeface="+mn-cs"/>
                <a:sym typeface="Arial"/>
              </a:defRPr>
            </a:lvl1pPr>
          </a:lstStyle>
          <a:p>
            <a:r>
              <a:rPr dirty="0">
                <a:latin typeface="+mj-lt"/>
              </a:rPr>
              <a:t>On Air</a:t>
            </a:r>
          </a:p>
        </p:txBody>
      </p:sp>
      <p:pic>
        <p:nvPicPr>
          <p:cNvPr id="874" name="Picture 873"/>
          <p:cNvPicPr>
            <a:picLocks/>
          </p:cNvPicPr>
          <p:nvPr/>
        </p:nvPicPr>
        <p:blipFill>
          <a:blip r:embed="rId5">
            <a:extLst/>
          </a:blip>
          <a:stretch>
            <a:fillRect/>
          </a:stretch>
        </p:blipFill>
        <p:spPr>
          <a:xfrm>
            <a:off x="6820746" y="1033462"/>
            <a:ext cx="1882247" cy="1052513"/>
          </a:xfrm>
          <a:prstGeom prst="rect">
            <a:avLst/>
          </a:prstGeom>
          <a:effectLst>
            <a:reflection stA="50000" endPos="40000" dir="5400000" sy="-100000" algn="bl" rotWithShape="0"/>
          </a:effectLst>
        </p:spPr>
      </p:pic>
      <p:sp>
        <p:nvSpPr>
          <p:cNvPr id="875" name="Shape 875"/>
          <p:cNvSpPr/>
          <p:nvPr/>
        </p:nvSpPr>
        <p:spPr>
          <a:xfrm>
            <a:off x="7356370" y="2213990"/>
            <a:ext cx="859210" cy="31547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latin typeface="+mn-lt"/>
                <a:ea typeface="+mn-ea"/>
                <a:cs typeface="+mn-cs"/>
                <a:sym typeface="Arial"/>
              </a:defRPr>
            </a:lvl1pPr>
          </a:lstStyle>
          <a:p>
            <a:pPr algn="ctr"/>
            <a:r>
              <a:rPr dirty="0">
                <a:latin typeface="+mj-lt"/>
              </a:rPr>
              <a:t>Preview</a:t>
            </a:r>
          </a:p>
        </p:txBody>
      </p:sp>
      <p:pic>
        <p:nvPicPr>
          <p:cNvPr id="876" name="Picture 875"/>
          <p:cNvPicPr>
            <a:picLocks/>
          </p:cNvPicPr>
          <p:nvPr/>
        </p:nvPicPr>
        <p:blipFill>
          <a:blip r:embed="rId5">
            <a:extLst/>
          </a:blip>
          <a:stretch>
            <a:fillRect/>
          </a:stretch>
        </p:blipFill>
        <p:spPr>
          <a:xfrm>
            <a:off x="4743450" y="2795587"/>
            <a:ext cx="1882246" cy="1052513"/>
          </a:xfrm>
          <a:prstGeom prst="rect">
            <a:avLst/>
          </a:prstGeom>
          <a:effectLst>
            <a:reflection stA="50000" endPos="40000" dir="5400000" sy="-100000" algn="bl" rotWithShape="0"/>
          </a:effectLst>
        </p:spPr>
      </p:pic>
      <p:sp>
        <p:nvSpPr>
          <p:cNvPr id="877" name="Shape 877"/>
          <p:cNvSpPr/>
          <p:nvPr/>
        </p:nvSpPr>
        <p:spPr>
          <a:xfrm>
            <a:off x="5316015" y="3976115"/>
            <a:ext cx="673326" cy="31547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latin typeface="+mn-lt"/>
                <a:ea typeface="+mn-ea"/>
                <a:cs typeface="+mn-cs"/>
                <a:sym typeface="Arial"/>
              </a:defRPr>
            </a:lvl1pPr>
          </a:lstStyle>
          <a:p>
            <a:r>
              <a:rPr dirty="0">
                <a:latin typeface="+mj-lt"/>
              </a:rPr>
              <a:t>On Air</a:t>
            </a:r>
          </a:p>
        </p:txBody>
      </p:sp>
      <p:sp>
        <p:nvSpPr>
          <p:cNvPr id="878" name="Shape 878"/>
          <p:cNvSpPr/>
          <p:nvPr/>
        </p:nvSpPr>
        <p:spPr>
          <a:xfrm>
            <a:off x="7404735" y="3976115"/>
            <a:ext cx="859210" cy="31547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latin typeface="+mn-lt"/>
                <a:ea typeface="+mn-ea"/>
                <a:cs typeface="+mn-cs"/>
                <a:sym typeface="Arial"/>
              </a:defRPr>
            </a:lvl1pPr>
          </a:lstStyle>
          <a:p>
            <a:pPr algn="ctr"/>
            <a:r>
              <a:rPr dirty="0">
                <a:latin typeface="+mj-lt"/>
              </a:rPr>
              <a:t>Preview</a:t>
            </a:r>
          </a:p>
        </p:txBody>
      </p:sp>
      <p:pic>
        <p:nvPicPr>
          <p:cNvPr id="879" name="Picture 878"/>
          <p:cNvPicPr>
            <a:picLocks/>
          </p:cNvPicPr>
          <p:nvPr/>
        </p:nvPicPr>
        <p:blipFill>
          <a:blip r:embed="rId6">
            <a:extLst/>
          </a:blip>
          <a:stretch>
            <a:fillRect/>
          </a:stretch>
        </p:blipFill>
        <p:spPr>
          <a:xfrm>
            <a:off x="6804554" y="2795587"/>
            <a:ext cx="1882246" cy="1052513"/>
          </a:xfrm>
          <a:prstGeom prst="rect">
            <a:avLst/>
          </a:prstGeom>
          <a:effectLst>
            <a:reflection stA="50000" endPos="40000" dir="5400000" sy="-100000" algn="bl" rotWithShape="0"/>
          </a:effectLst>
        </p:spPr>
      </p:pic>
      <p:sp>
        <p:nvSpPr>
          <p:cNvPr id="13"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Next Transition Operation</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39603228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Operational </a:t>
            </a:r>
            <a:r>
              <a:rPr lang="en-US" sz="2800" dirty="0" err="1">
                <a:solidFill>
                  <a:schemeClr val="bg1"/>
                </a:solidFill>
                <a:latin typeface="Arial" panose="020B0604020202020204" pitchFamily="34" charset="0"/>
                <a:cs typeface="Arial" panose="020B0604020202020204" pitchFamily="34" charset="0"/>
              </a:rPr>
              <a:t>SoftPanel</a:t>
            </a:r>
            <a:endParaRPr lang="en-US" sz="2800"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6976" y="1350449"/>
            <a:ext cx="4969823" cy="2795525"/>
          </a:xfrm>
          <a:prstGeom prst="rect">
            <a:avLst/>
          </a:prstGeom>
        </p:spPr>
      </p:pic>
      <p:sp>
        <p:nvSpPr>
          <p:cNvPr id="3" name="TextBox 2"/>
          <p:cNvSpPr txBox="1"/>
          <p:nvPr/>
        </p:nvSpPr>
        <p:spPr>
          <a:xfrm>
            <a:off x="380008" y="1862923"/>
            <a:ext cx="3336969" cy="1754326"/>
          </a:xfrm>
          <a:prstGeom prst="rect">
            <a:avLst/>
          </a:prstGeom>
          <a:noFill/>
        </p:spPr>
        <p:txBody>
          <a:bodyPr wrap="square" rtlCol="0">
            <a:spAutoFit/>
          </a:bodyPr>
          <a:lstStyle/>
          <a:p>
            <a:pPr marL="225425" indent="-225425">
              <a:buFont typeface="Wingdings" panose="05000000000000000000" pitchFamily="2" charset="2"/>
              <a:buChar char="§"/>
            </a:pPr>
            <a:r>
              <a:rPr lang="en-US" dirty="0" err="1">
                <a:latin typeface="Arial" panose="020B0604020202020204" pitchFamily="34" charset="0"/>
                <a:cs typeface="Arial" panose="020B0604020202020204" pitchFamily="34" charset="0"/>
              </a:rPr>
              <a:t>DashBoard</a:t>
            </a:r>
            <a:r>
              <a:rPr lang="en-US" dirty="0">
                <a:latin typeface="Arial" panose="020B0604020202020204" pitchFamily="34" charset="0"/>
                <a:cs typeface="Arial" panose="020B0604020202020204" pitchFamily="34" charset="0"/>
              </a:rPr>
              <a:t> based panel offers total system access</a:t>
            </a:r>
          </a:p>
          <a:p>
            <a:pPr marL="225425" indent="-225425">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r>
              <a:rPr lang="en-US" dirty="0">
                <a:latin typeface="Arial" panose="020B0604020202020204" pitchFamily="34" charset="0"/>
                <a:cs typeface="Arial" panose="020B0604020202020204" pitchFamily="34" charset="0"/>
              </a:rPr>
              <a:t>Can be used simultaneously with hard panel as alternative control point </a:t>
            </a:r>
          </a:p>
        </p:txBody>
      </p:sp>
    </p:spTree>
    <p:extLst>
      <p:ext uri="{BB962C8B-B14F-4D97-AF65-F5344CB8AC3E}">
        <p14:creationId xmlns:p14="http://schemas.microsoft.com/office/powerpoint/2010/main" val="2143081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82" name="Shape 882"/>
          <p:cNvSpPr/>
          <p:nvPr/>
        </p:nvSpPr>
        <p:spPr>
          <a:xfrm>
            <a:off x="472441" y="1170863"/>
            <a:ext cx="3185160" cy="601499"/>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p>
            <a:pPr>
              <a:defRPr>
                <a:latin typeface="+mn-lt"/>
                <a:ea typeface="+mn-ea"/>
                <a:cs typeface="+mn-cs"/>
                <a:sym typeface="Arial"/>
              </a:defRPr>
            </a:pPr>
            <a:r>
              <a:rPr dirty="0">
                <a:latin typeface="Arial" panose="020B0604020202020204" pitchFamily="34" charset="0"/>
                <a:cs typeface="Arial" panose="020B0604020202020204" pitchFamily="34" charset="0"/>
              </a:rPr>
              <a:t>GUI Navigation and Control of the Media-</a:t>
            </a:r>
            <a:r>
              <a:rPr dirty="0" err="1">
                <a:latin typeface="Arial" panose="020B0604020202020204" pitchFamily="34" charset="0"/>
                <a:cs typeface="Arial" panose="020B0604020202020204" pitchFamily="34" charset="0"/>
              </a:rPr>
              <a:t>Store</a:t>
            </a:r>
            <a:r>
              <a:rPr baseline="31999" dirty="0" err="1">
                <a:latin typeface="Arial" panose="020B0604020202020204" pitchFamily="34" charset="0"/>
                <a:cs typeface="Arial" panose="020B0604020202020204" pitchFamily="34" charset="0"/>
              </a:rPr>
              <a:t>TM</a:t>
            </a:r>
            <a:r>
              <a:rPr baseline="31999"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Channels</a:t>
            </a:r>
          </a:p>
        </p:txBody>
      </p:sp>
      <p:sp>
        <p:nvSpPr>
          <p:cNvPr id="883" name="Shape 883"/>
          <p:cNvSpPr/>
          <p:nvPr/>
        </p:nvSpPr>
        <p:spPr>
          <a:xfrm>
            <a:off x="472440" y="2049386"/>
            <a:ext cx="3185161" cy="869469"/>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lvl1pPr>
              <a:defRPr>
                <a:latin typeface="+mn-lt"/>
                <a:ea typeface="+mn-ea"/>
                <a:cs typeface="+mn-cs"/>
                <a:sym typeface="Arial"/>
              </a:defRPr>
            </a:lvl1pPr>
          </a:lstStyle>
          <a:p>
            <a:r>
              <a:rPr dirty="0">
                <a:latin typeface="Arial" panose="020B0604020202020204" pitchFamily="34" charset="0"/>
                <a:cs typeface="Arial" panose="020B0604020202020204" pitchFamily="34" charset="0"/>
              </a:rPr>
              <a:t>Navigate the </a:t>
            </a:r>
            <a:r>
              <a:rPr lang="en-US" dirty="0">
                <a:latin typeface="Arial" panose="020B0604020202020204" pitchFamily="34" charset="0"/>
                <a:cs typeface="Arial" panose="020B0604020202020204" pitchFamily="34" charset="0"/>
              </a:rPr>
              <a:t>a</a:t>
            </a:r>
            <a:r>
              <a:rPr dirty="0">
                <a:latin typeface="Arial" panose="020B0604020202020204" pitchFamily="34" charset="0"/>
                <a:cs typeface="Arial" panose="020B0604020202020204" pitchFamily="34" charset="0"/>
              </a:rPr>
              <a:t>ttached USB </a:t>
            </a:r>
            <a:r>
              <a:rPr lang="en-US" dirty="0">
                <a:latin typeface="Arial" panose="020B0604020202020204" pitchFamily="34" charset="0"/>
                <a:cs typeface="Arial" panose="020B0604020202020204" pitchFamily="34" charset="0"/>
              </a:rPr>
              <a:t>s</a:t>
            </a:r>
            <a:r>
              <a:rPr dirty="0">
                <a:latin typeface="Arial" panose="020B0604020202020204" pitchFamily="34" charset="0"/>
                <a:cs typeface="Arial" panose="020B0604020202020204" pitchFamily="34" charset="0"/>
              </a:rPr>
              <a:t>torage and Define the Media Item Parameters</a:t>
            </a:r>
          </a:p>
        </p:txBody>
      </p:sp>
      <p:sp>
        <p:nvSpPr>
          <p:cNvPr id="884" name="Shape 884"/>
          <p:cNvSpPr/>
          <p:nvPr/>
        </p:nvSpPr>
        <p:spPr>
          <a:xfrm>
            <a:off x="464820" y="3171044"/>
            <a:ext cx="3192781" cy="1146468"/>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lvl1pPr>
              <a:defRPr>
                <a:latin typeface="+mn-lt"/>
                <a:ea typeface="+mn-ea"/>
                <a:cs typeface="+mn-cs"/>
                <a:sym typeface="Arial"/>
              </a:defRPr>
            </a:lvl1pPr>
          </a:lstStyle>
          <a:p>
            <a:r>
              <a:rPr dirty="0">
                <a:latin typeface="Arial" panose="020B0604020202020204" pitchFamily="34" charset="0"/>
                <a:cs typeface="Arial" panose="020B0604020202020204" pitchFamily="34" charset="0"/>
              </a:rPr>
              <a:t>All </a:t>
            </a:r>
            <a:r>
              <a:rPr lang="en-US" dirty="0">
                <a:latin typeface="Arial" panose="020B0604020202020204" pitchFamily="34" charset="0"/>
                <a:cs typeface="Arial" panose="020B0604020202020204" pitchFamily="34" charset="0"/>
              </a:rPr>
              <a:t>that is </a:t>
            </a:r>
            <a:r>
              <a:rPr dirty="0">
                <a:latin typeface="Arial" panose="020B0604020202020204" pitchFamily="34" charset="0"/>
                <a:cs typeface="Arial" panose="020B0604020202020204" pitchFamily="34" charset="0"/>
              </a:rPr>
              <a:t>need</a:t>
            </a:r>
            <a:r>
              <a:rPr lang="en-US" dirty="0">
                <a:latin typeface="Arial" panose="020B0604020202020204" pitchFamily="34" charset="0"/>
                <a:cs typeface="Arial" panose="020B0604020202020204" pitchFamily="34" charset="0"/>
              </a:rPr>
              <a:t>ed</a:t>
            </a:r>
            <a:r>
              <a:rPr dirty="0">
                <a:latin typeface="Arial" panose="020B0604020202020204" pitchFamily="34" charset="0"/>
                <a:cs typeface="Arial" panose="020B0604020202020204" pitchFamily="34" charset="0"/>
              </a:rPr>
              <a:t> is a Network Connection!  Use a Mac, Windows or Linux PC.  No </a:t>
            </a:r>
            <a:r>
              <a:rPr lang="en-US" dirty="0">
                <a:latin typeface="Arial" panose="020B0604020202020204" pitchFamily="34" charset="0"/>
                <a:cs typeface="Arial" panose="020B0604020202020204" pitchFamily="34" charset="0"/>
              </a:rPr>
              <a:t>p</a:t>
            </a:r>
            <a:r>
              <a:rPr dirty="0">
                <a:latin typeface="Arial" panose="020B0604020202020204" pitchFamily="34" charset="0"/>
                <a:cs typeface="Arial" panose="020B0604020202020204" pitchFamily="34" charset="0"/>
              </a:rPr>
              <a:t>roprietary </a:t>
            </a:r>
            <a:r>
              <a:rPr lang="en-US" dirty="0">
                <a:latin typeface="Arial" panose="020B0604020202020204" pitchFamily="34" charset="0"/>
                <a:cs typeface="Arial" panose="020B0604020202020204" pitchFamily="34" charset="0"/>
              </a:rPr>
              <a:t>h</a:t>
            </a:r>
            <a:r>
              <a:rPr dirty="0">
                <a:latin typeface="Arial" panose="020B0604020202020204" pitchFamily="34" charset="0"/>
                <a:cs typeface="Arial" panose="020B0604020202020204" pitchFamily="34" charset="0"/>
              </a:rPr>
              <a:t>ardware needed</a:t>
            </a:r>
          </a:p>
        </p:txBody>
      </p:sp>
      <p:pic>
        <p:nvPicPr>
          <p:cNvPr id="885" name="Screen Shot 2014-01-16 at 4.28.43 PM.png"/>
          <p:cNvPicPr>
            <a:picLocks noChangeAspect="1"/>
          </p:cNvPicPr>
          <p:nvPr/>
        </p:nvPicPr>
        <p:blipFill>
          <a:blip r:embed="rId4">
            <a:extLst/>
          </a:blip>
          <a:stretch>
            <a:fillRect/>
          </a:stretch>
        </p:blipFill>
        <p:spPr>
          <a:xfrm>
            <a:off x="3961436" y="1290566"/>
            <a:ext cx="4751222" cy="2623328"/>
          </a:xfrm>
          <a:prstGeom prst="rect">
            <a:avLst/>
          </a:prstGeom>
          <a:ln w="12700">
            <a:miter lim="400000"/>
          </a:ln>
        </p:spPr>
      </p:pic>
      <p:sp>
        <p:nvSpPr>
          <p:cNvPr id="8"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Carbonite Media Manager in </a:t>
            </a:r>
            <a:r>
              <a:rPr lang="en-US" sz="2800" dirty="0" err="1">
                <a:solidFill>
                  <a:schemeClr val="bg1"/>
                </a:solidFill>
                <a:latin typeface="Arial" panose="020B0604020202020204" pitchFamily="34" charset="0"/>
                <a:cs typeface="Arial" panose="020B0604020202020204" pitchFamily="34" charset="0"/>
              </a:rPr>
              <a:t>DashBoard</a:t>
            </a:r>
            <a:endParaRPr lang="en-US" sz="2800"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4287174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889" name="Shape 889"/>
          <p:cNvSpPr/>
          <p:nvPr/>
        </p:nvSpPr>
        <p:spPr>
          <a:xfrm>
            <a:off x="480060" y="1092123"/>
            <a:ext cx="3667125" cy="887249"/>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p>
            <a:pPr>
              <a:defRPr>
                <a:latin typeface="+mn-lt"/>
                <a:ea typeface="+mn-ea"/>
                <a:cs typeface="+mn-cs"/>
                <a:sym typeface="Arial"/>
              </a:defRPr>
            </a:pPr>
            <a:r>
              <a:rPr dirty="0">
                <a:latin typeface="Arial" panose="020B0604020202020204" pitchFamily="34" charset="0"/>
                <a:cs typeface="Arial" panose="020B0604020202020204" pitchFamily="34" charset="0"/>
              </a:rPr>
              <a:t>GUI Navigation and Control </a:t>
            </a:r>
            <a:r>
              <a:rPr dirty="0" err="1">
                <a:latin typeface="Arial" panose="020B0604020202020204" pitchFamily="34" charset="0"/>
                <a:cs typeface="Arial" panose="020B0604020202020204" pitchFamily="34" charset="0"/>
              </a:rPr>
              <a:t>LiveAssist</a:t>
            </a:r>
            <a:r>
              <a:rPr dirty="0">
                <a:latin typeface="Arial" panose="020B0604020202020204" pitchFamily="34" charset="0"/>
                <a:cs typeface="Arial" panose="020B0604020202020204" pitchFamily="34" charset="0"/>
              </a:rPr>
              <a:t> Menus and Functions</a:t>
            </a:r>
          </a:p>
          <a:p>
            <a:pPr>
              <a:defRPr>
                <a:latin typeface="+mn-lt"/>
                <a:ea typeface="+mn-ea"/>
                <a:cs typeface="+mn-cs"/>
                <a:sym typeface="Arial"/>
              </a:defRPr>
            </a:pPr>
            <a:r>
              <a:rPr dirty="0">
                <a:latin typeface="Arial" panose="020B0604020202020204" pitchFamily="34" charset="0"/>
                <a:cs typeface="Arial" panose="020B0604020202020204" pitchFamily="34" charset="0"/>
              </a:rPr>
              <a:t>Also Full Status Menu as well!</a:t>
            </a:r>
          </a:p>
        </p:txBody>
      </p:sp>
      <p:sp>
        <p:nvSpPr>
          <p:cNvPr id="890" name="Shape 890"/>
          <p:cNvSpPr/>
          <p:nvPr/>
        </p:nvSpPr>
        <p:spPr>
          <a:xfrm>
            <a:off x="480060" y="2052283"/>
            <a:ext cx="3667125" cy="887249"/>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lvl1pPr>
              <a:defRPr>
                <a:latin typeface="+mn-lt"/>
                <a:ea typeface="+mn-ea"/>
                <a:cs typeface="+mn-cs"/>
                <a:sym typeface="Arial"/>
              </a:defRPr>
            </a:lvl1pPr>
          </a:lstStyle>
          <a:p>
            <a:r>
              <a:rPr dirty="0">
                <a:latin typeface="Arial" panose="020B0604020202020204" pitchFamily="34" charset="0"/>
                <a:cs typeface="Arial" panose="020B0604020202020204" pitchFamily="34" charset="0"/>
              </a:rPr>
              <a:t>Control All </a:t>
            </a:r>
            <a:r>
              <a:rPr dirty="0" err="1">
                <a:latin typeface="Arial" panose="020B0604020202020204" pitchFamily="34" charset="0"/>
                <a:cs typeface="Arial" panose="020B0604020202020204" pitchFamily="34" charset="0"/>
              </a:rPr>
              <a:t>Keyer</a:t>
            </a:r>
            <a:r>
              <a:rPr dirty="0">
                <a:latin typeface="Arial" panose="020B0604020202020204" pitchFamily="34" charset="0"/>
                <a:cs typeface="Arial" panose="020B0604020202020204" pitchFamily="34" charset="0"/>
              </a:rPr>
              <a:t> and Transition Controls, Memory Attributes and even Bus Source Selections</a:t>
            </a:r>
          </a:p>
        </p:txBody>
      </p:sp>
      <p:sp>
        <p:nvSpPr>
          <p:cNvPr id="891" name="Shape 891"/>
          <p:cNvSpPr/>
          <p:nvPr/>
        </p:nvSpPr>
        <p:spPr>
          <a:xfrm>
            <a:off x="480060" y="3044966"/>
            <a:ext cx="3749040" cy="315471"/>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lvl1pPr>
              <a:defRPr>
                <a:latin typeface="+mn-lt"/>
                <a:ea typeface="+mn-ea"/>
                <a:cs typeface="+mn-cs"/>
                <a:sym typeface="Arial"/>
              </a:defRPr>
            </a:lvl1pPr>
          </a:lstStyle>
          <a:p>
            <a:r>
              <a:rPr dirty="0">
                <a:latin typeface="Arial" panose="020B0604020202020204" pitchFamily="34" charset="0"/>
                <a:cs typeface="Arial" panose="020B0604020202020204" pitchFamily="34" charset="0"/>
              </a:rPr>
              <a:t>Custom Control Editing and Naming</a:t>
            </a:r>
          </a:p>
        </p:txBody>
      </p:sp>
      <p:sp>
        <p:nvSpPr>
          <p:cNvPr id="892" name="Shape 892"/>
          <p:cNvSpPr/>
          <p:nvPr/>
        </p:nvSpPr>
        <p:spPr>
          <a:xfrm>
            <a:off x="480060" y="3496550"/>
            <a:ext cx="3667125" cy="887249"/>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lvl1pPr>
              <a:defRPr>
                <a:latin typeface="+mn-lt"/>
                <a:ea typeface="+mn-ea"/>
                <a:cs typeface="+mn-cs"/>
                <a:sym typeface="Arial"/>
              </a:defRPr>
            </a:lvl1pPr>
          </a:lstStyle>
          <a:p>
            <a:r>
              <a:rPr dirty="0">
                <a:latin typeface="Arial" panose="020B0604020202020204" pitchFamily="34" charset="0"/>
                <a:cs typeface="Arial" panose="020B0604020202020204" pitchFamily="34" charset="0"/>
              </a:rPr>
              <a:t>Configuration Menus for Inputs, </a:t>
            </a:r>
            <a:r>
              <a:rPr dirty="0" err="1">
                <a:latin typeface="Arial" panose="020B0604020202020204" pitchFamily="34" charset="0"/>
                <a:cs typeface="Arial" panose="020B0604020202020204" pitchFamily="34" charset="0"/>
              </a:rPr>
              <a:t>MultiViewers</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MultiScreen</a:t>
            </a:r>
            <a:r>
              <a:rPr dirty="0">
                <a:latin typeface="Arial" panose="020B0604020202020204" pitchFamily="34" charset="0"/>
                <a:cs typeface="Arial" panose="020B0604020202020204" pitchFamily="34" charset="0"/>
              </a:rPr>
              <a:t>, Video Format, Reference</a:t>
            </a:r>
            <a:r>
              <a:rPr lang="en-US" dirty="0">
                <a:latin typeface="Arial" panose="020B0604020202020204" pitchFamily="34" charset="0"/>
                <a:cs typeface="Arial" panose="020B0604020202020204" pitchFamily="34" charset="0"/>
              </a:rPr>
              <a:t>,</a:t>
            </a:r>
            <a:r>
              <a:rPr dirty="0">
                <a:latin typeface="Arial" panose="020B0604020202020204" pitchFamily="34" charset="0"/>
                <a:cs typeface="Arial" panose="020B0604020202020204" pitchFamily="34" charset="0"/>
              </a:rPr>
              <a:t> and Outputs</a:t>
            </a:r>
          </a:p>
        </p:txBody>
      </p:sp>
      <p:sp>
        <p:nvSpPr>
          <p:cNvPr id="18"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Carbonite </a:t>
            </a:r>
            <a:r>
              <a:rPr lang="en-US" sz="2800" dirty="0" err="1">
                <a:solidFill>
                  <a:schemeClr val="bg1"/>
                </a:solidFill>
                <a:latin typeface="Arial" panose="020B0604020202020204" pitchFamily="34" charset="0"/>
                <a:cs typeface="Arial" panose="020B0604020202020204" pitchFamily="34" charset="0"/>
              </a:rPr>
              <a:t>DashBoard</a:t>
            </a:r>
            <a:r>
              <a:rPr lang="en-US" sz="2800" dirty="0">
                <a:solidFill>
                  <a:schemeClr val="bg1"/>
                </a:solidFill>
                <a:latin typeface="Arial" panose="020B0604020202020204" pitchFamily="34" charset="0"/>
                <a:cs typeface="Arial" panose="020B0604020202020204" pitchFamily="34" charset="0"/>
              </a:rPr>
              <a:t> GUI</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1244" y="3012202"/>
            <a:ext cx="1975045" cy="119354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837030" y="885616"/>
            <a:ext cx="1850552" cy="1118144"/>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3768" y="1153119"/>
            <a:ext cx="2417401" cy="1458941"/>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47911" y="2135810"/>
            <a:ext cx="1574781" cy="952500"/>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17110" y="3202701"/>
            <a:ext cx="1966855" cy="1186508"/>
          </a:xfrm>
          <a:prstGeom prst="rect">
            <a:avLst/>
          </a:prstGeom>
        </p:spPr>
      </p:pic>
    </p:spTree>
    <p:extLst>
      <p:ext uri="{BB962C8B-B14F-4D97-AF65-F5344CB8AC3E}">
        <p14:creationId xmlns:p14="http://schemas.microsoft.com/office/powerpoint/2010/main" val="41546611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03" name="Shape 903"/>
          <p:cNvSpPr/>
          <p:nvPr/>
        </p:nvSpPr>
        <p:spPr>
          <a:xfrm>
            <a:off x="487681" y="1237706"/>
            <a:ext cx="3413760" cy="3054682"/>
          </a:xfrm>
          <a:prstGeom prst="rect">
            <a:avLst/>
          </a:prstGeom>
          <a:ln w="12700">
            <a:miter lim="400000"/>
          </a:ln>
          <a:extLst>
            <a:ext uri="{C572A759-6A51-4108-AA02-DFA0A04FC94B}">
              <ma14:wrappingTextBoxFlag xmlns:ma14="http://schemas.microsoft.com/office/mac/drawingml/2011/main" xmlns="" val="1"/>
            </a:ext>
          </a:extLst>
        </p:spPr>
        <p:txBody>
          <a:bodyPr wrap="square" lIns="19050" tIns="19050" rIns="19050" bIns="19050" anchor="ctr">
            <a:spAutoFit/>
          </a:bodyPr>
          <a:lstStyle>
            <a:lvl1pPr>
              <a:defRPr>
                <a:latin typeface="+mn-lt"/>
                <a:ea typeface="+mn-ea"/>
                <a:cs typeface="+mn-cs"/>
                <a:sym typeface="Arial"/>
              </a:defRPr>
            </a:lvl1pPr>
          </a:lstStyle>
          <a:p>
            <a:pPr marL="225425" indent="-225425">
              <a:buFont typeface="Wingdings" panose="05000000000000000000" pitchFamily="2" charset="2"/>
              <a:buChar char="§"/>
            </a:pPr>
            <a:r>
              <a:rPr dirty="0">
                <a:latin typeface="Arial" panose="020B0604020202020204" pitchFamily="34" charset="0"/>
                <a:cs typeface="Arial" panose="020B0604020202020204" pitchFamily="34" charset="0"/>
              </a:rPr>
              <a:t>Take Full Control of production</a:t>
            </a:r>
            <a:r>
              <a:rPr lang="en-US" dirty="0">
                <a:latin typeface="Arial" panose="020B0604020202020204" pitchFamily="34" charset="0"/>
                <a:cs typeface="Arial" panose="020B0604020202020204" pitchFamily="34" charset="0"/>
              </a:rPr>
              <a:t>s</a:t>
            </a:r>
            <a:r>
              <a:rPr dirty="0">
                <a:latin typeface="Arial" panose="020B0604020202020204" pitchFamily="34" charset="0"/>
                <a:cs typeface="Arial" panose="020B0604020202020204" pitchFamily="34" charset="0"/>
              </a:rPr>
              <a:t> with a touch of the screen.  </a:t>
            </a:r>
            <a:endParaRPr lang="en-US"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endParaRPr lang="en-US" sz="800"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r>
              <a:rPr dirty="0">
                <a:latin typeface="Arial" panose="020B0604020202020204" pitchFamily="34" charset="0"/>
                <a:cs typeface="Arial" panose="020B0604020202020204" pitchFamily="34" charset="0"/>
              </a:rPr>
              <a:t>Incorporating the full production suite in an intuitive easy to use system.  </a:t>
            </a:r>
            <a:endParaRPr lang="en-US"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endParaRPr lang="en-US" sz="800"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r>
              <a:rPr dirty="0">
                <a:latin typeface="Arial" panose="020B0604020202020204" pitchFamily="34" charset="0"/>
                <a:cs typeface="Arial" panose="020B0604020202020204" pitchFamily="34" charset="0"/>
              </a:rPr>
              <a:t>No longer does a Production switcher need to be an intimidating set of buttons to the non “Technical” Directors!</a:t>
            </a:r>
          </a:p>
        </p:txBody>
      </p:sp>
      <p:sp>
        <p:nvSpPr>
          <p:cNvPr id="5"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Carbonite </a:t>
            </a:r>
            <a:r>
              <a:rPr lang="en-US" sz="2800" dirty="0" err="1">
                <a:solidFill>
                  <a:schemeClr val="bg1"/>
                </a:solidFill>
                <a:latin typeface="Arial" panose="020B0604020202020204" pitchFamily="34" charset="0"/>
                <a:cs typeface="Arial" panose="020B0604020202020204" pitchFamily="34" charset="0"/>
              </a:rPr>
              <a:t>ViewControl</a:t>
            </a:r>
            <a:r>
              <a:rPr lang="en-US" sz="2800" baseline="31999" dirty="0" err="1">
                <a:solidFill>
                  <a:schemeClr val="bg1"/>
                </a:solidFill>
                <a:latin typeface="Arial" panose="020B0604020202020204" pitchFamily="34" charset="0"/>
                <a:cs typeface="Arial" panose="020B0604020202020204" pitchFamily="34" charset="0"/>
              </a:rPr>
              <a:t>TM</a:t>
            </a:r>
            <a:r>
              <a:rPr lang="en-US" sz="2800" dirty="0">
                <a:solidFill>
                  <a:schemeClr val="bg1"/>
                </a:solidFill>
                <a:latin typeface="Arial" panose="020B0604020202020204" pitchFamily="34" charset="0"/>
                <a:cs typeface="Arial" panose="020B0604020202020204" pitchFamily="34" charset="0"/>
              </a:rPr>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9829" y="1441969"/>
            <a:ext cx="4631115" cy="2605003"/>
          </a:xfrm>
          <a:prstGeom prst="rect">
            <a:avLst/>
          </a:prstGeom>
        </p:spPr>
      </p:pic>
    </p:spTree>
    <p:extLst>
      <p:ext uri="{BB962C8B-B14F-4D97-AF65-F5344CB8AC3E}">
        <p14:creationId xmlns:p14="http://schemas.microsoft.com/office/powerpoint/2010/main" val="1310282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Media Memory AI™ </a:t>
            </a:r>
          </a:p>
        </p:txBody>
      </p:sp>
      <p:sp>
        <p:nvSpPr>
          <p:cNvPr id="3" name="TextBox 2"/>
          <p:cNvSpPr txBox="1"/>
          <p:nvPr/>
        </p:nvSpPr>
        <p:spPr>
          <a:xfrm>
            <a:off x="480060" y="1756410"/>
            <a:ext cx="8206740" cy="193899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Ross Patented Feature!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All “Shots” are stored as “On Air” within the Carbonite Memory System</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Carbonite then uses these memories to intelligently allocate resources when the memory is recalled and placed in Preview</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478199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52" name="Picture Placeholder 951"/>
          <p:cNvPicPr>
            <a:picLocks noGrp="1"/>
          </p:cNvPicPr>
          <p:nvPr>
            <p:ph type="pic" sz="quarter" idx="13"/>
          </p:nvPr>
        </p:nvPicPr>
        <p:blipFill>
          <a:blip r:embed="rId4">
            <a:extLst/>
          </a:blip>
          <a:stretch>
            <a:fillRect/>
          </a:stretch>
        </p:blipFill>
        <p:spPr>
          <a:xfrm>
            <a:off x="1156335" y="1364933"/>
            <a:ext cx="1600200" cy="1193006"/>
          </a:xfrm>
          <a:prstGeom prst="rect">
            <a:avLst/>
          </a:prstGeom>
        </p:spPr>
      </p:pic>
      <p:pic>
        <p:nvPicPr>
          <p:cNvPr id="953" name="Picture Placeholder 952"/>
          <p:cNvPicPr>
            <a:picLocks noGrp="1"/>
          </p:cNvPicPr>
          <p:nvPr>
            <p:ph type="pic" sz="quarter" idx="14"/>
          </p:nvPr>
        </p:nvPicPr>
        <p:blipFill>
          <a:blip r:embed="rId5">
            <a:extLst/>
          </a:blip>
          <a:srcRect l="215" r="215"/>
          <a:stretch>
            <a:fillRect/>
          </a:stretch>
        </p:blipFill>
        <p:spPr>
          <a:xfrm>
            <a:off x="3757612" y="1362075"/>
            <a:ext cx="1614488" cy="1210866"/>
          </a:xfrm>
          <a:prstGeom prst="rect">
            <a:avLst/>
          </a:prstGeom>
        </p:spPr>
      </p:pic>
      <p:pic>
        <p:nvPicPr>
          <p:cNvPr id="951" name="Picture Placeholder 950"/>
          <p:cNvPicPr>
            <a:picLocks noGrp="1"/>
          </p:cNvPicPr>
          <p:nvPr>
            <p:ph type="pic" sz="quarter" idx="15"/>
          </p:nvPr>
        </p:nvPicPr>
        <p:blipFill>
          <a:blip r:embed="rId6">
            <a:extLst/>
          </a:blip>
          <a:srcRect l="6887" r="6887"/>
          <a:stretch>
            <a:fillRect/>
          </a:stretch>
        </p:blipFill>
        <p:spPr>
          <a:xfrm>
            <a:off x="6415087" y="1352550"/>
            <a:ext cx="1614488" cy="1210866"/>
          </a:xfrm>
          <a:prstGeom prst="rect">
            <a:avLst/>
          </a:prstGeom>
        </p:spPr>
      </p:pic>
      <p:sp>
        <p:nvSpPr>
          <p:cNvPr id="971" name="Shape 971"/>
          <p:cNvSpPr>
            <a:spLocks noGrp="1"/>
          </p:cNvSpPr>
          <p:nvPr>
            <p:ph type="title"/>
          </p:nvPr>
        </p:nvSpPr>
        <p:spPr>
          <a:xfrm>
            <a:off x="757237" y="3477578"/>
            <a:ext cx="7624763" cy="552450"/>
          </a:xfrm>
          <a:prstGeom prst="rect">
            <a:avLst/>
          </a:prstGeom>
        </p:spPr>
        <p:txBody>
          <a:bodyPr anchor="b"/>
          <a:lstStyle>
            <a:lvl1pPr>
              <a:defRPr sz="3600"/>
            </a:lvl1pPr>
          </a:lstStyle>
          <a:p>
            <a:r>
              <a:rPr lang="en-US" sz="1800" dirty="0">
                <a:latin typeface="Arial" panose="020B0604020202020204" pitchFamily="34" charset="0"/>
                <a:cs typeface="Arial" panose="020B0604020202020204" pitchFamily="34" charset="0"/>
              </a:rPr>
              <a:t>Shots are </a:t>
            </a:r>
            <a:r>
              <a:rPr sz="1800" dirty="0">
                <a:latin typeface="Arial" panose="020B0604020202020204" pitchFamily="34" charset="0"/>
                <a:cs typeface="Arial" panose="020B0604020202020204" pitchFamily="34" charset="0"/>
              </a:rPr>
              <a:t>store</a:t>
            </a:r>
            <a:r>
              <a:rPr lang="en-US" sz="1800" dirty="0">
                <a:latin typeface="Arial" panose="020B0604020202020204" pitchFamily="34" charset="0"/>
                <a:cs typeface="Arial" panose="020B0604020202020204" pitchFamily="34" charset="0"/>
              </a:rPr>
              <a:t>d</a:t>
            </a:r>
            <a:r>
              <a:rPr sz="1800" dirty="0">
                <a:latin typeface="Arial" panose="020B0604020202020204" pitchFamily="34" charset="0"/>
                <a:cs typeface="Arial" panose="020B0604020202020204" pitchFamily="34" charset="0"/>
              </a:rPr>
              <a:t> to Memories. These </a:t>
            </a:r>
            <a:r>
              <a:rPr lang="en-US" sz="1800" dirty="0">
                <a:latin typeface="Arial" panose="020B0604020202020204" pitchFamily="34" charset="0"/>
                <a:cs typeface="Arial" panose="020B0604020202020204" pitchFamily="34" charset="0"/>
              </a:rPr>
              <a:t>are </a:t>
            </a:r>
            <a:r>
              <a:rPr sz="1800" dirty="0">
                <a:latin typeface="Arial" panose="020B0604020202020204" pitchFamily="34" charset="0"/>
                <a:cs typeface="Arial" panose="020B0604020202020204" pitchFamily="34" charset="0"/>
              </a:rPr>
              <a:t>normally </a:t>
            </a:r>
            <a:r>
              <a:rPr lang="en-US" sz="1800" dirty="0">
                <a:latin typeface="Arial" panose="020B0604020202020204" pitchFamily="34" charset="0"/>
                <a:cs typeface="Arial" panose="020B0604020202020204" pitchFamily="34" charset="0"/>
              </a:rPr>
              <a:t>stored </a:t>
            </a:r>
            <a:r>
              <a:rPr sz="1800" dirty="0">
                <a:latin typeface="Arial" panose="020B0604020202020204" pitchFamily="34" charset="0"/>
                <a:cs typeface="Arial" panose="020B0604020202020204" pitchFamily="34" charset="0"/>
              </a:rPr>
              <a:t>into the PGM Output to create what </a:t>
            </a:r>
            <a:r>
              <a:rPr lang="en-US" sz="1800" dirty="0">
                <a:latin typeface="Arial" panose="020B0604020202020204" pitchFamily="34" charset="0"/>
                <a:cs typeface="Arial" panose="020B0604020202020204" pitchFamily="34" charset="0"/>
              </a:rPr>
              <a:t>is wanted</a:t>
            </a:r>
            <a:r>
              <a:rPr sz="1800" dirty="0">
                <a:latin typeface="Arial" panose="020B0604020202020204" pitchFamily="34" charset="0"/>
                <a:cs typeface="Arial" panose="020B0604020202020204" pitchFamily="34" charset="0"/>
              </a:rPr>
              <a:t> when a memory is recalled.</a:t>
            </a:r>
          </a:p>
        </p:txBody>
      </p:sp>
      <p:sp>
        <p:nvSpPr>
          <p:cNvPr id="954" name="Shape 954"/>
          <p:cNvSpPr/>
          <p:nvPr/>
        </p:nvSpPr>
        <p:spPr>
          <a:xfrm>
            <a:off x="1406163" y="2720243"/>
            <a:ext cx="1064394" cy="31547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latin typeface="+mn-lt"/>
                <a:ea typeface="+mn-ea"/>
                <a:cs typeface="+mn-cs"/>
                <a:sym typeface="Arial"/>
              </a:defRPr>
            </a:lvl1pPr>
          </a:lstStyle>
          <a:p>
            <a:pPr algn="ctr"/>
            <a:r>
              <a:rPr dirty="0">
                <a:latin typeface="Arial" panose="020B0604020202020204" pitchFamily="34" charset="0"/>
                <a:cs typeface="Arial" panose="020B0604020202020204" pitchFamily="34" charset="0"/>
              </a:rPr>
              <a:t>Memory 1</a:t>
            </a:r>
          </a:p>
        </p:txBody>
      </p:sp>
      <p:sp>
        <p:nvSpPr>
          <p:cNvPr id="955" name="Shape 955"/>
          <p:cNvSpPr/>
          <p:nvPr/>
        </p:nvSpPr>
        <p:spPr>
          <a:xfrm>
            <a:off x="4059780" y="2727863"/>
            <a:ext cx="1064395" cy="31547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latin typeface="+mn-lt"/>
                <a:ea typeface="+mn-ea"/>
                <a:cs typeface="+mn-cs"/>
                <a:sym typeface="Arial"/>
              </a:defRPr>
            </a:lvl1pPr>
          </a:lstStyle>
          <a:p>
            <a:pPr algn="ctr"/>
            <a:r>
              <a:rPr dirty="0">
                <a:latin typeface="Arial" panose="020B0604020202020204" pitchFamily="34" charset="0"/>
                <a:cs typeface="Arial" panose="020B0604020202020204" pitchFamily="34" charset="0"/>
              </a:rPr>
              <a:t>Memory 2</a:t>
            </a:r>
          </a:p>
        </p:txBody>
      </p:sp>
      <p:sp>
        <p:nvSpPr>
          <p:cNvPr id="956" name="Shape 956"/>
          <p:cNvSpPr/>
          <p:nvPr/>
        </p:nvSpPr>
        <p:spPr>
          <a:xfrm>
            <a:off x="6687727" y="2720118"/>
            <a:ext cx="1064395" cy="31547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latin typeface="+mn-lt"/>
                <a:ea typeface="+mn-ea"/>
                <a:cs typeface="+mn-cs"/>
                <a:sym typeface="Arial"/>
              </a:defRPr>
            </a:lvl1pPr>
          </a:lstStyle>
          <a:p>
            <a:pPr algn="ctr"/>
            <a:r>
              <a:rPr dirty="0">
                <a:latin typeface="Arial" panose="020B0604020202020204" pitchFamily="34" charset="0"/>
                <a:cs typeface="Arial" panose="020B0604020202020204" pitchFamily="34" charset="0"/>
              </a:rPr>
              <a:t>Memory 3</a:t>
            </a:r>
          </a:p>
        </p:txBody>
      </p:sp>
      <p:sp>
        <p:nvSpPr>
          <p:cNvPr id="957" name="Shape 957"/>
          <p:cNvSpPr/>
          <p:nvPr/>
        </p:nvSpPr>
        <p:spPr>
          <a:xfrm>
            <a:off x="454399" y="2039355"/>
            <a:ext cx="506549" cy="28469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latin typeface="+mn-lt"/>
                <a:ea typeface="+mn-ea"/>
                <a:cs typeface="+mn-cs"/>
                <a:sym typeface="Arial"/>
              </a:defRPr>
            </a:lvl1pPr>
          </a:lstStyle>
          <a:p>
            <a:pPr algn="ctr"/>
            <a:r>
              <a:rPr sz="1600" dirty="0">
                <a:latin typeface="Arial" panose="020B0604020202020204" pitchFamily="34" charset="0"/>
                <a:cs typeface="Arial" panose="020B0604020202020204" pitchFamily="34" charset="0"/>
              </a:rPr>
              <a:t>PGM</a:t>
            </a:r>
          </a:p>
        </p:txBody>
      </p:sp>
      <p:sp>
        <p:nvSpPr>
          <p:cNvPr id="959" name="Shape 959"/>
          <p:cNvSpPr/>
          <p:nvPr/>
        </p:nvSpPr>
        <p:spPr>
          <a:xfrm>
            <a:off x="320765" y="1596442"/>
            <a:ext cx="757238" cy="284693"/>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lvl1pPr>
              <a:defRPr>
                <a:latin typeface="+mn-lt"/>
                <a:ea typeface="+mn-ea"/>
                <a:cs typeface="+mn-cs"/>
                <a:sym typeface="Arial"/>
              </a:defRPr>
            </a:lvl1pPr>
          </a:lstStyle>
          <a:p>
            <a:pPr algn="ctr"/>
            <a:r>
              <a:rPr sz="1600" dirty="0">
                <a:latin typeface="Arial" panose="020B0604020202020204" pitchFamily="34" charset="0"/>
                <a:cs typeface="Arial" panose="020B0604020202020204" pitchFamily="34" charset="0"/>
              </a:rPr>
              <a:t>KEY 1</a:t>
            </a:r>
          </a:p>
        </p:txBody>
      </p:sp>
      <p:sp>
        <p:nvSpPr>
          <p:cNvPr id="961" name="Shape 961"/>
          <p:cNvSpPr/>
          <p:nvPr/>
        </p:nvSpPr>
        <p:spPr>
          <a:xfrm>
            <a:off x="2918792" y="2046975"/>
            <a:ext cx="615040" cy="28469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latin typeface="+mn-lt"/>
                <a:ea typeface="+mn-ea"/>
                <a:cs typeface="+mn-cs"/>
                <a:sym typeface="Arial"/>
              </a:defRPr>
            </a:lvl1pPr>
          </a:lstStyle>
          <a:p>
            <a:pPr algn="ctr"/>
            <a:r>
              <a:rPr sz="1600" dirty="0">
                <a:latin typeface="Arial" panose="020B0604020202020204" pitchFamily="34" charset="0"/>
                <a:cs typeface="Arial" panose="020B0604020202020204" pitchFamily="34" charset="0"/>
              </a:rPr>
              <a:t>KEY 1</a:t>
            </a:r>
          </a:p>
        </p:txBody>
      </p:sp>
      <p:sp>
        <p:nvSpPr>
          <p:cNvPr id="963" name="Shape 963"/>
          <p:cNvSpPr/>
          <p:nvPr/>
        </p:nvSpPr>
        <p:spPr>
          <a:xfrm>
            <a:off x="2967382" y="1596442"/>
            <a:ext cx="506549" cy="28469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latin typeface="+mn-lt"/>
                <a:ea typeface="+mn-ea"/>
                <a:cs typeface="+mn-cs"/>
                <a:sym typeface="Arial"/>
              </a:defRPr>
            </a:lvl1pPr>
          </a:lstStyle>
          <a:p>
            <a:pPr algn="ctr"/>
            <a:r>
              <a:rPr sz="1600" dirty="0">
                <a:latin typeface="Arial" panose="020B0604020202020204" pitchFamily="34" charset="0"/>
                <a:cs typeface="Arial" panose="020B0604020202020204" pitchFamily="34" charset="0"/>
              </a:rPr>
              <a:t>PGM</a:t>
            </a:r>
          </a:p>
        </p:txBody>
      </p:sp>
      <p:sp>
        <p:nvSpPr>
          <p:cNvPr id="965" name="Shape 965"/>
          <p:cNvSpPr/>
          <p:nvPr/>
        </p:nvSpPr>
        <p:spPr>
          <a:xfrm>
            <a:off x="5545906" y="2279385"/>
            <a:ext cx="506549" cy="28469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latin typeface="+mn-lt"/>
                <a:ea typeface="+mn-ea"/>
                <a:cs typeface="+mn-cs"/>
                <a:sym typeface="Arial"/>
              </a:defRPr>
            </a:lvl1pPr>
          </a:lstStyle>
          <a:p>
            <a:pPr algn="ctr"/>
            <a:r>
              <a:rPr sz="1600" dirty="0">
                <a:latin typeface="Arial" panose="020B0604020202020204" pitchFamily="34" charset="0"/>
                <a:cs typeface="Arial" panose="020B0604020202020204" pitchFamily="34" charset="0"/>
              </a:rPr>
              <a:t>PGM</a:t>
            </a:r>
          </a:p>
        </p:txBody>
      </p:sp>
      <p:sp>
        <p:nvSpPr>
          <p:cNvPr id="967" name="Shape 967"/>
          <p:cNvSpPr/>
          <p:nvPr/>
        </p:nvSpPr>
        <p:spPr>
          <a:xfrm>
            <a:off x="5500238" y="1434517"/>
            <a:ext cx="615040" cy="28469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latin typeface="+mn-lt"/>
                <a:ea typeface="+mn-ea"/>
                <a:cs typeface="+mn-cs"/>
                <a:sym typeface="Arial"/>
              </a:defRPr>
            </a:lvl1pPr>
          </a:lstStyle>
          <a:p>
            <a:pPr algn="ctr"/>
            <a:r>
              <a:rPr sz="1600" dirty="0">
                <a:latin typeface="Arial" panose="020B0604020202020204" pitchFamily="34" charset="0"/>
                <a:cs typeface="Arial" panose="020B0604020202020204" pitchFamily="34" charset="0"/>
              </a:rPr>
              <a:t>KEY 1</a:t>
            </a:r>
          </a:p>
        </p:txBody>
      </p:sp>
      <p:sp>
        <p:nvSpPr>
          <p:cNvPr id="969" name="Shape 969"/>
          <p:cNvSpPr/>
          <p:nvPr/>
        </p:nvSpPr>
        <p:spPr>
          <a:xfrm>
            <a:off x="5500237" y="1877430"/>
            <a:ext cx="615040" cy="28469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a:latin typeface="+mn-lt"/>
                <a:ea typeface="+mn-ea"/>
                <a:cs typeface="+mn-cs"/>
                <a:sym typeface="Arial"/>
              </a:defRPr>
            </a:lvl1pPr>
          </a:lstStyle>
          <a:p>
            <a:pPr algn="ctr"/>
            <a:r>
              <a:rPr sz="1600" dirty="0">
                <a:latin typeface="Arial" panose="020B0604020202020204" pitchFamily="34" charset="0"/>
                <a:cs typeface="Arial" panose="020B0604020202020204" pitchFamily="34" charset="0"/>
              </a:rPr>
              <a:t>KEY 2</a:t>
            </a:r>
          </a:p>
        </p:txBody>
      </p:sp>
      <p:sp>
        <p:nvSpPr>
          <p:cNvPr id="24"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Media Memory AI™ </a:t>
            </a:r>
          </a:p>
        </p:txBody>
      </p:sp>
      <p:cxnSp>
        <p:nvCxnSpPr>
          <p:cNvPr id="3" name="Straight Arrow Connector 2"/>
          <p:cNvCxnSpPr/>
          <p:nvPr/>
        </p:nvCxnSpPr>
        <p:spPr>
          <a:xfrm>
            <a:off x="1021080" y="1738788"/>
            <a:ext cx="435451"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1021080" y="2188368"/>
            <a:ext cx="975360" cy="95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3501390" y="1738788"/>
            <a:ext cx="480060"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3516630" y="2188368"/>
            <a:ext cx="712470" cy="95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6134100" y="2432208"/>
            <a:ext cx="327660"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6134100" y="2019776"/>
            <a:ext cx="1249680" cy="95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6122670" y="1582630"/>
            <a:ext cx="407670" cy="23093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35256169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99" name="Shape 1099"/>
          <p:cNvSpPr>
            <a:spLocks noGrp="1"/>
          </p:cNvSpPr>
          <p:nvPr>
            <p:ph type="title"/>
          </p:nvPr>
        </p:nvSpPr>
        <p:spPr>
          <a:xfrm>
            <a:off x="457200" y="1077769"/>
            <a:ext cx="8229599" cy="3387353"/>
          </a:xfrm>
          <a:prstGeom prst="rect">
            <a:avLst/>
          </a:prstGeom>
        </p:spPr>
        <p:txBody>
          <a:bodyPr/>
          <a:lstStyle/>
          <a:p>
            <a:pPr algn="l">
              <a:defRPr sz="4800"/>
            </a:pPr>
            <a:r>
              <a:rPr lang="en-US" sz="1800" dirty="0" err="1">
                <a:latin typeface="Arial" panose="020B0604020202020204" pitchFamily="34" charset="0"/>
                <a:cs typeface="Arial" panose="020B0604020202020204" pitchFamily="34" charset="0"/>
              </a:rPr>
              <a:t>XPression</a:t>
            </a:r>
            <a:r>
              <a:rPr lang="en-US" sz="1800" baseline="31999" dirty="0" err="1">
                <a:latin typeface="Arial" panose="020B0604020202020204" pitchFamily="34" charset="0"/>
                <a:cs typeface="Arial" panose="020B0604020202020204" pitchFamily="34" charset="0"/>
              </a:rPr>
              <a:t>TM</a:t>
            </a:r>
            <a:r>
              <a:rPr lang="en-US" sz="1800" dirty="0">
                <a:latin typeface="Arial" panose="020B0604020202020204" pitchFamily="34" charset="0"/>
                <a:cs typeface="Arial" panose="020B0604020202020204" pitchFamily="34" charset="0"/>
              </a:rPr>
              <a:t> Live CG comes standard with all Carbonite Black Solo systems. It does require a customer supplied Windows PC or Laptop with </a:t>
            </a:r>
            <a:r>
              <a:rPr lang="en-US" sz="1800" dirty="0" err="1">
                <a:latin typeface="Arial" panose="020B0604020202020204" pitchFamily="34" charset="0"/>
                <a:cs typeface="Arial" panose="020B0604020202020204" pitchFamily="34" charset="0"/>
              </a:rPr>
              <a:t>Nvidia</a:t>
            </a:r>
            <a:r>
              <a:rPr lang="en-US" sz="1800" dirty="0">
                <a:latin typeface="Arial" panose="020B0604020202020204" pitchFamily="34" charset="0"/>
                <a:cs typeface="Arial" panose="020B0604020202020204" pitchFamily="34" charset="0"/>
              </a:rPr>
              <a:t> graphics or Ross Video </a:t>
            </a:r>
            <a:r>
              <a:rPr lang="en-US" sz="1800" dirty="0" err="1">
                <a:latin typeface="Arial" panose="020B0604020202020204" pitchFamily="34" charset="0"/>
                <a:cs typeface="Arial" panose="020B0604020202020204" pitchFamily="34" charset="0"/>
              </a:rPr>
              <a:t>XPression</a:t>
            </a:r>
            <a:r>
              <a:rPr lang="en-US" sz="1800" baseline="31999" dirty="0" err="1">
                <a:latin typeface="Arial" panose="020B0604020202020204" pitchFamily="34" charset="0"/>
                <a:cs typeface="Arial" panose="020B0604020202020204" pitchFamily="34" charset="0"/>
              </a:rPr>
              <a:t>TM</a:t>
            </a:r>
            <a:r>
              <a:rPr lang="en-US" sz="1800" dirty="0">
                <a:latin typeface="Arial" panose="020B0604020202020204" pitchFamily="34" charset="0"/>
                <a:cs typeface="Arial" panose="020B0604020202020204" pitchFamily="34" charset="0"/>
              </a:rPr>
              <a:t> workstation.</a:t>
            </a:r>
            <a:br>
              <a:rPr lang="en-US" sz="1800" dirty="0">
                <a:latin typeface="Arial" panose="020B0604020202020204" pitchFamily="34" charset="0"/>
                <a:cs typeface="Arial" panose="020B0604020202020204" pitchFamily="34" charset="0"/>
              </a:rPr>
            </a:br>
            <a:br>
              <a:rPr lang="en-US" sz="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Live CG provides direct integration with the Carbonite internal Media-</a:t>
            </a:r>
            <a:r>
              <a:rPr lang="en-US" sz="1800" dirty="0" err="1">
                <a:latin typeface="Arial" panose="020B0604020202020204" pitchFamily="34" charset="0"/>
                <a:cs typeface="Arial" panose="020B0604020202020204" pitchFamily="34" charset="0"/>
              </a:rPr>
              <a:t>Store</a:t>
            </a:r>
            <a:r>
              <a:rPr lang="en-US" sz="1800" baseline="31999" dirty="0" err="1">
                <a:latin typeface="Arial" panose="020B0604020202020204" pitchFamily="34" charset="0"/>
                <a:cs typeface="Arial" panose="020B0604020202020204" pitchFamily="34" charset="0"/>
              </a:rPr>
              <a:t>TM</a:t>
            </a:r>
            <a:r>
              <a:rPr lang="en-US" sz="1800" dirty="0">
                <a:latin typeface="Arial" panose="020B0604020202020204" pitchFamily="34" charset="0"/>
                <a:cs typeface="Arial" panose="020B0604020202020204" pitchFamily="34" charset="0"/>
              </a:rPr>
              <a:t> channels. </a:t>
            </a:r>
            <a:r>
              <a:rPr lang="en-US" sz="1800" dirty="0" err="1">
                <a:latin typeface="Arial" panose="020B0604020202020204" pitchFamily="34" charset="0"/>
                <a:cs typeface="Arial" panose="020B0604020202020204" pitchFamily="34" charset="0"/>
              </a:rPr>
              <a:t>XPression</a:t>
            </a:r>
            <a:r>
              <a:rPr lang="en-US" sz="1800" baseline="31999" dirty="0" err="1">
                <a:latin typeface="Arial" panose="020B0604020202020204" pitchFamily="34" charset="0"/>
                <a:cs typeface="Arial" panose="020B0604020202020204" pitchFamily="34" charset="0"/>
              </a:rPr>
              <a:t>TM</a:t>
            </a:r>
            <a:r>
              <a:rPr lang="en-US" sz="1800" dirty="0">
                <a:latin typeface="Arial" panose="020B0604020202020204" pitchFamily="34" charset="0"/>
                <a:cs typeface="Arial" panose="020B0604020202020204" pitchFamily="34" charset="0"/>
              </a:rPr>
              <a:t> renders the still graphics from the users  Laptop/PC over the network directly into the Carbonite Media-</a:t>
            </a:r>
            <a:r>
              <a:rPr lang="en-US" sz="1800" dirty="0" err="1">
                <a:latin typeface="Arial" panose="020B0604020202020204" pitchFamily="34" charset="0"/>
                <a:cs typeface="Arial" panose="020B0604020202020204" pitchFamily="34" charset="0"/>
              </a:rPr>
              <a:t>Store</a:t>
            </a:r>
            <a:r>
              <a:rPr lang="en-US" sz="1800" baseline="31999" dirty="0" err="1">
                <a:latin typeface="Arial" panose="020B0604020202020204" pitchFamily="34" charset="0"/>
                <a:cs typeface="Arial" panose="020B0604020202020204" pitchFamily="34" charset="0"/>
              </a:rPr>
              <a:t>TM</a:t>
            </a:r>
            <a:r>
              <a:rPr lang="en-US" sz="1800" dirty="0">
                <a:latin typeface="Arial" panose="020B0604020202020204" pitchFamily="34" charset="0"/>
                <a:cs typeface="Arial" panose="020B0604020202020204" pitchFamily="34" charset="0"/>
              </a:rPr>
              <a:t> channels in under 2 seconds</a:t>
            </a:r>
            <a:br>
              <a:rPr lang="en-US" sz="1800" dirty="0">
                <a:latin typeface="Arial" panose="020B0604020202020204" pitchFamily="34" charset="0"/>
                <a:cs typeface="Arial" panose="020B0604020202020204" pitchFamily="34" charset="0"/>
              </a:rPr>
            </a:br>
            <a:br>
              <a:rPr lang="en-US" sz="1000" dirty="0">
                <a:latin typeface="Arial" panose="020B0604020202020204" pitchFamily="34" charset="0"/>
                <a:cs typeface="Arial" panose="020B0604020202020204" pitchFamily="34" charset="0"/>
              </a:rPr>
            </a:br>
            <a:r>
              <a:rPr sz="1800" dirty="0" err="1">
                <a:latin typeface="Arial" panose="020B0604020202020204" pitchFamily="34" charset="0"/>
                <a:cs typeface="Arial" panose="020B0604020202020204" pitchFamily="34" charset="0"/>
              </a:rPr>
              <a:t>XPression</a:t>
            </a:r>
            <a:r>
              <a:rPr sz="1800" baseline="31999" dirty="0" err="1">
                <a:latin typeface="Arial" panose="020B0604020202020204" pitchFamily="34" charset="0"/>
                <a:cs typeface="Arial" panose="020B0604020202020204" pitchFamily="34" charset="0"/>
              </a:rPr>
              <a:t>TM</a:t>
            </a:r>
            <a:r>
              <a:rPr sz="1800" dirty="0">
                <a:latin typeface="Arial" panose="020B0604020202020204" pitchFamily="34" charset="0"/>
                <a:cs typeface="Arial" panose="020B0604020202020204" pitchFamily="34" charset="0"/>
              </a:rPr>
              <a:t> is able to put together a playlist and then run that playlist with the output rendering into Carbonite. This operation is just like running an independent graphics system, without the added cost of the expensive SDI hardware and without consuming switcher inputs</a:t>
            </a:r>
            <a:r>
              <a:rPr lang="en-US" sz="1800" dirty="0">
                <a:latin typeface="Arial" panose="020B0604020202020204" pitchFamily="34" charset="0"/>
                <a:cs typeface="Arial" panose="020B0604020202020204" pitchFamily="34" charset="0"/>
              </a:rPr>
              <a:t>.</a:t>
            </a:r>
            <a:endParaRPr sz="1800" dirty="0">
              <a:latin typeface="Arial" panose="020B0604020202020204" pitchFamily="34" charset="0"/>
              <a:cs typeface="Arial" panose="020B0604020202020204" pitchFamily="34" charset="0"/>
            </a:endParaRPr>
          </a:p>
          <a:p>
            <a:pPr algn="l">
              <a:defRPr sz="4800"/>
            </a:pPr>
            <a:endParaRPr sz="1800" dirty="0">
              <a:latin typeface="Arial" panose="020B0604020202020204" pitchFamily="34" charset="0"/>
              <a:cs typeface="Arial" panose="020B0604020202020204" pitchFamily="34" charset="0"/>
            </a:endParaRPr>
          </a:p>
        </p:txBody>
      </p:sp>
      <p:sp>
        <p:nvSpPr>
          <p:cNvPr id="4"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err="1">
                <a:solidFill>
                  <a:schemeClr val="bg1"/>
                </a:solidFill>
                <a:latin typeface="Arial" panose="020B0604020202020204" pitchFamily="34" charset="0"/>
                <a:cs typeface="Arial" panose="020B0604020202020204" pitchFamily="34" charset="0"/>
              </a:rPr>
              <a:t>XPression</a:t>
            </a:r>
            <a:r>
              <a:rPr lang="en-US" sz="2800" dirty="0">
                <a:solidFill>
                  <a:schemeClr val="bg1"/>
                </a:solidFill>
                <a:latin typeface="Arial" panose="020B0604020202020204" pitchFamily="34" charset="0"/>
                <a:cs typeface="Arial" panose="020B0604020202020204" pitchFamily="34" charset="0"/>
              </a:rPr>
              <a:t>™ Live CG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38501928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Primary Capabilities of Carbonite Black Solo</a:t>
            </a:r>
          </a:p>
        </p:txBody>
      </p:sp>
      <p:sp>
        <p:nvSpPr>
          <p:cNvPr id="3" name="Content Placeholder 2"/>
          <p:cNvSpPr>
            <a:spLocks noGrp="1"/>
          </p:cNvSpPr>
          <p:nvPr>
            <p:ph idx="1"/>
          </p:nvPr>
        </p:nvSpPr>
        <p:spPr>
          <a:xfrm>
            <a:off x="457200" y="1344519"/>
            <a:ext cx="8229600" cy="2788094"/>
          </a:xfrm>
        </p:spPr>
        <p:txBody>
          <a:bodyPr/>
          <a:lstStyle/>
          <a:p>
            <a:pPr marL="0" indent="0">
              <a:buNone/>
            </a:pPr>
            <a:r>
              <a:rPr lang="en-US" sz="1800" dirty="0">
                <a:latin typeface="Arial" panose="020B0604020202020204" pitchFamily="34" charset="0"/>
                <a:cs typeface="Arial" panose="020B0604020202020204" pitchFamily="34" charset="0"/>
              </a:rPr>
              <a:t>Intuitive interfaces and a significant level of operational control provide you with a new level of production efficiencies.</a:t>
            </a:r>
          </a:p>
          <a:p>
            <a:pPr marL="225425" indent="-225425"/>
            <a:r>
              <a:rPr lang="en-US" sz="1400" dirty="0">
                <a:latin typeface="Arial" panose="020B0604020202020204" pitchFamily="34" charset="0"/>
                <a:cs typeface="Arial" panose="020B0604020202020204" pitchFamily="34" charset="0"/>
              </a:rPr>
              <a:t>A choice of combined panel and switcher electronics or separate panel and rack mount processing frame</a:t>
            </a:r>
          </a:p>
          <a:p>
            <a:pPr marL="225425" indent="-225425"/>
            <a:r>
              <a:rPr lang="en-US" sz="1400" dirty="0">
                <a:latin typeface="Arial" panose="020B0604020202020204" pitchFamily="34" charset="0"/>
                <a:cs typeface="Arial" panose="020B0604020202020204" pitchFamily="34" charset="0"/>
              </a:rPr>
              <a:t>Full production control via convenient </a:t>
            </a:r>
            <a:r>
              <a:rPr lang="en-US" sz="1400" dirty="0" err="1">
                <a:latin typeface="Arial" panose="020B0604020202020204" pitchFamily="34" charset="0"/>
                <a:cs typeface="Arial" panose="020B0604020202020204" pitchFamily="34" charset="0"/>
              </a:rPr>
              <a:t>DashBoard</a:t>
            </a:r>
            <a:r>
              <a:rPr lang="en-US" sz="1400" dirty="0">
                <a:latin typeface="Arial" panose="020B0604020202020204" pitchFamily="34" charset="0"/>
                <a:cs typeface="Arial" panose="020B0604020202020204" pitchFamily="34" charset="0"/>
              </a:rPr>
              <a:t> software based control panel GUI, with no hardware panel required</a:t>
            </a:r>
          </a:p>
          <a:p>
            <a:pPr marL="225425" indent="-225425"/>
            <a:r>
              <a:rPr lang="en-US" sz="1400" dirty="0">
                <a:latin typeface="Arial" panose="020B0604020202020204" pitchFamily="34" charset="0"/>
                <a:cs typeface="Arial" panose="020B0604020202020204" pitchFamily="34" charset="0"/>
              </a:rPr>
              <a:t>Simplify system settings, and access to graphic elements with a powerful </a:t>
            </a:r>
            <a:r>
              <a:rPr lang="en-US" sz="1400" dirty="0" err="1">
                <a:latin typeface="Arial" panose="020B0604020202020204" pitchFamily="34" charset="0"/>
                <a:cs typeface="Arial" panose="020B0604020202020204" pitchFamily="34" charset="0"/>
              </a:rPr>
              <a:t>DashBoard</a:t>
            </a:r>
            <a:r>
              <a:rPr lang="en-US" sz="1400" dirty="0">
                <a:latin typeface="Arial" panose="020B0604020202020204" pitchFamily="34" charset="0"/>
                <a:cs typeface="Arial" panose="020B0604020202020204" pitchFamily="34" charset="0"/>
              </a:rPr>
              <a:t> live production control interface and media browser</a:t>
            </a:r>
          </a:p>
          <a:p>
            <a:pPr marL="225425" indent="-225425"/>
            <a:r>
              <a:rPr lang="en-US" sz="1400" dirty="0">
                <a:latin typeface="Arial" panose="020B0604020202020204" pitchFamily="34" charset="0"/>
                <a:cs typeface="Arial" panose="020B0604020202020204" pitchFamily="34" charset="0"/>
              </a:rPr>
              <a:t>Seamlessly create and run an entire production perfectly every time from a simple touch screen application</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624121823"/>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77" name="Shape 1077"/>
          <p:cNvSpPr/>
          <p:nvPr/>
        </p:nvSpPr>
        <p:spPr>
          <a:xfrm flipH="1">
            <a:off x="5426678" y="3270130"/>
            <a:ext cx="757131" cy="5"/>
          </a:xfrm>
          <a:prstGeom prst="line">
            <a:avLst/>
          </a:prstGeom>
          <a:ln w="25400">
            <a:solidFill>
              <a:srgbClr val="FFFFFF"/>
            </a:solidFill>
            <a:miter lim="400000"/>
            <a:headEnd type="stealth"/>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078" name="Shape 1078"/>
          <p:cNvSpPr/>
          <p:nvPr/>
        </p:nvSpPr>
        <p:spPr>
          <a:xfrm flipH="1">
            <a:off x="5426678" y="3376934"/>
            <a:ext cx="757131" cy="5"/>
          </a:xfrm>
          <a:prstGeom prst="line">
            <a:avLst/>
          </a:prstGeom>
          <a:ln w="25400">
            <a:solidFill>
              <a:srgbClr val="FFFFFF"/>
            </a:solidFill>
            <a:miter lim="400000"/>
            <a:headEnd type="stealth"/>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079" name="Shape 1079"/>
          <p:cNvSpPr/>
          <p:nvPr/>
        </p:nvSpPr>
        <p:spPr>
          <a:xfrm flipH="1">
            <a:off x="5426678" y="3483740"/>
            <a:ext cx="757131" cy="5"/>
          </a:xfrm>
          <a:prstGeom prst="line">
            <a:avLst/>
          </a:prstGeom>
          <a:ln w="25400">
            <a:solidFill>
              <a:srgbClr val="FFFFFF"/>
            </a:solidFill>
            <a:miter lim="400000"/>
            <a:headEnd type="stealth"/>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080" name="Shape 1080"/>
          <p:cNvSpPr/>
          <p:nvPr/>
        </p:nvSpPr>
        <p:spPr>
          <a:xfrm flipH="1">
            <a:off x="5426678" y="3590545"/>
            <a:ext cx="757131" cy="5"/>
          </a:xfrm>
          <a:prstGeom prst="line">
            <a:avLst/>
          </a:prstGeom>
          <a:ln w="25400">
            <a:solidFill>
              <a:srgbClr val="FFFFFF"/>
            </a:solidFill>
            <a:miter lim="400000"/>
            <a:headEnd type="stealth"/>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081" name="Shape 1081"/>
          <p:cNvSpPr/>
          <p:nvPr/>
        </p:nvSpPr>
        <p:spPr>
          <a:xfrm>
            <a:off x="4567083" y="2864060"/>
            <a:ext cx="1346037" cy="347240"/>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noAutofit/>
          </a:bodyPr>
          <a:lstStyle>
            <a:lvl1pPr defTabSz="825500">
              <a:defRPr sz="2400">
                <a:latin typeface="+mn-lt"/>
                <a:ea typeface="+mn-ea"/>
                <a:cs typeface="+mn-cs"/>
                <a:sym typeface="Arial"/>
              </a:defRPr>
            </a:lvl1pPr>
          </a:lstStyle>
          <a:p>
            <a:pPr algn="ctr"/>
            <a:r>
              <a:rPr sz="1200" dirty="0">
                <a:latin typeface="Arial" panose="020B0604020202020204" pitchFamily="34" charset="0"/>
                <a:cs typeface="Arial" panose="020B0604020202020204" pitchFamily="34" charset="0"/>
              </a:rPr>
              <a:t>SD/HD-SDI Source Inputs</a:t>
            </a:r>
          </a:p>
        </p:txBody>
      </p:sp>
      <p:sp>
        <p:nvSpPr>
          <p:cNvPr id="1082" name="Shape 1082"/>
          <p:cNvSpPr/>
          <p:nvPr/>
        </p:nvSpPr>
        <p:spPr>
          <a:xfrm>
            <a:off x="6939754" y="2351604"/>
            <a:ext cx="0" cy="704920"/>
          </a:xfrm>
          <a:prstGeom prst="line">
            <a:avLst/>
          </a:prstGeom>
          <a:ln w="25400">
            <a:solidFill>
              <a:srgbClr val="FFFFFF"/>
            </a:solidFill>
            <a:miter lim="400000"/>
            <a:headEnd type="stealth"/>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083" name="Shape 1083"/>
          <p:cNvSpPr/>
          <p:nvPr/>
        </p:nvSpPr>
        <p:spPr>
          <a:xfrm>
            <a:off x="7545889" y="2725888"/>
            <a:ext cx="643521" cy="406922"/>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noAutofit/>
          </a:bodyPr>
          <a:lstStyle>
            <a:lvl1pPr defTabSz="825500">
              <a:defRPr sz="2400">
                <a:latin typeface="+mn-lt"/>
                <a:ea typeface="+mn-ea"/>
                <a:cs typeface="+mn-cs"/>
                <a:sym typeface="Arial"/>
              </a:defRPr>
            </a:lvl1pPr>
          </a:lstStyle>
          <a:p>
            <a:pPr algn="ctr"/>
            <a:r>
              <a:rPr sz="1200" dirty="0">
                <a:latin typeface="Arial" panose="020B0604020202020204" pitchFamily="34" charset="0"/>
                <a:cs typeface="Arial" panose="020B0604020202020204" pitchFamily="34" charset="0"/>
              </a:rPr>
              <a:t>PGM Output</a:t>
            </a:r>
          </a:p>
        </p:txBody>
      </p:sp>
      <p:sp>
        <p:nvSpPr>
          <p:cNvPr id="1084" name="Shape 1084"/>
          <p:cNvSpPr/>
          <p:nvPr/>
        </p:nvSpPr>
        <p:spPr>
          <a:xfrm>
            <a:off x="4427220" y="1641871"/>
            <a:ext cx="1297212" cy="612232"/>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noAutofit/>
          </a:bodyPr>
          <a:lstStyle/>
          <a:p>
            <a:pPr algn="ctr" defTabSz="309563">
              <a:defRPr sz="2400">
                <a:latin typeface="+mn-lt"/>
                <a:ea typeface="+mn-ea"/>
                <a:cs typeface="+mn-cs"/>
                <a:sym typeface="Arial"/>
              </a:defRPr>
            </a:pPr>
            <a:r>
              <a:rPr sz="1400" dirty="0">
                <a:latin typeface="Arial" panose="020B0604020202020204" pitchFamily="34" charset="0"/>
                <a:cs typeface="Arial" panose="020B0604020202020204" pitchFamily="34" charset="0"/>
              </a:rPr>
              <a:t>Media-</a:t>
            </a:r>
            <a:r>
              <a:rPr sz="1400" dirty="0" err="1">
                <a:latin typeface="Arial" panose="020B0604020202020204" pitchFamily="34" charset="0"/>
                <a:cs typeface="Arial" panose="020B0604020202020204" pitchFamily="34" charset="0"/>
              </a:rPr>
              <a:t>Store</a:t>
            </a:r>
            <a:r>
              <a:rPr sz="1400" baseline="31999" dirty="0" err="1">
                <a:latin typeface="Arial" panose="020B0604020202020204" pitchFamily="34" charset="0"/>
                <a:cs typeface="Arial" panose="020B0604020202020204" pitchFamily="34" charset="0"/>
              </a:rPr>
              <a:t>TM</a:t>
            </a:r>
            <a:r>
              <a:rPr sz="1400" dirty="0">
                <a:latin typeface="Arial" panose="020B0604020202020204" pitchFamily="34" charset="0"/>
                <a:cs typeface="Arial" panose="020B0604020202020204" pitchFamily="34" charset="0"/>
              </a:rPr>
              <a:t> Channel 1</a:t>
            </a:r>
          </a:p>
        </p:txBody>
      </p:sp>
      <p:pic>
        <p:nvPicPr>
          <p:cNvPr id="1085" name="Picture 1084"/>
          <p:cNvPicPr>
            <a:picLocks/>
          </p:cNvPicPr>
          <p:nvPr/>
        </p:nvPicPr>
        <p:blipFill>
          <a:blip r:embed="rId4">
            <a:extLst/>
          </a:blip>
          <a:stretch>
            <a:fillRect/>
          </a:stretch>
        </p:blipFill>
        <p:spPr>
          <a:xfrm>
            <a:off x="5814306" y="1161707"/>
            <a:ext cx="1938002" cy="1082248"/>
          </a:xfrm>
          <a:prstGeom prst="rect">
            <a:avLst/>
          </a:prstGeom>
          <a:effectLst>
            <a:reflection stA="50000" endPos="40000" dir="5400000" sy="-100000" algn="bl" rotWithShape="0"/>
          </a:effectLst>
        </p:spPr>
      </p:pic>
      <p:sp>
        <p:nvSpPr>
          <p:cNvPr id="1086" name="Shape 1086"/>
          <p:cNvSpPr/>
          <p:nvPr/>
        </p:nvSpPr>
        <p:spPr>
          <a:xfrm flipH="1" flipV="1">
            <a:off x="5685582" y="1795609"/>
            <a:ext cx="347388" cy="0"/>
          </a:xfrm>
          <a:prstGeom prst="line">
            <a:avLst/>
          </a:prstGeom>
          <a:ln w="25400">
            <a:solidFill>
              <a:srgbClr val="FF0000"/>
            </a:solidFill>
            <a:miter lim="400000"/>
            <a:headEnd type="stealth"/>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087" name="Shape 1087"/>
          <p:cNvSpPr/>
          <p:nvPr/>
        </p:nvSpPr>
        <p:spPr>
          <a:xfrm>
            <a:off x="2179798" y="3547823"/>
            <a:ext cx="1132136" cy="487745"/>
          </a:xfrm>
          <a:prstGeom prst="ellipse">
            <a:avLst/>
          </a:prstGeom>
          <a:solidFill>
            <a:schemeClr val="tx2">
              <a:lumMod val="60000"/>
              <a:lumOff val="40000"/>
            </a:schemeClr>
          </a:solidFill>
          <a:ln w="12700">
            <a:miter lim="400000"/>
          </a:ln>
        </p:spPr>
        <p:txBody>
          <a:bodyPr lIns="19050" tIns="19050" rIns="19050" bIns="19050" anchor="ctr"/>
          <a:lstStyle/>
          <a:p>
            <a:pPr defTabSz="309563">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88" name="Shape 1088"/>
          <p:cNvSpPr/>
          <p:nvPr/>
        </p:nvSpPr>
        <p:spPr>
          <a:xfrm flipH="1" flipV="1">
            <a:off x="2760106" y="2412126"/>
            <a:ext cx="2289" cy="1014651"/>
          </a:xfrm>
          <a:prstGeom prst="line">
            <a:avLst/>
          </a:prstGeom>
          <a:ln w="25400" cap="rnd">
            <a:solidFill>
              <a:srgbClr val="0061FF"/>
            </a:solidFill>
            <a:custDash>
              <a:ds d="100000" sp="200000"/>
            </a:custDash>
            <a:miter lim="400000"/>
            <a:headEnd type="triangle"/>
            <a:tailEnd type="triangle"/>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089" name="Shape 1089"/>
          <p:cNvSpPr/>
          <p:nvPr/>
        </p:nvSpPr>
        <p:spPr>
          <a:xfrm>
            <a:off x="2828554" y="2832227"/>
            <a:ext cx="1025441" cy="547988"/>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noAutofit/>
          </a:bodyPr>
          <a:lstStyle>
            <a:lvl1pPr defTabSz="825500">
              <a:defRPr sz="3600">
                <a:solidFill>
                  <a:srgbClr val="0061FF"/>
                </a:solidFill>
                <a:latin typeface="+mn-lt"/>
                <a:ea typeface="+mn-ea"/>
                <a:cs typeface="+mn-cs"/>
                <a:sym typeface="Arial"/>
              </a:defRPr>
            </a:lvl1pPr>
          </a:lstStyle>
          <a:p>
            <a:pPr algn="ctr"/>
            <a:r>
              <a:rPr sz="1800" dirty="0">
                <a:latin typeface="Arial" panose="020B0604020202020204" pitchFamily="34" charset="0"/>
                <a:cs typeface="Arial" panose="020B0604020202020204" pitchFamily="34" charset="0"/>
              </a:rPr>
              <a:t>CG File Transfer</a:t>
            </a:r>
          </a:p>
        </p:txBody>
      </p:sp>
      <p:sp>
        <p:nvSpPr>
          <p:cNvPr id="1091" name="Shape 1091"/>
          <p:cNvSpPr/>
          <p:nvPr/>
        </p:nvSpPr>
        <p:spPr>
          <a:xfrm>
            <a:off x="1514075" y="2262089"/>
            <a:ext cx="2468654" cy="580541"/>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noAutofit/>
          </a:bodyPr>
          <a:lstStyle/>
          <a:p>
            <a:pPr algn="ctr" defTabSz="309563">
              <a:defRPr sz="3600">
                <a:latin typeface="+mn-lt"/>
                <a:ea typeface="+mn-ea"/>
                <a:cs typeface="+mn-cs"/>
                <a:sym typeface="Arial"/>
              </a:defRPr>
            </a:pPr>
            <a:r>
              <a:rPr sz="1600" dirty="0" err="1">
                <a:latin typeface="Arial" panose="020B0604020202020204" pitchFamily="34" charset="0"/>
                <a:cs typeface="Arial" panose="020B0604020202020204" pitchFamily="34" charset="0"/>
              </a:rPr>
              <a:t>XPression</a:t>
            </a:r>
            <a:r>
              <a:rPr sz="1600" baseline="31999" dirty="0" err="1">
                <a:latin typeface="Arial" panose="020B0604020202020204" pitchFamily="34" charset="0"/>
                <a:cs typeface="Arial" panose="020B0604020202020204" pitchFamily="34" charset="0"/>
              </a:rPr>
              <a:t>TM</a:t>
            </a:r>
            <a:r>
              <a:rPr sz="1600" dirty="0">
                <a:latin typeface="Arial" panose="020B0604020202020204" pitchFamily="34" charset="0"/>
                <a:cs typeface="Arial" panose="020B0604020202020204" pitchFamily="34" charset="0"/>
              </a:rPr>
              <a:t> Laptop or PC</a:t>
            </a:r>
          </a:p>
          <a:p>
            <a:pPr algn="ctr" defTabSz="309563">
              <a:defRPr sz="3600">
                <a:latin typeface="+mn-lt"/>
                <a:ea typeface="+mn-ea"/>
                <a:cs typeface="+mn-cs"/>
                <a:sym typeface="Arial"/>
              </a:defRPr>
            </a:pPr>
            <a:r>
              <a:rPr sz="1600" dirty="0">
                <a:latin typeface="Arial" panose="020B0604020202020204" pitchFamily="34" charset="0"/>
                <a:cs typeface="Arial" panose="020B0604020202020204" pitchFamily="34" charset="0"/>
              </a:rPr>
              <a:t>User Supplied Hardware</a:t>
            </a:r>
          </a:p>
        </p:txBody>
      </p:sp>
      <p:sp>
        <p:nvSpPr>
          <p:cNvPr id="1092" name="Shape 1092"/>
          <p:cNvSpPr/>
          <p:nvPr/>
        </p:nvSpPr>
        <p:spPr>
          <a:xfrm>
            <a:off x="2374037" y="3556796"/>
            <a:ext cx="759586" cy="48830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normAutofit fontScale="47500" lnSpcReduction="20000"/>
          </a:bodyPr>
          <a:lstStyle>
            <a:lvl1pPr defTabSz="825500">
              <a:defRPr sz="5600">
                <a:latin typeface="Gill Sans"/>
                <a:ea typeface="Gill Sans"/>
                <a:cs typeface="Gill Sans"/>
                <a:sym typeface="Gill Sans"/>
              </a:defRPr>
            </a:lvl1pPr>
          </a:lstStyle>
          <a:p>
            <a:r>
              <a:rPr dirty="0"/>
              <a:t>LAN</a:t>
            </a:r>
          </a:p>
        </p:txBody>
      </p:sp>
      <p:sp>
        <p:nvSpPr>
          <p:cNvPr id="1093" name="Shape 1093"/>
          <p:cNvSpPr/>
          <p:nvPr/>
        </p:nvSpPr>
        <p:spPr>
          <a:xfrm>
            <a:off x="3415178" y="3789915"/>
            <a:ext cx="2769818" cy="0"/>
          </a:xfrm>
          <a:prstGeom prst="line">
            <a:avLst/>
          </a:prstGeom>
          <a:ln w="25400" cap="rnd">
            <a:solidFill>
              <a:srgbClr val="0061FF"/>
            </a:solidFill>
            <a:custDash>
              <a:ds d="100000" sp="200000"/>
            </a:custDash>
            <a:miter lim="400000"/>
            <a:headEnd type="triangle"/>
            <a:tailEnd type="triangle"/>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094" name="Shape 1094"/>
          <p:cNvSpPr/>
          <p:nvPr/>
        </p:nvSpPr>
        <p:spPr>
          <a:xfrm>
            <a:off x="4220154" y="3848501"/>
            <a:ext cx="971185" cy="580541"/>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noAutofit/>
          </a:bodyPr>
          <a:lstStyle>
            <a:lvl1pPr defTabSz="825500">
              <a:defRPr sz="3600">
                <a:solidFill>
                  <a:srgbClr val="0061FF"/>
                </a:solidFill>
                <a:latin typeface="+mn-lt"/>
                <a:ea typeface="+mn-ea"/>
                <a:cs typeface="+mn-cs"/>
                <a:sym typeface="Arial"/>
              </a:defRPr>
            </a:lvl1pPr>
          </a:lstStyle>
          <a:p>
            <a:pPr algn="ctr"/>
            <a:r>
              <a:rPr sz="1800" dirty="0">
                <a:latin typeface="Arial" panose="020B0604020202020204" pitchFamily="34" charset="0"/>
                <a:cs typeface="Arial" panose="020B0604020202020204" pitchFamily="34" charset="0"/>
              </a:rPr>
              <a:t>CG File Transfer</a:t>
            </a:r>
          </a:p>
        </p:txBody>
      </p:sp>
      <p:sp>
        <p:nvSpPr>
          <p:cNvPr id="24"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err="1">
                <a:solidFill>
                  <a:schemeClr val="bg1"/>
                </a:solidFill>
                <a:latin typeface="Arial" panose="020B0604020202020204" pitchFamily="34" charset="0"/>
                <a:cs typeface="Arial" panose="020B0604020202020204" pitchFamily="34" charset="0"/>
              </a:rPr>
              <a:t>XPression</a:t>
            </a:r>
            <a:r>
              <a:rPr lang="en-US" sz="2800" dirty="0">
                <a:solidFill>
                  <a:schemeClr val="bg1"/>
                </a:solidFill>
                <a:latin typeface="Arial" panose="020B0604020202020204" pitchFamily="34" charset="0"/>
                <a:cs typeface="Arial" panose="020B0604020202020204" pitchFamily="34" charset="0"/>
              </a:rPr>
              <a:t>™ Live CG  </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6678" y="2689589"/>
            <a:ext cx="3503388" cy="196890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6714" y="1315650"/>
            <a:ext cx="1318303" cy="960633"/>
          </a:xfrm>
          <a:prstGeom prst="rect">
            <a:avLst/>
          </a:prstGeom>
        </p:spPr>
      </p:pic>
    </p:spTree>
    <p:extLst>
      <p:ext uri="{BB962C8B-B14F-4D97-AF65-F5344CB8AC3E}">
        <p14:creationId xmlns:p14="http://schemas.microsoft.com/office/powerpoint/2010/main" val="25523617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06" name="Carbonite_Introduction_TIFFExport_v5.061-001.png"/>
          <p:cNvPicPr>
            <a:picLocks noChangeAspect="1"/>
          </p:cNvPicPr>
          <p:nvPr/>
        </p:nvPicPr>
        <p:blipFill>
          <a:blip r:embed="rId4">
            <a:extLst/>
          </a:blip>
          <a:srcRect l="58045" t="19053" r="681" b="14357"/>
          <a:stretch>
            <a:fillRect/>
          </a:stretch>
        </p:blipFill>
        <p:spPr>
          <a:xfrm>
            <a:off x="4919037" y="951434"/>
            <a:ext cx="3774034" cy="3425007"/>
          </a:xfrm>
          <a:prstGeom prst="rect">
            <a:avLst/>
          </a:prstGeom>
          <a:ln w="12700">
            <a:miter lim="400000"/>
          </a:ln>
        </p:spPr>
      </p:pic>
      <p:sp>
        <p:nvSpPr>
          <p:cNvPr id="1108" name="Shape 1108"/>
          <p:cNvSpPr>
            <a:spLocks noGrp="1"/>
          </p:cNvSpPr>
          <p:nvPr>
            <p:ph type="body" idx="1"/>
          </p:nvPr>
        </p:nvSpPr>
        <p:spPr>
          <a:xfrm>
            <a:off x="457199" y="1293495"/>
            <a:ext cx="4461837" cy="2918460"/>
          </a:xfrm>
          <a:prstGeom prst="rect">
            <a:avLst/>
          </a:prstGeom>
        </p:spPr>
        <p:txBody>
          <a:bodyPr/>
          <a:lstStyle/>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Space Constrained HD and/or SD Studios</a:t>
            </a:r>
          </a:p>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Outdoor Broadcast (OB) Vans</a:t>
            </a:r>
          </a:p>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Linear Edit Suites</a:t>
            </a:r>
          </a:p>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Mobile or Flight Case</a:t>
            </a:r>
          </a:p>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Entertainment and Sports Venues</a:t>
            </a:r>
          </a:p>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Campus TV</a:t>
            </a:r>
          </a:p>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Distance Learning</a:t>
            </a:r>
          </a:p>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Operator Training</a:t>
            </a:r>
          </a:p>
          <a:p>
            <a:pPr marL="0" indent="0">
              <a:lnSpc>
                <a:spcPct val="114000"/>
              </a:lnSpc>
              <a:spcBef>
                <a:spcPts val="0"/>
              </a:spcBef>
              <a:buClr>
                <a:srgbClr val="FFD300"/>
              </a:buClr>
              <a:buSzTx/>
              <a:buNone/>
              <a:defRPr sz="4800"/>
            </a:pPr>
            <a:r>
              <a:rPr sz="1800" dirty="0">
                <a:latin typeface="Arial" panose="020B0604020202020204" pitchFamily="34" charset="0"/>
                <a:cs typeface="Arial" panose="020B0604020202020204" pitchFamily="34" charset="0"/>
              </a:rPr>
              <a:t>Standalone Chroma </a:t>
            </a:r>
            <a:r>
              <a:rPr sz="1800" dirty="0" err="1">
                <a:latin typeface="Arial" panose="020B0604020202020204" pitchFamily="34" charset="0"/>
                <a:cs typeface="Arial" panose="020B0604020202020204" pitchFamily="34" charset="0"/>
              </a:rPr>
              <a:t>Keyer</a:t>
            </a:r>
            <a:r>
              <a:rPr sz="1800" dirty="0">
                <a:latin typeface="Arial" panose="020B0604020202020204" pitchFamily="34" charset="0"/>
                <a:cs typeface="Arial" panose="020B0604020202020204" pitchFamily="34" charset="0"/>
              </a:rPr>
              <a:t> Replacement</a:t>
            </a:r>
          </a:p>
        </p:txBody>
      </p:sp>
      <p:sp>
        <p:nvSpPr>
          <p:cNvPr id="6"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Carbonite Black Solo Applications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633352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10" name="Carbonite_Introduction_TIFFExport_v5.062-001.png"/>
          <p:cNvPicPr>
            <a:picLocks noChangeAspect="1"/>
          </p:cNvPicPr>
          <p:nvPr/>
        </p:nvPicPr>
        <p:blipFill>
          <a:blip r:embed="rId4">
            <a:extLst/>
          </a:blip>
          <a:srcRect l="48461" t="19474" r="9143" b="14846"/>
          <a:stretch>
            <a:fillRect/>
          </a:stretch>
        </p:blipFill>
        <p:spPr>
          <a:xfrm>
            <a:off x="4812358" y="933083"/>
            <a:ext cx="3876551" cy="3378200"/>
          </a:xfrm>
          <a:prstGeom prst="rect">
            <a:avLst/>
          </a:prstGeom>
          <a:ln w="12700">
            <a:miter lim="400000"/>
          </a:ln>
        </p:spPr>
      </p:pic>
      <p:sp>
        <p:nvSpPr>
          <p:cNvPr id="1112" name="Shape 1112"/>
          <p:cNvSpPr>
            <a:spLocks noGrp="1"/>
          </p:cNvSpPr>
          <p:nvPr>
            <p:ph type="body" idx="1"/>
          </p:nvPr>
        </p:nvSpPr>
        <p:spPr>
          <a:xfrm>
            <a:off x="480060" y="1400175"/>
            <a:ext cx="4091940" cy="2651760"/>
          </a:xfrm>
          <a:prstGeom prst="rect">
            <a:avLst/>
          </a:prstGeom>
        </p:spPr>
        <p:txBody>
          <a:bodyPr/>
          <a:lstStyle/>
          <a:p>
            <a:pPr marL="0" indent="0">
              <a:lnSpc>
                <a:spcPct val="114000"/>
              </a:lnSpc>
              <a:spcBef>
                <a:spcPts val="0"/>
              </a:spcBef>
              <a:buClr>
                <a:srgbClr val="FFD300"/>
              </a:buClr>
              <a:buSzTx/>
              <a:buNone/>
              <a:defRPr sz="4800"/>
            </a:pPr>
            <a:r>
              <a:rPr sz="2000" dirty="0">
                <a:latin typeface="Arial" panose="020B0604020202020204" pitchFamily="34" charset="0"/>
                <a:cs typeface="Arial" panose="020B0604020202020204" pitchFamily="34" charset="0"/>
              </a:rPr>
              <a:t>IMAG and Broadcast for:</a:t>
            </a:r>
          </a:p>
          <a:p>
            <a:pPr marL="457200" lvl="1" indent="-228600">
              <a:lnSpc>
                <a:spcPct val="114000"/>
              </a:lnSpc>
              <a:spcBef>
                <a:spcPts val="0"/>
              </a:spcBef>
              <a:buFont typeface="Wingdings" panose="05000000000000000000" pitchFamily="2" charset="2"/>
              <a:buChar char="§"/>
              <a:defRPr sz="4800"/>
            </a:pPr>
            <a:r>
              <a:rPr sz="1800" dirty="0">
                <a:latin typeface="Arial" panose="020B0604020202020204" pitchFamily="34" charset="0"/>
                <a:cs typeface="Arial" panose="020B0604020202020204" pitchFamily="34" charset="0"/>
              </a:rPr>
              <a:t>Education</a:t>
            </a:r>
          </a:p>
          <a:p>
            <a:pPr marL="457200" lvl="1" indent="-228600">
              <a:lnSpc>
                <a:spcPct val="114000"/>
              </a:lnSpc>
              <a:spcBef>
                <a:spcPts val="0"/>
              </a:spcBef>
              <a:buFont typeface="Wingdings" panose="05000000000000000000" pitchFamily="2" charset="2"/>
              <a:buChar char="§"/>
              <a:defRPr sz="4800"/>
            </a:pPr>
            <a:r>
              <a:rPr lang="en-US" sz="1800" dirty="0">
                <a:latin typeface="Arial" panose="020B0604020202020204" pitchFamily="34" charset="0"/>
                <a:cs typeface="Arial" panose="020B0604020202020204" pitchFamily="34" charset="0"/>
              </a:rPr>
              <a:t>House of Worship</a:t>
            </a:r>
            <a:endParaRPr sz="1800" dirty="0">
              <a:latin typeface="Arial" panose="020B0604020202020204" pitchFamily="34" charset="0"/>
              <a:cs typeface="Arial" panose="020B0604020202020204" pitchFamily="34" charset="0"/>
            </a:endParaRPr>
          </a:p>
          <a:p>
            <a:pPr marL="457200" lvl="1" indent="-228600">
              <a:lnSpc>
                <a:spcPct val="114000"/>
              </a:lnSpc>
              <a:spcBef>
                <a:spcPts val="0"/>
              </a:spcBef>
              <a:buFont typeface="Wingdings" panose="05000000000000000000" pitchFamily="2" charset="2"/>
              <a:buChar char="§"/>
              <a:defRPr sz="4800"/>
            </a:pPr>
            <a:r>
              <a:rPr sz="1800" dirty="0">
                <a:latin typeface="Arial" panose="020B0604020202020204" pitchFamily="34" charset="0"/>
                <a:cs typeface="Arial" panose="020B0604020202020204" pitchFamily="34" charset="0"/>
              </a:rPr>
              <a:t>Corporate</a:t>
            </a:r>
          </a:p>
          <a:p>
            <a:pPr marL="457200" lvl="1" indent="-228600">
              <a:lnSpc>
                <a:spcPct val="114000"/>
              </a:lnSpc>
              <a:spcBef>
                <a:spcPts val="0"/>
              </a:spcBef>
              <a:buFont typeface="Wingdings" panose="05000000000000000000" pitchFamily="2" charset="2"/>
              <a:buChar char="§"/>
              <a:defRPr sz="4800"/>
            </a:pPr>
            <a:r>
              <a:rPr sz="1800" dirty="0">
                <a:latin typeface="Arial" panose="020B0604020202020204" pitchFamily="34" charset="0"/>
                <a:cs typeface="Arial" panose="020B0604020202020204" pitchFamily="34" charset="0"/>
              </a:rPr>
              <a:t>Legislative Assemblies</a:t>
            </a:r>
          </a:p>
          <a:p>
            <a:pPr marL="457200" lvl="1" indent="-228600">
              <a:lnSpc>
                <a:spcPct val="114000"/>
              </a:lnSpc>
              <a:spcBef>
                <a:spcPts val="0"/>
              </a:spcBef>
              <a:buFont typeface="Wingdings" panose="05000000000000000000" pitchFamily="2" charset="2"/>
              <a:buChar char="§"/>
              <a:defRPr sz="4800"/>
            </a:pPr>
            <a:r>
              <a:rPr sz="1800" dirty="0">
                <a:latin typeface="Arial" panose="020B0604020202020204" pitchFamily="34" charset="0"/>
                <a:cs typeface="Arial" panose="020B0604020202020204" pitchFamily="34" charset="0"/>
              </a:rPr>
              <a:t>Live Events</a:t>
            </a:r>
          </a:p>
          <a:p>
            <a:pPr marL="0" indent="0">
              <a:lnSpc>
                <a:spcPct val="114000"/>
              </a:lnSpc>
              <a:spcBef>
                <a:spcPts val="0"/>
              </a:spcBef>
              <a:buClr>
                <a:srgbClr val="FFD300"/>
              </a:buClr>
              <a:buSzTx/>
              <a:buNone/>
              <a:defRPr sz="4800"/>
            </a:pPr>
            <a:r>
              <a:rPr sz="2000" dirty="0">
                <a:latin typeface="Arial" panose="020B0604020202020204" pitchFamily="34" charset="0"/>
                <a:cs typeface="Arial" panose="020B0604020202020204" pitchFamily="34" charset="0"/>
              </a:rPr>
              <a:t>Master Control “Cut-in" Switcher</a:t>
            </a:r>
          </a:p>
          <a:p>
            <a:pPr marL="457200" lvl="1" indent="-228600">
              <a:lnSpc>
                <a:spcPct val="114000"/>
              </a:lnSpc>
              <a:spcBef>
                <a:spcPts val="0"/>
              </a:spcBef>
              <a:buFont typeface="Wingdings" panose="05000000000000000000" pitchFamily="2" charset="2"/>
              <a:buChar char="§"/>
              <a:defRPr sz="4800"/>
            </a:pPr>
            <a:r>
              <a:rPr sz="1800" dirty="0">
                <a:latin typeface="Arial" panose="020B0604020202020204" pitchFamily="34" charset="0"/>
                <a:cs typeface="Arial" panose="020B0604020202020204" pitchFamily="34" charset="0"/>
              </a:rPr>
              <a:t>Weather Cut-in Chroma Keying</a:t>
            </a:r>
          </a:p>
        </p:txBody>
      </p:sp>
      <p:sp>
        <p:nvSpPr>
          <p:cNvPr id="7"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Carbonite Black Solo Applications</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14553705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16" name="Shape 1116"/>
          <p:cNvSpPr>
            <a:spLocks noGrp="1"/>
          </p:cNvSpPr>
          <p:nvPr>
            <p:ph type="body" idx="1"/>
          </p:nvPr>
        </p:nvSpPr>
        <p:spPr>
          <a:xfrm>
            <a:off x="457200" y="1144906"/>
            <a:ext cx="8092440" cy="773430"/>
          </a:xfrm>
          <a:prstGeom prst="rect">
            <a:avLst/>
          </a:prstGeom>
        </p:spPr>
        <p:txBody>
          <a:bodyPr/>
          <a:lstStyle/>
          <a:p>
            <a:pPr marL="0" indent="0">
              <a:buClr>
                <a:srgbClr val="FFD300"/>
              </a:buClr>
              <a:buSzTx/>
              <a:buNone/>
            </a:pPr>
            <a:r>
              <a:rPr sz="2000" dirty="0">
                <a:latin typeface="Arial" panose="020B0604020202020204" pitchFamily="34" charset="0"/>
                <a:cs typeface="Arial" panose="020B0604020202020204" pitchFamily="34" charset="0"/>
              </a:rPr>
              <a:t>Emergency Backup / Redundancy for Primary Production Switcher. </a:t>
            </a:r>
            <a:r>
              <a:rPr lang="en-US" sz="2000" dirty="0">
                <a:latin typeface="Arial" panose="020B0604020202020204" pitchFamily="34" charset="0"/>
                <a:cs typeface="Arial" panose="020B0604020202020204" pitchFamily="34" charset="0"/>
              </a:rPr>
              <a:t>T</a:t>
            </a:r>
            <a:r>
              <a:rPr sz="2000" dirty="0">
                <a:latin typeface="Arial" panose="020B0604020202020204" pitchFamily="34" charset="0"/>
                <a:cs typeface="Arial" panose="020B0604020202020204" pitchFamily="34" charset="0"/>
              </a:rPr>
              <a:t>his includes the “Back Up </a:t>
            </a:r>
            <a:r>
              <a:rPr sz="2000" dirty="0" err="1">
                <a:latin typeface="Arial" panose="020B0604020202020204" pitchFamily="34" charset="0"/>
                <a:cs typeface="Arial" panose="020B0604020202020204" pitchFamily="34" charset="0"/>
              </a:rPr>
              <a:t>MultiViewer</a:t>
            </a:r>
            <a:r>
              <a:rPr sz="2000" baseline="31999" dirty="0" err="1">
                <a:latin typeface="Arial" panose="020B0604020202020204" pitchFamily="34" charset="0"/>
                <a:cs typeface="Arial" panose="020B0604020202020204" pitchFamily="34" charset="0"/>
              </a:rPr>
              <a:t>TM</a:t>
            </a:r>
            <a:r>
              <a:rPr sz="2000" dirty="0">
                <a:latin typeface="Arial" panose="020B0604020202020204" pitchFamily="34" charset="0"/>
                <a:cs typeface="Arial" panose="020B0604020202020204" pitchFamily="34" charset="0"/>
              </a:rPr>
              <a:t>” that is built in!</a:t>
            </a:r>
          </a:p>
        </p:txBody>
      </p:sp>
      <p:sp>
        <p:nvSpPr>
          <p:cNvPr id="1118" name="Shape 1118"/>
          <p:cNvSpPr/>
          <p:nvPr/>
        </p:nvSpPr>
        <p:spPr>
          <a:xfrm>
            <a:off x="838200" y="2334250"/>
            <a:ext cx="914400" cy="1191"/>
          </a:xfrm>
          <a:prstGeom prst="line">
            <a:avLst/>
          </a:prstGeom>
          <a:ln w="38100">
            <a:solidFill>
              <a:srgbClr val="FF0000"/>
            </a:solidFill>
            <a:tailEnd type="triangle"/>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119" name="Shape 1119"/>
          <p:cNvSpPr/>
          <p:nvPr/>
        </p:nvSpPr>
        <p:spPr>
          <a:xfrm>
            <a:off x="838200" y="3535680"/>
            <a:ext cx="914400" cy="1191"/>
          </a:xfrm>
          <a:prstGeom prst="line">
            <a:avLst/>
          </a:prstGeom>
          <a:ln w="38100">
            <a:solidFill>
              <a:srgbClr val="FF0000"/>
            </a:solidFill>
            <a:tailEnd type="triangle"/>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120" name="Shape 1120"/>
          <p:cNvSpPr/>
          <p:nvPr/>
        </p:nvSpPr>
        <p:spPr>
          <a:xfrm flipV="1">
            <a:off x="838200" y="2114550"/>
            <a:ext cx="1588" cy="1428750"/>
          </a:xfrm>
          <a:prstGeom prst="line">
            <a:avLst/>
          </a:prstGeom>
          <a:ln w="38100">
            <a:solidFill>
              <a:srgbClr val="FF0000"/>
            </a:solidFill>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123" name="Shape 1123"/>
          <p:cNvSpPr/>
          <p:nvPr/>
        </p:nvSpPr>
        <p:spPr>
          <a:xfrm>
            <a:off x="3881438" y="2286625"/>
            <a:ext cx="1828800" cy="1191"/>
          </a:xfrm>
          <a:prstGeom prst="line">
            <a:avLst/>
          </a:prstGeom>
          <a:ln w="38100">
            <a:solidFill>
              <a:srgbClr val="FF0000"/>
            </a:solidFill>
            <a:prstDash val="sysDot"/>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124" name="Shape 1124"/>
          <p:cNvSpPr/>
          <p:nvPr/>
        </p:nvSpPr>
        <p:spPr>
          <a:xfrm>
            <a:off x="3876675" y="3552825"/>
            <a:ext cx="1828800" cy="1191"/>
          </a:xfrm>
          <a:prstGeom prst="line">
            <a:avLst/>
          </a:prstGeom>
          <a:ln w="38100">
            <a:solidFill>
              <a:srgbClr val="FF0000"/>
            </a:solidFill>
            <a:prstDash val="sysDot"/>
          </a:ln>
        </p:spPr>
        <p:txBody>
          <a:bodyPr lIns="0" tIns="0" rIns="0" bIns="0"/>
          <a:lstStyle/>
          <a:p>
            <a:pPr defTabSz="171450">
              <a:defRPr sz="1200">
                <a:solidFill>
                  <a:srgbClr val="000000"/>
                </a:solidFill>
                <a:latin typeface="Helvetica"/>
                <a:ea typeface="Helvetica"/>
                <a:cs typeface="Helvetica"/>
                <a:sym typeface="Helvetica"/>
              </a:defRPr>
            </a:pPr>
            <a:endParaRPr/>
          </a:p>
        </p:txBody>
      </p:sp>
      <p:sp>
        <p:nvSpPr>
          <p:cNvPr id="16" name="Title 1"/>
          <p:cNvSpPr txBox="1">
            <a:spLocks/>
          </p:cNvSpPr>
          <p:nvPr/>
        </p:nvSpPr>
        <p:spPr>
          <a:xfrm>
            <a:off x="457200" y="176220"/>
            <a:ext cx="8229600" cy="547359"/>
          </a:xfrm>
          <a:prstGeom prst="rect">
            <a:avLst/>
          </a:prstGeom>
        </p:spPr>
        <p:txBody>
          <a:bodyPr lIns="45718" tIns="45718" rIns="45718" bIns="45718" anchor="t"/>
          <a:lstStyle>
            <a:lvl1pPr algn="ctr" defTabSz="457178" rtl="0" eaLnBrk="1" latinLnBrk="0" hangingPunct="1">
              <a:spcBef>
                <a:spcPct val="0"/>
              </a:spcBef>
              <a:buNone/>
              <a:defRPr sz="2400" kern="1200">
                <a:solidFill>
                  <a:schemeClr val="tx1"/>
                </a:solidFill>
                <a:uFill>
                  <a:solidFill>
                    <a:srgbClr val="FFFFFF"/>
                  </a:solidFill>
                </a:u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Carbonite Black Solo Applications</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122" y="1200156"/>
            <a:ext cx="3510736" cy="197537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9580" y="1918336"/>
            <a:ext cx="1355890" cy="762996"/>
          </a:xfrm>
          <a:prstGeom prst="rect">
            <a:avLst/>
          </a:prstGeom>
        </p:spPr>
      </p:pic>
      <p:pic>
        <p:nvPicPr>
          <p:cNvPr id="4" name="Picture 3" descr="A4_3 angle left_s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8037" y="2812172"/>
            <a:ext cx="2954865" cy="1137234"/>
          </a:xfrm>
          <a:prstGeom prst="rect">
            <a:avLst/>
          </a:prstGeom>
        </p:spPr>
      </p:pic>
      <p:pic>
        <p:nvPicPr>
          <p:cNvPr id="5" name="Picture 4" descr="8RU_Rea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789" y="2753435"/>
            <a:ext cx="4021070" cy="1706721"/>
          </a:xfrm>
          <a:prstGeom prst="rect">
            <a:avLst/>
          </a:prstGeom>
        </p:spPr>
      </p:pic>
    </p:spTree>
    <p:extLst>
      <p:ext uri="{BB962C8B-B14F-4D97-AF65-F5344CB8AC3E}">
        <p14:creationId xmlns:p14="http://schemas.microsoft.com/office/powerpoint/2010/main" val="250020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p:txBody>
          <a:bodyPr>
            <a:noAutofit/>
          </a:bodyPr>
          <a:lstStyle/>
          <a:p>
            <a:pPr eaLnBrk="1" hangingPunct="1">
              <a:defRPr/>
            </a:pPr>
            <a:r>
              <a:rPr lang="en-US" sz="2800" dirty="0">
                <a:latin typeface="Arial" panose="020B0604020202020204" pitchFamily="34" charset="0"/>
                <a:cs typeface="Arial" panose="020B0604020202020204" pitchFamily="34" charset="0"/>
              </a:rPr>
              <a:t>Services and Support </a:t>
            </a:r>
          </a:p>
        </p:txBody>
      </p:sp>
      <p:sp>
        <p:nvSpPr>
          <p:cNvPr id="4" name="Content Placeholder 3"/>
          <p:cNvSpPr>
            <a:spLocks noGrp="1"/>
          </p:cNvSpPr>
          <p:nvPr>
            <p:ph idx="1"/>
          </p:nvPr>
        </p:nvSpPr>
        <p:spPr>
          <a:xfrm>
            <a:off x="457200" y="1155762"/>
            <a:ext cx="4123267" cy="3247969"/>
          </a:xfrm>
        </p:spPr>
        <p:txBody>
          <a:bodyPr/>
          <a:lstStyle/>
          <a:p>
            <a:pPr marL="228600" indent="-228600"/>
            <a:r>
              <a:rPr lang="en-CA" sz="1600" dirty="0">
                <a:latin typeface="Arial" panose="020B0604020202020204" pitchFamily="34" charset="0"/>
                <a:cs typeface="Arial" panose="020B0604020202020204" pitchFamily="34" charset="0"/>
              </a:rPr>
              <a:t>Technical Support is etched into every product ever manufactured by Ross Video so </a:t>
            </a:r>
            <a:r>
              <a:rPr lang="en-US" sz="1600" dirty="0">
                <a:latin typeface="Arial" panose="020B0604020202020204" pitchFamily="34" charset="0"/>
                <a:cs typeface="Arial" panose="020B0604020202020204" pitchFamily="34" charset="0"/>
              </a:rPr>
              <a:t>telephone or email support</a:t>
            </a:r>
            <a:r>
              <a:rPr lang="en-CA" sz="1600" dirty="0">
                <a:latin typeface="Arial" panose="020B0604020202020204" pitchFamily="34" charset="0"/>
                <a:cs typeface="Arial" panose="020B0604020202020204" pitchFamily="34" charset="0"/>
              </a:rPr>
              <a:t> is included for the life of the product.</a:t>
            </a:r>
            <a:endParaRPr lang="en-US" sz="1600" dirty="0">
              <a:latin typeface="Arial" panose="020B0604020202020204" pitchFamily="34" charset="0"/>
              <a:cs typeface="Arial" panose="020B0604020202020204" pitchFamily="34" charset="0"/>
            </a:endParaRPr>
          </a:p>
          <a:p>
            <a:pPr marL="228600" indent="-228600">
              <a:buNone/>
            </a:pPr>
            <a:r>
              <a:rPr lang="en-CA" sz="800" dirty="0">
                <a:latin typeface="Arial" panose="020B0604020202020204" pitchFamily="34" charset="0"/>
                <a:cs typeface="Arial" panose="020B0604020202020204" pitchFamily="34" charset="0"/>
              </a:rPr>
              <a:t> </a:t>
            </a:r>
            <a:endParaRPr lang="en-US" sz="800" dirty="0">
              <a:latin typeface="Arial" panose="020B0604020202020204" pitchFamily="34" charset="0"/>
              <a:cs typeface="Arial" panose="020B0604020202020204" pitchFamily="34" charset="0"/>
            </a:endParaRPr>
          </a:p>
          <a:p>
            <a:pPr marL="228600" indent="-228600"/>
            <a:r>
              <a:rPr lang="en-CA" sz="1600" dirty="0">
                <a:latin typeface="Arial" panose="020B0604020202020204" pitchFamily="34" charset="0"/>
                <a:cs typeface="Arial" panose="020B0604020202020204" pitchFamily="34" charset="0"/>
              </a:rPr>
              <a:t>Ross is committed to provide a </a:t>
            </a:r>
            <a:r>
              <a:rPr lang="en-CA" sz="1600" b="1" dirty="0">
                <a:latin typeface="Arial" panose="020B0604020202020204" pitchFamily="34" charset="0"/>
                <a:cs typeface="Arial" panose="020B0604020202020204" pitchFamily="34" charset="0"/>
              </a:rPr>
              <a:t>“Superior Customer Experience” </a:t>
            </a:r>
            <a:r>
              <a:rPr lang="en-CA" sz="1600" dirty="0">
                <a:latin typeface="Arial" panose="020B0604020202020204" pitchFamily="34" charset="0"/>
                <a:cs typeface="Arial" panose="020B0604020202020204" pitchFamily="34" charset="0"/>
              </a:rPr>
              <a:t> on each and every customer interaction</a:t>
            </a:r>
            <a:r>
              <a:rPr lang="en-CA" sz="1600" b="1"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228600" indent="-228600">
              <a:buNone/>
            </a:pPr>
            <a:r>
              <a:rPr lang="en-CA" sz="800" b="1" dirty="0">
                <a:latin typeface="Arial" panose="020B0604020202020204" pitchFamily="34" charset="0"/>
                <a:cs typeface="Arial" panose="020B0604020202020204" pitchFamily="34" charset="0"/>
              </a:rPr>
              <a:t> </a:t>
            </a:r>
            <a:endParaRPr lang="en-US" sz="800" dirty="0">
              <a:latin typeface="Arial" panose="020B0604020202020204" pitchFamily="34" charset="0"/>
              <a:cs typeface="Arial" panose="020B0604020202020204" pitchFamily="34" charset="0"/>
            </a:endParaRPr>
          </a:p>
          <a:p>
            <a:pPr marL="228600" indent="-228600"/>
            <a:r>
              <a:rPr lang="en-US" sz="1600" dirty="0" err="1">
                <a:latin typeface="Arial" panose="020B0604020202020204" pitchFamily="34" charset="0"/>
                <a:cs typeface="Arial" panose="020B0604020202020204" pitchFamily="34" charset="0"/>
              </a:rPr>
              <a:t>RossCare</a:t>
            </a:r>
            <a:r>
              <a:rPr lang="en-US" sz="1600" dirty="0">
                <a:latin typeface="Arial" panose="020B0604020202020204" pitchFamily="34" charset="0"/>
                <a:cs typeface="Arial" panose="020B0604020202020204" pitchFamily="34" charset="0"/>
              </a:rPr>
              <a:t>+ program</a:t>
            </a:r>
          </a:p>
          <a:p>
            <a:pPr marL="457200" lvl="1" indent="-228600"/>
            <a:r>
              <a:rPr lang="en-US" sz="1400" dirty="0">
                <a:latin typeface="Arial" panose="020B0604020202020204" pitchFamily="34" charset="0"/>
                <a:cs typeface="Arial" panose="020B0604020202020204" pitchFamily="34" charset="0"/>
              </a:rPr>
              <a:t>Software maintenance</a:t>
            </a:r>
          </a:p>
          <a:p>
            <a:pPr marL="457200" lvl="1" indent="-228600"/>
            <a:r>
              <a:rPr lang="en-US" sz="1400" dirty="0">
                <a:latin typeface="Arial" panose="020B0604020202020204" pitchFamily="34" charset="0"/>
                <a:cs typeface="Arial" panose="020B0604020202020204" pitchFamily="34" charset="0"/>
              </a:rPr>
              <a:t>Extended warranties</a:t>
            </a:r>
          </a:p>
          <a:p>
            <a:pPr marL="457200" lvl="1" indent="-228600"/>
            <a:r>
              <a:rPr lang="en-US" sz="1400" u="sng" dirty="0">
                <a:latin typeface="Arial" panose="020B0604020202020204" pitchFamily="34" charset="0"/>
                <a:cs typeface="Arial" panose="020B0604020202020204" pitchFamily="34" charset="0"/>
              </a:rPr>
              <a:t>No annual licensing fees</a:t>
            </a:r>
          </a:p>
        </p:txBody>
      </p:sp>
      <p:pic>
        <p:nvPicPr>
          <p:cNvPr id="3" name="Picture 2"/>
          <p:cNvPicPr>
            <a:picLocks noChangeAspect="1"/>
          </p:cNvPicPr>
          <p:nvPr/>
        </p:nvPicPr>
        <p:blipFill>
          <a:blip r:embed="rId5"/>
          <a:stretch>
            <a:fillRect/>
          </a:stretch>
        </p:blipFill>
        <p:spPr>
          <a:xfrm>
            <a:off x="4775200" y="891731"/>
            <a:ext cx="3735576" cy="3352640"/>
          </a:xfrm>
          <a:prstGeom prst="rect">
            <a:avLst/>
          </a:prstGeom>
          <a:effectLst>
            <a:softEdge rad="406400"/>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30373653"/>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p:txBody>
          <a:bodyPr>
            <a:noAutofit/>
          </a:bodyPr>
          <a:lstStyle/>
          <a:p>
            <a:pPr eaLnBrk="1" hangingPunct="1">
              <a:defRPr/>
            </a:pPr>
            <a:r>
              <a:rPr lang="en-US" sz="2800" dirty="0">
                <a:latin typeface="Arial" panose="020B0604020202020204" pitchFamily="34" charset="0"/>
                <a:cs typeface="Arial" panose="020B0604020202020204" pitchFamily="34" charset="0"/>
              </a:rPr>
              <a:t>Services and Support </a:t>
            </a:r>
          </a:p>
        </p:txBody>
      </p:sp>
      <p:sp>
        <p:nvSpPr>
          <p:cNvPr id="4" name="Content Placeholder 3"/>
          <p:cNvSpPr>
            <a:spLocks noGrp="1"/>
          </p:cNvSpPr>
          <p:nvPr>
            <p:ph idx="1"/>
          </p:nvPr>
        </p:nvSpPr>
        <p:spPr>
          <a:xfrm>
            <a:off x="457201" y="1068974"/>
            <a:ext cx="3672839" cy="3360151"/>
          </a:xfrm>
        </p:spPr>
        <p:txBody>
          <a:bodyPr/>
          <a:lstStyle/>
          <a:p>
            <a:pPr marL="228600" indent="-228600"/>
            <a:r>
              <a:rPr lang="en-US" sz="1600" dirty="0">
                <a:latin typeface="Arial" panose="020B0604020202020204" pitchFamily="34" charset="0"/>
                <a:cs typeface="Arial" panose="020B0604020202020204" pitchFamily="34" charset="0"/>
              </a:rPr>
              <a:t>Professional Services</a:t>
            </a:r>
          </a:p>
          <a:p>
            <a:pPr marL="457200" indent="-228600"/>
            <a:r>
              <a:rPr lang="en-CA" sz="1400" dirty="0">
                <a:latin typeface="Arial" panose="020B0604020202020204" pitchFamily="34" charset="0"/>
                <a:cs typeface="Arial" panose="020B0604020202020204" pitchFamily="34" charset="0"/>
              </a:rPr>
              <a:t>On-site commissioning/installation</a:t>
            </a:r>
            <a:endParaRPr lang="en-US" sz="1400" dirty="0">
              <a:latin typeface="Arial" panose="020B0604020202020204" pitchFamily="34" charset="0"/>
              <a:cs typeface="Arial" panose="020B0604020202020204" pitchFamily="34" charset="0"/>
            </a:endParaRPr>
          </a:p>
          <a:p>
            <a:pPr marL="457200" indent="-228600"/>
            <a:r>
              <a:rPr lang="en-CA" sz="1400" dirty="0">
                <a:latin typeface="Arial" panose="020B0604020202020204" pitchFamily="34" charset="0"/>
                <a:cs typeface="Arial" panose="020B0604020202020204" pitchFamily="34" charset="0"/>
              </a:rPr>
              <a:t>On-site technical training </a:t>
            </a:r>
            <a:endParaRPr lang="en-US" sz="1400" dirty="0">
              <a:latin typeface="Arial" panose="020B0604020202020204" pitchFamily="34" charset="0"/>
              <a:cs typeface="Arial" panose="020B0604020202020204" pitchFamily="34" charset="0"/>
            </a:endParaRPr>
          </a:p>
          <a:p>
            <a:pPr marL="457200" indent="-228600"/>
            <a:r>
              <a:rPr lang="en-CA" sz="1400" dirty="0">
                <a:latin typeface="Arial" panose="020B0604020202020204" pitchFamily="34" charset="0"/>
                <a:cs typeface="Arial" panose="020B0604020202020204" pitchFamily="34" charset="0"/>
              </a:rPr>
              <a:t>On-site troubleshooting</a:t>
            </a:r>
          </a:p>
          <a:p>
            <a:pPr marL="457200" indent="-228600"/>
            <a:r>
              <a:rPr lang="en-CA" sz="1400" dirty="0">
                <a:latin typeface="Arial" panose="020B0604020202020204" pitchFamily="34" charset="0"/>
                <a:cs typeface="Arial" panose="020B0604020202020204" pitchFamily="34" charset="0"/>
              </a:rPr>
              <a:t>On-site operational training</a:t>
            </a:r>
          </a:p>
          <a:p>
            <a:pPr marL="457200" indent="-228600"/>
            <a:r>
              <a:rPr lang="en-CA" sz="1400" dirty="0">
                <a:latin typeface="Arial" panose="020B0604020202020204" pitchFamily="34" charset="0"/>
                <a:cs typeface="Arial" panose="020B0604020202020204" pitchFamily="34" charset="0"/>
              </a:rPr>
              <a:t>Remote commissioning services – available on select products</a:t>
            </a:r>
          </a:p>
          <a:p>
            <a:pPr marL="228600" lvl="1" indent="-228600"/>
            <a:r>
              <a:rPr lang="en-US" sz="1600" dirty="0">
                <a:latin typeface="Arial" panose="020B0604020202020204" pitchFamily="34" charset="0"/>
                <a:cs typeface="Arial" panose="020B0604020202020204" pitchFamily="34" charset="0"/>
              </a:rPr>
              <a:t>Rocket Surgery – Ross Creative Services</a:t>
            </a:r>
          </a:p>
          <a:p>
            <a:pPr marL="457200" indent="-228600"/>
            <a:r>
              <a:rPr lang="en-US" sz="1400" dirty="0">
                <a:latin typeface="Arial" panose="020B0604020202020204" pitchFamily="34" charset="0"/>
                <a:cs typeface="Arial" panose="020B0604020202020204" pitchFamily="34" charset="0"/>
              </a:rPr>
              <a:t>Broadcast design and motion graphics</a:t>
            </a:r>
          </a:p>
          <a:p>
            <a:pPr marL="457200" indent="-228600"/>
            <a:r>
              <a:rPr lang="en-US" sz="1400" dirty="0">
                <a:latin typeface="Arial" panose="020B0604020202020204" pitchFamily="34" charset="0"/>
                <a:cs typeface="Arial" panose="020B0604020202020204" pitchFamily="34" charset="0"/>
              </a:rPr>
              <a:t>Authoring and delivery for </a:t>
            </a:r>
            <a:r>
              <a:rPr lang="en-US" sz="1400" dirty="0" err="1">
                <a:latin typeface="Arial" panose="020B0604020202020204" pitchFamily="34" charset="0"/>
                <a:cs typeface="Arial" panose="020B0604020202020204" pitchFamily="34" charset="0"/>
              </a:rPr>
              <a:t>XPression</a:t>
            </a:r>
            <a:endParaRPr lang="en-US" sz="1400" dirty="0">
              <a:latin typeface="Arial" panose="020B0604020202020204" pitchFamily="34" charset="0"/>
              <a:cs typeface="Arial" panose="020B0604020202020204" pitchFamily="34" charset="0"/>
            </a:endParaRPr>
          </a:p>
          <a:p>
            <a:pPr marL="457200" indent="-228600"/>
            <a:r>
              <a:rPr lang="en-US" sz="1400" dirty="0">
                <a:latin typeface="Arial" panose="020B0604020202020204" pitchFamily="34" charset="0"/>
                <a:cs typeface="Arial" panose="020B0604020202020204" pitchFamily="34" charset="0"/>
              </a:rPr>
              <a:t>DashBoard and API development for data sources and control</a:t>
            </a:r>
          </a:p>
        </p:txBody>
      </p:sp>
      <p:pic>
        <p:nvPicPr>
          <p:cNvPr id="5" name="image13.jpg"/>
          <p:cNvPicPr>
            <a:picLocks noChangeAspect="1"/>
          </p:cNvPicPr>
          <p:nvPr/>
        </p:nvPicPr>
        <p:blipFill>
          <a:blip r:embed="rId5">
            <a:extLst/>
          </a:blip>
          <a:stretch>
            <a:fillRect/>
          </a:stretch>
        </p:blipFill>
        <p:spPr>
          <a:xfrm>
            <a:off x="4292532" y="1580069"/>
            <a:ext cx="4394268" cy="2130871"/>
          </a:xfrm>
          <a:prstGeom prst="rect">
            <a:avLst/>
          </a:prstGeom>
          <a:ln w="12700">
            <a:miter lim="400000"/>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051053794"/>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678" y="2416394"/>
            <a:ext cx="5272642" cy="660283"/>
          </a:xfrm>
          <a:prstGeom prst="rect">
            <a:avLst/>
          </a:prstGeom>
        </p:spPr>
      </p:pic>
    </p:spTree>
    <p:extLst>
      <p:ext uri="{BB962C8B-B14F-4D97-AF65-F5344CB8AC3E}">
        <p14:creationId xmlns:p14="http://schemas.microsoft.com/office/powerpoint/2010/main" val="4092048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Primary Capabilities of Carbonite Black Solo</a:t>
            </a:r>
          </a:p>
        </p:txBody>
      </p:sp>
      <p:sp>
        <p:nvSpPr>
          <p:cNvPr id="3" name="Content Placeholder 2"/>
          <p:cNvSpPr>
            <a:spLocks noGrp="1"/>
          </p:cNvSpPr>
          <p:nvPr>
            <p:ph idx="1"/>
          </p:nvPr>
        </p:nvSpPr>
        <p:spPr>
          <a:xfrm>
            <a:off x="457200" y="1355226"/>
            <a:ext cx="8229600" cy="2788609"/>
          </a:xfrm>
        </p:spPr>
        <p:txBody>
          <a:bodyPr/>
          <a:lstStyle/>
          <a:p>
            <a:pPr marL="0" indent="0">
              <a:buNone/>
            </a:pPr>
            <a:r>
              <a:rPr lang="en-US" sz="1800" dirty="0">
                <a:latin typeface="Arial" panose="020B0604020202020204" pitchFamily="34" charset="0"/>
                <a:cs typeface="Arial" panose="020B0604020202020204" pitchFamily="34" charset="0"/>
              </a:rPr>
              <a:t>A professional grade feature set offers the capabilities of a much larger switcher for you to deliver imaginative and dramatic productions.</a:t>
            </a:r>
          </a:p>
          <a:p>
            <a:r>
              <a:rPr lang="en-US" sz="1400" dirty="0">
                <a:latin typeface="Arial" panose="020B0604020202020204" pitchFamily="34" charset="0"/>
                <a:cs typeface="Arial" panose="020B0604020202020204" pitchFamily="34" charset="0"/>
              </a:rPr>
              <a:t>Unique </a:t>
            </a:r>
            <a:r>
              <a:rPr lang="en-US" sz="1400" dirty="0" err="1">
                <a:latin typeface="Arial" panose="020B0604020202020204" pitchFamily="34" charset="0"/>
                <a:cs typeface="Arial" panose="020B0604020202020204" pitchFamily="34" charset="0"/>
              </a:rPr>
              <a:t>MiniME</a:t>
            </a:r>
            <a:r>
              <a:rPr lang="en-US" sz="1400" dirty="0">
                <a:latin typeface="Arial" panose="020B0604020202020204" pitchFamily="34" charset="0"/>
                <a:cs typeface="Arial" panose="020B0604020202020204" pitchFamily="34" charset="0"/>
              </a:rPr>
              <a:t> effects modules are available in a pool to be assigned anywhere in the system for additional dissolves and key layers independent of ME resources to create more sophisticated productions looks</a:t>
            </a:r>
          </a:p>
          <a:p>
            <a:r>
              <a:rPr lang="en-US" sz="1400" dirty="0">
                <a:latin typeface="Arial" panose="020B0604020202020204" pitchFamily="34" charset="0"/>
                <a:cs typeface="Arial" panose="020B0604020202020204" pitchFamily="34" charset="0"/>
              </a:rPr>
              <a:t>Distributable system-wide 2D DVE channels that incorporate intelligent resource management to store and recall scenes, meets production demands that typically require a larger switcher</a:t>
            </a:r>
          </a:p>
          <a:p>
            <a:r>
              <a:rPr lang="en-US" sz="1400" dirty="0">
                <a:latin typeface="Arial" panose="020B0604020202020204" pitchFamily="34" charset="0"/>
                <a:cs typeface="Arial" panose="020B0604020202020204" pitchFamily="34" charset="0"/>
              </a:rPr>
              <a:t>For more compelling productions, multiple media player channels are available system-wide to directly play out stills, logos, and animated graphics which can even be enhanced with audio</a:t>
            </a:r>
          </a:p>
          <a:p>
            <a:r>
              <a:rPr lang="en-US" sz="1400" dirty="0">
                <a:latin typeface="Arial" panose="020B0604020202020204" pitchFamily="34" charset="0"/>
                <a:cs typeface="Arial" panose="020B0604020202020204" pitchFamily="34" charset="0"/>
              </a:rPr>
              <a:t>Powerful processing forms the foundation of a platform with the flexibility to handle a range of requirements with advanced keying and effects, and multi-format production in HD and SD.</a:t>
            </a:r>
          </a:p>
          <a:p>
            <a:pPr marL="228588" indent="-228588"/>
            <a:endParaRPr lang="en-US" sz="1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505748913"/>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Primary Capabilities of Carbonite Black Solo</a:t>
            </a:r>
          </a:p>
        </p:txBody>
      </p:sp>
      <p:sp>
        <p:nvSpPr>
          <p:cNvPr id="3" name="Content Placeholder 2"/>
          <p:cNvSpPr>
            <a:spLocks noGrp="1"/>
          </p:cNvSpPr>
          <p:nvPr>
            <p:ph idx="1"/>
          </p:nvPr>
        </p:nvSpPr>
        <p:spPr>
          <a:xfrm>
            <a:off x="457200" y="1381886"/>
            <a:ext cx="8229600" cy="2725416"/>
          </a:xfrm>
        </p:spPr>
        <p:txBody>
          <a:bodyPr/>
          <a:lstStyle/>
          <a:p>
            <a:pPr marL="0" indent="0">
              <a:buNone/>
            </a:pPr>
            <a:r>
              <a:rPr lang="en-US" sz="1800" dirty="0">
                <a:latin typeface="Arial" panose="020B0604020202020204" pitchFamily="34" charset="0"/>
                <a:cs typeface="Arial" panose="020B0604020202020204" pitchFamily="34" charset="0"/>
              </a:rPr>
              <a:t>System extensibility offers complete production system solutions that make your integration and operation highly cost effective.</a:t>
            </a:r>
          </a:p>
          <a:p>
            <a:r>
              <a:rPr lang="en-US" sz="1400" dirty="0">
                <a:latin typeface="Arial" panose="020B0604020202020204" pitchFamily="34" charset="0"/>
                <a:cs typeface="Arial" panose="020B0604020202020204" pitchFamily="34" charset="0"/>
              </a:rPr>
              <a:t>Fully integrated </a:t>
            </a:r>
            <a:r>
              <a:rPr lang="en-US" sz="1400" dirty="0" err="1">
                <a:latin typeface="Arial" panose="020B0604020202020204" pitchFamily="34" charset="0"/>
                <a:cs typeface="Arial" panose="020B0604020202020204" pitchFamily="34" charset="0"/>
              </a:rPr>
              <a:t>MultiViewer</a:t>
            </a:r>
            <a:r>
              <a:rPr lang="en-US" sz="1400" dirty="0">
                <a:latin typeface="Arial" panose="020B0604020202020204" pitchFamily="34" charset="0"/>
                <a:cs typeface="Arial" panose="020B0604020202020204" pitchFamily="34" charset="0"/>
              </a:rPr>
              <a:t> with selectable layouts for choice of border, tally and UMD label display for each source; make monitoring simple and reducing costs</a:t>
            </a:r>
          </a:p>
          <a:p>
            <a:r>
              <a:rPr lang="en-US" sz="1400" dirty="0">
                <a:latin typeface="Arial" panose="020B0604020202020204" pitchFamily="34" charset="0"/>
                <a:cs typeface="Arial" panose="020B0604020202020204" pitchFamily="34" charset="0"/>
              </a:rPr>
              <a:t>Studio solutions are made complete by adding motion graphics and video playback systems along with unmatched device control of systems such as robotic cameras and audio mixers. All Carbonite systems ship with an </a:t>
            </a:r>
            <a:r>
              <a:rPr lang="en-US" sz="1400" dirty="0" err="1">
                <a:latin typeface="Arial" panose="020B0604020202020204" pitchFamily="34" charset="0"/>
                <a:cs typeface="Arial" panose="020B0604020202020204" pitchFamily="34" charset="0"/>
              </a:rPr>
              <a:t>XPression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LiveCG</a:t>
            </a:r>
            <a:r>
              <a:rPr lang="en-US" sz="1400" dirty="0">
                <a:latin typeface="Arial" panose="020B0604020202020204" pitchFamily="34" charset="0"/>
                <a:cs typeface="Arial" panose="020B0604020202020204" pitchFamily="34" charset="0"/>
              </a:rPr>
              <a:t> software license to provide production graphics. If the deployment also includes a separate </a:t>
            </a:r>
            <a:r>
              <a:rPr lang="en-US" sz="1400" dirty="0" err="1">
                <a:latin typeface="Arial" panose="020B0604020202020204" pitchFamily="34" charset="0"/>
                <a:cs typeface="Arial" panose="020B0604020202020204" pitchFamily="34" charset="0"/>
              </a:rPr>
              <a:t>XPression</a:t>
            </a:r>
            <a:r>
              <a:rPr lang="en-US" sz="1400" dirty="0">
                <a:latin typeface="Arial" panose="020B0604020202020204" pitchFamily="34" charset="0"/>
                <a:cs typeface="Arial" panose="020B0604020202020204" pitchFamily="34" charset="0"/>
              </a:rPr>
              <a:t> Go, Prime, or Studio system- it can be used as an additional Designer seat</a:t>
            </a:r>
          </a:p>
          <a:p>
            <a:r>
              <a:rPr lang="en-US" sz="1400" dirty="0">
                <a:latin typeface="Arial" panose="020B0604020202020204" pitchFamily="34" charset="0"/>
                <a:cs typeface="Arial" panose="020B0604020202020204" pitchFamily="34" charset="0"/>
              </a:rPr>
              <a:t>Deliver compelling multi-screen production without the need for complex and expensive multi-screen image processors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20521557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26" name="Shape 726"/>
          <p:cNvSpPr>
            <a:spLocks noGrp="1"/>
          </p:cNvSpPr>
          <p:nvPr>
            <p:ph type="title"/>
          </p:nvPr>
        </p:nvSpPr>
        <p:spPr>
          <a:prstGeom prst="rect">
            <a:avLst/>
          </a:prstGeom>
        </p:spPr>
        <p:txBody>
          <a:bodyPr/>
          <a:lstStyle/>
          <a:p>
            <a:pPr algn="l"/>
            <a:r>
              <a:rPr lang="en-US" sz="2800" dirty="0">
                <a:solidFill>
                  <a:schemeClr val="bg1"/>
                </a:solidFill>
                <a:latin typeface="Arial" panose="020B0604020202020204" pitchFamily="34" charset="0"/>
                <a:cs typeface="Arial" panose="020B0604020202020204" pitchFamily="34" charset="0"/>
              </a:rPr>
              <a:t>Complete and Cost-Effective</a:t>
            </a:r>
            <a:r>
              <a:rPr sz="2800" dirty="0">
                <a:solidFill>
                  <a:schemeClr val="bg1"/>
                </a:solidFill>
                <a:latin typeface="Arial" panose="020B0604020202020204" pitchFamily="34" charset="0"/>
                <a:cs typeface="Arial" panose="020B0604020202020204" pitchFamily="34" charset="0"/>
              </a:rPr>
              <a:t> S</a:t>
            </a:r>
            <a:r>
              <a:rPr lang="en-US" sz="2800" dirty="0">
                <a:solidFill>
                  <a:schemeClr val="bg1"/>
                </a:solidFill>
                <a:latin typeface="Arial" panose="020B0604020202020204" pitchFamily="34" charset="0"/>
                <a:cs typeface="Arial" panose="020B0604020202020204" pitchFamily="34" charset="0"/>
              </a:rPr>
              <a:t>olution</a:t>
            </a:r>
            <a:endParaRPr sz="28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
        <p:nvSpPr>
          <p:cNvPr id="6" name="TextBox 5"/>
          <p:cNvSpPr txBox="1"/>
          <p:nvPr/>
        </p:nvSpPr>
        <p:spPr>
          <a:xfrm>
            <a:off x="472832" y="1110588"/>
            <a:ext cx="4013200" cy="3323987"/>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Standard Features:</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9 Inputs (6 SDI and 3 HDMI)</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6 Outputs (5 SDI and 1 HDMI)</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1 Digital Audio Output</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1 ME with 4 </a:t>
            </a:r>
            <a:r>
              <a:rPr lang="en-US" sz="1600" dirty="0" err="1">
                <a:latin typeface="Arial" panose="020B0604020202020204" pitchFamily="34" charset="0"/>
                <a:cs typeface="Arial" panose="020B0604020202020204" pitchFamily="34" charset="0"/>
              </a:rPr>
              <a:t>Keyers</a:t>
            </a:r>
            <a:r>
              <a:rPr lang="en-US" sz="1600" dirty="0">
                <a:latin typeface="Arial" panose="020B0604020202020204" pitchFamily="34" charset="0"/>
                <a:cs typeface="Arial" panose="020B0604020202020204" pitchFamily="34" charset="0"/>
              </a:rPr>
              <a:t> plus Transition </a:t>
            </a:r>
            <a:r>
              <a:rPr lang="en-US" sz="1600" dirty="0" err="1">
                <a:latin typeface="Arial" panose="020B0604020202020204" pitchFamily="34" charset="0"/>
                <a:cs typeface="Arial" panose="020B0604020202020204" pitchFamily="34" charset="0"/>
              </a:rPr>
              <a:t>Keyer</a:t>
            </a:r>
            <a:endParaRPr lang="en-US" sz="1600"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2 </a:t>
            </a:r>
            <a:r>
              <a:rPr lang="en-US" sz="1600" dirty="0" err="1">
                <a:latin typeface="Arial" panose="020B0604020202020204" pitchFamily="34" charset="0"/>
                <a:cs typeface="Arial" panose="020B0604020202020204" pitchFamily="34" charset="0"/>
              </a:rPr>
              <a:t>MiniME</a:t>
            </a:r>
            <a:r>
              <a:rPr lang="en-US" sz="1600" dirty="0">
                <a:latin typeface="Arial" panose="020B0604020202020204" pitchFamily="34" charset="0"/>
                <a:cs typeface="Arial" panose="020B0604020202020204" pitchFamily="34" charset="0"/>
              </a:rPr>
              <a:t>™ modules with 2 </a:t>
            </a:r>
            <a:r>
              <a:rPr lang="en-US" sz="1600" dirty="0" err="1">
                <a:latin typeface="Arial" panose="020B0604020202020204" pitchFamily="34" charset="0"/>
                <a:cs typeface="Arial" panose="020B0604020202020204" pitchFamily="34" charset="0"/>
              </a:rPr>
              <a:t>Keyers</a:t>
            </a:r>
            <a:endParaRPr lang="en-US" sz="1600" dirty="0">
              <a:latin typeface="Arial" panose="020B0604020202020204" pitchFamily="34" charset="0"/>
              <a:cs typeface="Arial" panose="020B0604020202020204" pitchFamily="34" charset="0"/>
            </a:endParaRP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Two channels of 2D DVEs</a:t>
            </a:r>
          </a:p>
          <a:p>
            <a:pPr marL="225425" indent="-225425">
              <a:buFont typeface="Wingdings" panose="05000000000000000000" pitchFamily="2" charset="2"/>
              <a:buChar char="§"/>
            </a:pPr>
            <a:r>
              <a:rPr lang="en-US" sz="1600" dirty="0" err="1">
                <a:latin typeface="Arial" panose="020B0604020202020204" pitchFamily="34" charset="0"/>
                <a:cs typeface="Arial" panose="020B0604020202020204" pitchFamily="34" charset="0"/>
              </a:rPr>
              <a:t>UltraChrome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Choma</a:t>
            </a:r>
            <a:r>
              <a:rPr lang="en-US" sz="1600" dirty="0">
                <a:latin typeface="Arial" panose="020B0604020202020204" pitchFamily="34" charset="0"/>
                <a:cs typeface="Arial" panose="020B0604020202020204" pitchFamily="34" charset="0"/>
              </a:rPr>
              <a:t> Keying </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Four Media-Stores with audio for animations and stills</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6 Assignable frame sync/ format conversion</a:t>
            </a:r>
          </a:p>
        </p:txBody>
      </p:sp>
      <p:sp>
        <p:nvSpPr>
          <p:cNvPr id="7" name="TextBox 6"/>
          <p:cNvSpPr txBox="1"/>
          <p:nvPr/>
        </p:nvSpPr>
        <p:spPr>
          <a:xfrm>
            <a:off x="4888357" y="1108613"/>
            <a:ext cx="4013200" cy="3046988"/>
          </a:xfrm>
          <a:prstGeom prst="rect">
            <a:avLst/>
          </a:prstGeom>
          <a:noFill/>
        </p:spPr>
        <p:txBody>
          <a:bodyPr wrap="square" rtlCol="0">
            <a:spAutoFit/>
          </a:bodyPr>
          <a:lstStyle/>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10 input </a:t>
            </a:r>
            <a:r>
              <a:rPr lang="en-US" sz="1600" dirty="0" err="1">
                <a:latin typeface="Arial" panose="020B0604020202020204" pitchFamily="34" charset="0"/>
                <a:cs typeface="Arial" panose="020B0604020202020204" pitchFamily="34" charset="0"/>
              </a:rPr>
              <a:t>MultiViewer</a:t>
            </a:r>
            <a:r>
              <a:rPr lang="en-US" sz="1600" dirty="0">
                <a:latin typeface="Arial" panose="020B0604020202020204" pitchFamily="34" charset="0"/>
                <a:cs typeface="Arial" panose="020B0604020202020204" pitchFamily="34" charset="0"/>
              </a:rPr>
              <a:t>, with multiple layout choices</a:t>
            </a:r>
          </a:p>
          <a:p>
            <a:pPr marL="225425" indent="-225425">
              <a:buFont typeface="Wingdings" panose="05000000000000000000" pitchFamily="2" charset="2"/>
              <a:buChar char="§"/>
            </a:pPr>
            <a:r>
              <a:rPr lang="en-US" sz="1600" dirty="0" err="1">
                <a:latin typeface="Arial" panose="020B0604020202020204" pitchFamily="34" charset="0"/>
                <a:cs typeface="Arial" panose="020B0604020202020204" pitchFamily="34" charset="0"/>
              </a:rPr>
              <a:t>DashBoard</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LiveAssist</a:t>
            </a:r>
            <a:r>
              <a:rPr lang="en-US" sz="1600" dirty="0">
                <a:latin typeface="Arial" panose="020B0604020202020204" pitchFamily="34" charset="0"/>
                <a:cs typeface="Arial" panose="020B0604020202020204" pitchFamily="34" charset="0"/>
              </a:rPr>
              <a:t>™ GUI with </a:t>
            </a:r>
            <a:r>
              <a:rPr lang="en-US" sz="1600" dirty="0" err="1">
                <a:latin typeface="Arial" panose="020B0604020202020204" pitchFamily="34" charset="0"/>
                <a:cs typeface="Arial" panose="020B0604020202020204" pitchFamily="34" charset="0"/>
              </a:rPr>
              <a:t>MediaManager</a:t>
            </a:r>
            <a:r>
              <a:rPr lang="en-US" sz="1600" dirty="0">
                <a:latin typeface="Arial" panose="020B0604020202020204" pitchFamily="34" charset="0"/>
                <a:cs typeface="Arial" panose="020B0604020202020204" pitchFamily="34" charset="0"/>
              </a:rPr>
              <a:t>™</a:t>
            </a:r>
          </a:p>
          <a:p>
            <a:pPr marL="225425" indent="-225425">
              <a:buFont typeface="Wingdings" panose="05000000000000000000" pitchFamily="2" charset="2"/>
              <a:buChar char="§"/>
            </a:pPr>
            <a:r>
              <a:rPr lang="en-US" sz="1600" dirty="0" err="1">
                <a:latin typeface="Arial" panose="020B0604020202020204" pitchFamily="34" charset="0"/>
                <a:cs typeface="Arial" panose="020B0604020202020204" pitchFamily="34" charset="0"/>
              </a:rPr>
              <a:t>ViewControl</a:t>
            </a:r>
            <a:r>
              <a:rPr lang="en-US" sz="1600" dirty="0">
                <a:latin typeface="Arial" panose="020B0604020202020204" pitchFamily="34" charset="0"/>
                <a:cs typeface="Arial" panose="020B0604020202020204" pitchFamily="34" charset="0"/>
              </a:rPr>
              <a:t> production assist</a:t>
            </a:r>
          </a:p>
          <a:p>
            <a:pPr marL="225425" indent="-225425">
              <a:buFont typeface="Wingdings" panose="05000000000000000000" pitchFamily="2" charset="2"/>
              <a:buChar char="§"/>
            </a:pPr>
            <a:r>
              <a:rPr lang="en-US" sz="1600" dirty="0" err="1">
                <a:latin typeface="Arial" panose="020B0604020202020204" pitchFamily="34" charset="0"/>
                <a:cs typeface="Arial" panose="020B0604020202020204" pitchFamily="34" charset="0"/>
              </a:rPr>
              <a:t>MediaWipes</a:t>
            </a:r>
            <a:r>
              <a:rPr lang="en-US" sz="1600" dirty="0">
                <a:latin typeface="Arial" panose="020B0604020202020204" pitchFamily="34" charset="0"/>
                <a:cs typeface="Arial" panose="020B0604020202020204" pitchFamily="34" charset="0"/>
              </a:rPr>
              <a:t>™ Animated Transitions</a:t>
            </a:r>
          </a:p>
          <a:p>
            <a:pPr marL="225425" indent="-225425">
              <a:buFont typeface="Wingdings" panose="05000000000000000000" pitchFamily="2" charset="2"/>
              <a:buChar char="§"/>
            </a:pPr>
            <a:r>
              <a:rPr lang="en-US" sz="1600" dirty="0" err="1">
                <a:latin typeface="Arial" panose="020B0604020202020204" pitchFamily="34" charset="0"/>
                <a:cs typeface="Arial" panose="020B0604020202020204" pitchFamily="34" charset="0"/>
              </a:rPr>
              <a:t>MemoryAI</a:t>
            </a:r>
            <a:r>
              <a:rPr lang="en-US" sz="1600" dirty="0">
                <a:latin typeface="Arial" panose="020B0604020202020204" pitchFamily="34" charset="0"/>
                <a:cs typeface="Arial" panose="020B0604020202020204" pitchFamily="34" charset="0"/>
              </a:rPr>
              <a:t>™ recall to preview</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Custom Control Macro's</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Parallel Talley, Serial Tally, and GPIO</a:t>
            </a:r>
          </a:p>
          <a:p>
            <a:pPr marL="225425" indent="-225425">
              <a:buFont typeface="Wingdings" panose="05000000000000000000" pitchFamily="2" charset="2"/>
              <a:buChar char="§"/>
            </a:pPr>
            <a:r>
              <a:rPr lang="en-US" sz="1600" dirty="0">
                <a:latin typeface="Arial" panose="020B0604020202020204" pitchFamily="34" charset="0"/>
                <a:cs typeface="Arial" panose="020B0604020202020204" pitchFamily="34" charset="0"/>
              </a:rPr>
              <a:t>Device control: RossTalk, AMP video server, </a:t>
            </a:r>
            <a:r>
              <a:rPr lang="en-US" sz="1600" dirty="0" err="1">
                <a:latin typeface="Arial" panose="020B0604020202020204" pitchFamily="34" charset="0"/>
                <a:cs typeface="Arial" panose="020B0604020202020204" pitchFamily="34" charset="0"/>
              </a:rPr>
              <a:t>Pbus</a:t>
            </a:r>
            <a:r>
              <a:rPr lang="en-US" sz="1600" dirty="0">
                <a:latin typeface="Arial" panose="020B0604020202020204" pitchFamily="34" charset="0"/>
                <a:cs typeface="Arial" panose="020B0604020202020204" pitchFamily="34" charset="0"/>
              </a:rPr>
              <a:t>, Camera Robotics &amp; Yamaha Mixers</a:t>
            </a:r>
          </a:p>
        </p:txBody>
      </p:sp>
    </p:spTree>
    <p:extLst>
      <p:ext uri="{BB962C8B-B14F-4D97-AF65-F5344CB8AC3E}">
        <p14:creationId xmlns:p14="http://schemas.microsoft.com/office/powerpoint/2010/main" val="360739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hape 722"/>
          <p:cNvSpPr>
            <a:spLocks noGrp="1"/>
          </p:cNvSpPr>
          <p:nvPr>
            <p:ph type="title"/>
          </p:nvPr>
        </p:nvSpPr>
        <p:spPr>
          <a:prstGeom prst="rect">
            <a:avLst/>
          </a:prstGeom>
        </p:spPr>
        <p:txBody>
          <a:bodyPr/>
          <a:lstStyle/>
          <a:p>
            <a:pPr algn="l"/>
            <a:r>
              <a:rPr lang="en-US" sz="2800" dirty="0">
                <a:solidFill>
                  <a:schemeClr val="bg1"/>
                </a:solidFill>
                <a:latin typeface="Arial" panose="020B0604020202020204" pitchFamily="34" charset="0"/>
                <a:cs typeface="Arial" panose="020B0604020202020204" pitchFamily="34" charset="0"/>
              </a:rPr>
              <a:t>Easy to Use Solution</a:t>
            </a:r>
            <a:endParaRPr sz="2800" dirty="0">
              <a:solidFill>
                <a:schemeClr val="bg1"/>
              </a:solidFill>
              <a:latin typeface="Arial" panose="020B0604020202020204" pitchFamily="34" charset="0"/>
              <a:cs typeface="Arial" panose="020B0604020202020204" pitchFamily="34" charset="0"/>
            </a:endParaRPr>
          </a:p>
        </p:txBody>
      </p:sp>
      <p:sp>
        <p:nvSpPr>
          <p:cNvPr id="827" name="Shape 827"/>
          <p:cNvSpPr>
            <a:spLocks noGrp="1"/>
          </p:cNvSpPr>
          <p:nvPr>
            <p:ph type="body" idx="1"/>
          </p:nvPr>
        </p:nvSpPr>
        <p:spPr>
          <a:xfrm>
            <a:off x="480060" y="1377315"/>
            <a:ext cx="8206740" cy="2712720"/>
          </a:xfrm>
          <a:prstGeom prst="rect">
            <a:avLst/>
          </a:prstGeom>
        </p:spPr>
        <p:txBody>
          <a:bodyPr anchor="t"/>
          <a:lstStyle/>
          <a:p>
            <a:pPr marL="228600" indent="-228600" defTabSz="256032">
              <a:lnSpc>
                <a:spcPct val="114000"/>
              </a:lnSpc>
              <a:spcBef>
                <a:spcPts val="0"/>
              </a:spcBef>
              <a:buClr>
                <a:schemeClr val="tx1"/>
              </a:buClr>
              <a:buSzTx/>
              <a:buFont typeface="Wingdings" panose="05000000000000000000" pitchFamily="2" charset="2"/>
              <a:buChar char="§"/>
              <a:defRPr sz="3696"/>
            </a:pPr>
            <a:r>
              <a:rPr sz="1800" dirty="0">
                <a:latin typeface="Arial" panose="020B0604020202020204" pitchFamily="34" charset="0"/>
                <a:cs typeface="Arial" panose="020B0604020202020204" pitchFamily="34" charset="0"/>
              </a:rPr>
              <a:t>Convenient Rapid Operation</a:t>
            </a:r>
          </a:p>
          <a:p>
            <a:pPr marL="457200" lvl="2" indent="-228600" defTabSz="256032">
              <a:lnSpc>
                <a:spcPct val="114000"/>
              </a:lnSpc>
              <a:spcBef>
                <a:spcPts val="0"/>
              </a:spcBef>
              <a:buClr>
                <a:schemeClr val="tx1"/>
              </a:buClr>
              <a:buFont typeface="Wingdings" panose="05000000000000000000" pitchFamily="2" charset="2"/>
              <a:buChar char="§"/>
              <a:defRPr sz="3696"/>
            </a:pPr>
            <a:r>
              <a:rPr sz="1600" dirty="0">
                <a:latin typeface="Arial" panose="020B0604020202020204" pitchFamily="34" charset="0"/>
                <a:cs typeface="Arial" panose="020B0604020202020204" pitchFamily="34" charset="0"/>
              </a:rPr>
              <a:t>Single Touch Wipe Patterns</a:t>
            </a:r>
          </a:p>
          <a:p>
            <a:pPr marL="457200" lvl="2" indent="-228600" defTabSz="256032">
              <a:lnSpc>
                <a:spcPct val="114000"/>
              </a:lnSpc>
              <a:spcBef>
                <a:spcPts val="0"/>
              </a:spcBef>
              <a:buClr>
                <a:schemeClr val="tx1"/>
              </a:buClr>
              <a:buFont typeface="Wingdings" panose="05000000000000000000" pitchFamily="2" charset="2"/>
              <a:buChar char="§"/>
              <a:defRPr sz="3696"/>
            </a:pPr>
            <a:r>
              <a:rPr sz="1600" dirty="0">
                <a:latin typeface="Arial" panose="020B0604020202020204" pitchFamily="34" charset="0"/>
                <a:cs typeface="Arial" panose="020B0604020202020204" pitchFamily="34" charset="0"/>
              </a:rPr>
              <a:t>Single Touch 2D DVE Effects</a:t>
            </a:r>
          </a:p>
          <a:p>
            <a:pPr marL="457200" lvl="2" indent="-228600" defTabSz="256032">
              <a:lnSpc>
                <a:spcPct val="114000"/>
              </a:lnSpc>
              <a:spcBef>
                <a:spcPts val="0"/>
              </a:spcBef>
              <a:buClr>
                <a:schemeClr val="tx1"/>
              </a:buClr>
              <a:buFont typeface="Wingdings" panose="05000000000000000000" pitchFamily="2" charset="2"/>
              <a:buChar char="§"/>
              <a:defRPr sz="3696"/>
            </a:pPr>
            <a:r>
              <a:rPr sz="1600" dirty="0">
                <a:latin typeface="Arial" panose="020B0604020202020204" pitchFamily="34" charset="0"/>
                <a:cs typeface="Arial" panose="020B0604020202020204" pitchFamily="34" charset="0"/>
              </a:rPr>
              <a:t>Single Touch </a:t>
            </a:r>
            <a:r>
              <a:rPr sz="1600" dirty="0" err="1">
                <a:latin typeface="Arial" panose="020B0604020202020204" pitchFamily="34" charset="0"/>
                <a:cs typeface="Arial" panose="020B0604020202020204" pitchFamily="34" charset="0"/>
              </a:rPr>
              <a:t>MediaWipe</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Transitions</a:t>
            </a:r>
            <a:r>
              <a:rPr sz="1600" baseline="31999" dirty="0" err="1">
                <a:latin typeface="Arial" panose="020B0604020202020204" pitchFamily="34" charset="0"/>
                <a:cs typeface="Arial" panose="020B0604020202020204" pitchFamily="34" charset="0"/>
              </a:rPr>
              <a:t>TM</a:t>
            </a:r>
            <a:endParaRPr sz="1600" baseline="31999" dirty="0">
              <a:latin typeface="Arial" panose="020B0604020202020204" pitchFamily="34" charset="0"/>
              <a:cs typeface="Arial" panose="020B0604020202020204" pitchFamily="34" charset="0"/>
            </a:endParaRPr>
          </a:p>
          <a:p>
            <a:pPr marL="457200" lvl="2" indent="-228600" defTabSz="256032">
              <a:lnSpc>
                <a:spcPct val="114000"/>
              </a:lnSpc>
              <a:spcBef>
                <a:spcPts val="0"/>
              </a:spcBef>
              <a:buClr>
                <a:schemeClr val="tx1"/>
              </a:buClr>
              <a:buFont typeface="Wingdings" panose="05000000000000000000" pitchFamily="2" charset="2"/>
              <a:buChar char="§"/>
              <a:defRPr sz="3696"/>
            </a:pPr>
            <a:r>
              <a:rPr sz="1600" dirty="0">
                <a:latin typeface="Arial" panose="020B0604020202020204" pitchFamily="34" charset="0"/>
                <a:cs typeface="Arial" panose="020B0604020202020204" pitchFamily="34" charset="0"/>
              </a:rPr>
              <a:t>Memory Recalls </a:t>
            </a:r>
            <a:r>
              <a:rPr sz="1600" i="1" dirty="0">
                <a:latin typeface="Arial" panose="020B0604020202020204" pitchFamily="34" charset="0"/>
                <a:cs typeface="Arial" panose="020B0604020202020204" pitchFamily="34" charset="0"/>
              </a:rPr>
              <a:t>with Memory AI™ and Effects Dissolve Modes</a:t>
            </a:r>
          </a:p>
          <a:p>
            <a:pPr marL="457200" lvl="2" indent="-228600" defTabSz="256032">
              <a:lnSpc>
                <a:spcPct val="114000"/>
              </a:lnSpc>
              <a:spcBef>
                <a:spcPts val="0"/>
              </a:spcBef>
              <a:buClr>
                <a:schemeClr val="tx1"/>
              </a:buClr>
              <a:buFont typeface="Wingdings" panose="05000000000000000000" pitchFamily="2" charset="2"/>
              <a:buChar char="§"/>
              <a:defRPr sz="3696"/>
            </a:pPr>
            <a:r>
              <a:rPr sz="1600" dirty="0">
                <a:latin typeface="Arial" panose="020B0604020202020204" pitchFamily="34" charset="0"/>
                <a:cs typeface="Arial" panose="020B0604020202020204" pitchFamily="34" charset="0"/>
              </a:rPr>
              <a:t>Custom Control Macros- Repetitive Complex events with a single Button!</a:t>
            </a:r>
            <a:endParaRPr sz="1600" i="1" dirty="0">
              <a:latin typeface="Arial" panose="020B0604020202020204" pitchFamily="34" charset="0"/>
              <a:cs typeface="Arial" panose="020B0604020202020204" pitchFamily="34" charset="0"/>
            </a:endParaRPr>
          </a:p>
          <a:p>
            <a:pPr marL="228600" indent="-228600" defTabSz="256032">
              <a:lnSpc>
                <a:spcPct val="114000"/>
              </a:lnSpc>
              <a:spcBef>
                <a:spcPts val="0"/>
              </a:spcBef>
              <a:buClr>
                <a:schemeClr val="tx1"/>
              </a:buClr>
              <a:buSzTx/>
              <a:buFont typeface="Wingdings" panose="05000000000000000000" pitchFamily="2" charset="2"/>
              <a:buChar char="§"/>
              <a:defRPr sz="3696"/>
            </a:pPr>
            <a:r>
              <a:rPr sz="1800" dirty="0">
                <a:latin typeface="Arial" panose="020B0604020202020204" pitchFamily="34" charset="0"/>
                <a:cs typeface="Arial" panose="020B0604020202020204" pitchFamily="34" charset="0"/>
              </a:rPr>
              <a:t>Intuitive Auto-Follow Menus, and </a:t>
            </a:r>
            <a:r>
              <a:rPr lang="en-US" sz="1800" dirty="0" err="1">
                <a:latin typeface="Arial" panose="020B0604020202020204" pitchFamily="34" charset="0"/>
                <a:cs typeface="Arial" panose="020B0604020202020204" pitchFamily="34" charset="0"/>
              </a:rPr>
              <a:t>DashBoard</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PanelLink</a:t>
            </a:r>
            <a:endParaRPr sz="1800" dirty="0">
              <a:latin typeface="Arial" panose="020B0604020202020204" pitchFamily="34" charset="0"/>
              <a:cs typeface="Arial" panose="020B0604020202020204" pitchFamily="34" charset="0"/>
            </a:endParaRPr>
          </a:p>
          <a:p>
            <a:pPr marL="228600" indent="-228600" defTabSz="256032">
              <a:lnSpc>
                <a:spcPct val="114000"/>
              </a:lnSpc>
              <a:spcBef>
                <a:spcPts val="0"/>
              </a:spcBef>
              <a:buClr>
                <a:schemeClr val="tx1"/>
              </a:buClr>
              <a:buSzTx/>
              <a:buFont typeface="Wingdings" panose="05000000000000000000" pitchFamily="2" charset="2"/>
              <a:buChar char="§"/>
              <a:defRPr sz="3696"/>
            </a:pPr>
            <a:r>
              <a:rPr sz="1800" dirty="0">
                <a:latin typeface="Arial" panose="020B0604020202020204" pitchFamily="34" charset="0"/>
                <a:cs typeface="Arial" panose="020B0604020202020204" pitchFamily="34" charset="0"/>
              </a:rPr>
              <a:t>Panel Glow – all buttons can be viewed in darkened environments</a:t>
            </a:r>
            <a:endParaRPr lang="en-US" sz="1800" dirty="0">
              <a:latin typeface="Arial" panose="020B0604020202020204" pitchFamily="34" charset="0"/>
              <a:cs typeface="Arial" panose="020B0604020202020204" pitchFamily="34" charset="0"/>
            </a:endParaRPr>
          </a:p>
          <a:p>
            <a:pPr marL="228600" indent="-228600" defTabSz="256032">
              <a:lnSpc>
                <a:spcPct val="114000"/>
              </a:lnSpc>
              <a:spcBef>
                <a:spcPts val="0"/>
              </a:spcBef>
              <a:buClr>
                <a:schemeClr val="tx1"/>
              </a:buClr>
              <a:buSzTx/>
              <a:buFont typeface="Wingdings" panose="05000000000000000000" pitchFamily="2" charset="2"/>
              <a:buChar char="§"/>
              <a:defRPr sz="3696"/>
            </a:pPr>
            <a:r>
              <a:rPr lang="en-US" sz="1800" dirty="0">
                <a:latin typeface="Arial" panose="020B0604020202020204" pitchFamily="34" charset="0"/>
                <a:cs typeface="Arial" panose="020B0604020202020204" pitchFamily="34" charset="0"/>
              </a:rPr>
              <a:t>Consistent operation with other Ross Video Live Production Switchers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spTree>
    <p:extLst>
      <p:ext uri="{BB962C8B-B14F-4D97-AF65-F5344CB8AC3E}">
        <p14:creationId xmlns:p14="http://schemas.microsoft.com/office/powerpoint/2010/main" val="23180710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22" name="Shape 722"/>
          <p:cNvSpPr>
            <a:spLocks noGrp="1"/>
          </p:cNvSpPr>
          <p:nvPr>
            <p:ph type="title"/>
          </p:nvPr>
        </p:nvSpPr>
        <p:spPr>
          <a:prstGeom prst="rect">
            <a:avLst/>
          </a:prstGeom>
        </p:spPr>
        <p:txBody>
          <a:bodyPr/>
          <a:lstStyle/>
          <a:p>
            <a:pPr algn="l"/>
            <a:r>
              <a:rPr sz="2800" dirty="0">
                <a:solidFill>
                  <a:schemeClr val="bg1"/>
                </a:solidFill>
                <a:latin typeface="Arial" panose="020B0604020202020204" pitchFamily="34" charset="0"/>
                <a:cs typeface="Arial" panose="020B0604020202020204" pitchFamily="34" charset="0"/>
              </a:rPr>
              <a:t>Powerful, Reliable</a:t>
            </a:r>
            <a:r>
              <a:rPr lang="en-US" sz="2800" dirty="0">
                <a:solidFill>
                  <a:schemeClr val="bg1"/>
                </a:solidFill>
                <a:latin typeface="Arial" panose="020B0604020202020204" pitchFamily="34" charset="0"/>
                <a:cs typeface="Arial" panose="020B0604020202020204" pitchFamily="34" charset="0"/>
              </a:rPr>
              <a:t>,</a:t>
            </a:r>
            <a:r>
              <a:rPr sz="2800" dirty="0">
                <a:solidFill>
                  <a:schemeClr val="bg1"/>
                </a:solidFill>
                <a:latin typeface="Arial" panose="020B0604020202020204" pitchFamily="34" charset="0"/>
                <a:cs typeface="Arial" panose="020B0604020202020204" pitchFamily="34" charset="0"/>
              </a:rPr>
              <a:t> </a:t>
            </a:r>
            <a:r>
              <a:rPr lang="en-US" sz="2800" dirty="0">
                <a:solidFill>
                  <a:schemeClr val="bg1"/>
                </a:solidFill>
                <a:latin typeface="Arial" panose="020B0604020202020204" pitchFamily="34" charset="0"/>
                <a:cs typeface="Arial" panose="020B0604020202020204" pitchFamily="34" charset="0"/>
              </a:rPr>
              <a:t>and</a:t>
            </a:r>
            <a:r>
              <a:rPr sz="2800" dirty="0">
                <a:solidFill>
                  <a:schemeClr val="bg1"/>
                </a:solidFill>
                <a:latin typeface="Arial" panose="020B0604020202020204" pitchFamily="34" charset="0"/>
                <a:cs typeface="Arial" panose="020B0604020202020204" pitchFamily="34" charset="0"/>
              </a:rPr>
              <a:t> Tough</a:t>
            </a:r>
            <a:r>
              <a:rPr lang="en-US" sz="2800" dirty="0">
                <a:solidFill>
                  <a:schemeClr val="bg1"/>
                </a:solidFill>
                <a:latin typeface="Arial" panose="020B0604020202020204" pitchFamily="34" charset="0"/>
                <a:cs typeface="Arial" panose="020B0604020202020204" pitchFamily="34" charset="0"/>
              </a:rPr>
              <a:t> Solution</a:t>
            </a:r>
            <a:endParaRPr sz="2800" dirty="0">
              <a:solidFill>
                <a:schemeClr val="bg1"/>
              </a:solidFill>
              <a:latin typeface="Arial" panose="020B0604020202020204" pitchFamily="34" charset="0"/>
              <a:cs typeface="Arial" panose="020B0604020202020204" pitchFamily="34" charset="0"/>
            </a:endParaRPr>
          </a:p>
        </p:txBody>
      </p:sp>
      <p:sp>
        <p:nvSpPr>
          <p:cNvPr id="723" name="Shape 723"/>
          <p:cNvSpPr>
            <a:spLocks noGrp="1"/>
          </p:cNvSpPr>
          <p:nvPr>
            <p:ph type="body" idx="1"/>
          </p:nvPr>
        </p:nvSpPr>
        <p:spPr>
          <a:xfrm>
            <a:off x="472440" y="1259704"/>
            <a:ext cx="8214360" cy="3027289"/>
          </a:xfrm>
          <a:prstGeom prst="rect">
            <a:avLst/>
          </a:prstGeom>
        </p:spPr>
        <p:txBody>
          <a:bodyPr anchor="t"/>
          <a:lstStyle/>
          <a:p>
            <a:pPr marL="228600" indent="-228600">
              <a:lnSpc>
                <a:spcPct val="114000"/>
              </a:lnSpc>
              <a:spcBef>
                <a:spcPts val="0"/>
              </a:spcBef>
              <a:buClr>
                <a:schemeClr val="tx1"/>
              </a:buClr>
              <a:buSzTx/>
              <a:buFont typeface="Wingdings" panose="05000000000000000000" pitchFamily="2" charset="2"/>
              <a:buChar char="§"/>
              <a:defRPr sz="4200"/>
            </a:pPr>
            <a:r>
              <a:rPr lang="en-US" sz="1800" dirty="0">
                <a:latin typeface="Arial" panose="020B0604020202020204" pitchFamily="34" charset="0"/>
                <a:cs typeface="Arial" panose="020B0604020202020204" pitchFamily="34" charset="0"/>
              </a:rPr>
              <a:t>Compact</a:t>
            </a:r>
            <a:r>
              <a:rPr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form factor choices:</a:t>
            </a:r>
          </a:p>
          <a:p>
            <a:pPr marL="344322" lvl="1" indent="-228600">
              <a:lnSpc>
                <a:spcPct val="114000"/>
              </a:lnSpc>
              <a:spcBef>
                <a:spcPts val="0"/>
              </a:spcBef>
              <a:buClr>
                <a:schemeClr val="tx1"/>
              </a:buClr>
              <a:buSzTx/>
              <a:buFont typeface="Wingdings" panose="05000000000000000000" pitchFamily="2" charset="2"/>
              <a:buChar char="§"/>
              <a:defRPr sz="4200"/>
            </a:pPr>
            <a:r>
              <a:rPr lang="en-US" sz="1400" dirty="0">
                <a:latin typeface="Arial" panose="020B0604020202020204" pitchFamily="34" charset="0"/>
                <a:cs typeface="Arial" panose="020B0604020202020204" pitchFamily="34" charset="0"/>
              </a:rPr>
              <a:t>All in one unit</a:t>
            </a:r>
          </a:p>
          <a:p>
            <a:pPr marL="344322" lvl="1" indent="-228600">
              <a:lnSpc>
                <a:spcPct val="114000"/>
              </a:lnSpc>
              <a:spcBef>
                <a:spcPts val="0"/>
              </a:spcBef>
              <a:buClr>
                <a:schemeClr val="tx1"/>
              </a:buClr>
              <a:buSzTx/>
              <a:buFont typeface="Wingdings" panose="05000000000000000000" pitchFamily="2" charset="2"/>
              <a:buChar char="§"/>
              <a:defRPr sz="4200"/>
            </a:pPr>
            <a:r>
              <a:rPr lang="en-US" sz="1400" dirty="0">
                <a:latin typeface="Arial" panose="020B0604020202020204" pitchFamily="34" charset="0"/>
                <a:cs typeface="Arial" panose="020B0604020202020204" pitchFamily="34" charset="0"/>
              </a:rPr>
              <a:t>1</a:t>
            </a:r>
            <a:r>
              <a:rPr sz="1400" dirty="0">
                <a:latin typeface="Arial" panose="020B0604020202020204" pitchFamily="34" charset="0"/>
                <a:cs typeface="Arial" panose="020B0604020202020204" pitchFamily="34" charset="0"/>
              </a:rPr>
              <a:t> RU Chassis</a:t>
            </a:r>
            <a:endParaRPr lang="en-US" sz="1400" dirty="0">
              <a:latin typeface="Arial" panose="020B0604020202020204" pitchFamily="34" charset="0"/>
              <a:cs typeface="Arial" panose="020B0604020202020204" pitchFamily="34" charset="0"/>
            </a:endParaRPr>
          </a:p>
          <a:p>
            <a:pPr marL="344322" lvl="1" indent="-228600">
              <a:lnSpc>
                <a:spcPct val="114000"/>
              </a:lnSpc>
              <a:spcBef>
                <a:spcPts val="0"/>
              </a:spcBef>
              <a:buClr>
                <a:schemeClr val="tx1"/>
              </a:buClr>
              <a:buSzTx/>
              <a:buFont typeface="Wingdings" panose="05000000000000000000" pitchFamily="2" charset="2"/>
              <a:buChar char="§"/>
              <a:defRPr sz="4200"/>
            </a:pPr>
            <a:r>
              <a:rPr lang="en-US" sz="1400" dirty="0">
                <a:latin typeface="Arial" panose="020B0604020202020204" pitchFamily="34" charset="0"/>
                <a:cs typeface="Arial" panose="020B0604020202020204" pitchFamily="34" charset="0"/>
              </a:rPr>
              <a:t>Separate hardware control panel</a:t>
            </a:r>
            <a:endParaRPr sz="1400" dirty="0">
              <a:latin typeface="Arial" panose="020B0604020202020204" pitchFamily="34" charset="0"/>
              <a:cs typeface="Arial" panose="020B0604020202020204" pitchFamily="34" charset="0"/>
            </a:endParaRPr>
          </a:p>
          <a:p>
            <a:pPr marL="228600" indent="-228600">
              <a:lnSpc>
                <a:spcPct val="114000"/>
              </a:lnSpc>
              <a:spcBef>
                <a:spcPts val="0"/>
              </a:spcBef>
              <a:buClr>
                <a:schemeClr val="tx1"/>
              </a:buClr>
              <a:buSzTx/>
              <a:buFont typeface="Wingdings" panose="05000000000000000000" pitchFamily="2" charset="2"/>
              <a:buChar char="§"/>
              <a:defRPr sz="4200"/>
            </a:pPr>
            <a:r>
              <a:rPr sz="1800" dirty="0">
                <a:latin typeface="Arial" panose="020B0604020202020204" pitchFamily="34" charset="0"/>
                <a:cs typeface="Arial" panose="020B0604020202020204" pitchFamily="34" charset="0"/>
              </a:rPr>
              <a:t>Tough Metal Construction</a:t>
            </a:r>
          </a:p>
          <a:p>
            <a:pPr marL="228600" indent="-228600">
              <a:lnSpc>
                <a:spcPct val="114000"/>
              </a:lnSpc>
              <a:spcBef>
                <a:spcPts val="0"/>
              </a:spcBef>
              <a:buClr>
                <a:schemeClr val="tx1"/>
              </a:buClr>
              <a:buSzTx/>
              <a:buFont typeface="Wingdings" panose="05000000000000000000" pitchFamily="2" charset="2"/>
              <a:buChar char="§"/>
              <a:defRPr sz="4200"/>
            </a:pPr>
            <a:r>
              <a:rPr sz="1800" dirty="0">
                <a:latin typeface="Arial" panose="020B0604020202020204" pitchFamily="34" charset="0"/>
                <a:cs typeface="Arial" panose="020B0604020202020204" pitchFamily="34" charset="0"/>
              </a:rPr>
              <a:t>Extensively “Shake” Tested</a:t>
            </a:r>
          </a:p>
          <a:p>
            <a:pPr marL="228600" indent="-228600">
              <a:lnSpc>
                <a:spcPct val="114000"/>
              </a:lnSpc>
              <a:spcBef>
                <a:spcPts val="0"/>
              </a:spcBef>
              <a:buClr>
                <a:schemeClr val="tx1"/>
              </a:buClr>
              <a:buSzTx/>
              <a:buFont typeface="Wingdings" panose="05000000000000000000" pitchFamily="2" charset="2"/>
              <a:buChar char="§"/>
              <a:defRPr sz="4200"/>
            </a:pPr>
            <a:r>
              <a:rPr lang="en-US" sz="1800" dirty="0">
                <a:latin typeface="Arial" panose="020B0604020202020204" pitchFamily="34" charset="0"/>
                <a:cs typeface="Arial" panose="020B0604020202020204" pitchFamily="34" charset="0"/>
              </a:rPr>
              <a:t>High Quality 2 Axis Positioner</a:t>
            </a:r>
          </a:p>
          <a:p>
            <a:pPr marL="228600" indent="-228600">
              <a:lnSpc>
                <a:spcPct val="114000"/>
              </a:lnSpc>
              <a:spcBef>
                <a:spcPts val="0"/>
              </a:spcBef>
              <a:buClr>
                <a:schemeClr val="tx1"/>
              </a:buClr>
              <a:buSzTx/>
              <a:buFont typeface="Wingdings" panose="05000000000000000000" pitchFamily="2" charset="2"/>
              <a:buChar char="§"/>
              <a:defRPr sz="4200"/>
            </a:pPr>
            <a:r>
              <a:rPr lang="en-US" sz="1800" dirty="0">
                <a:latin typeface="Arial" panose="020B0604020202020204" pitchFamily="34" charset="0"/>
                <a:cs typeface="Arial" panose="020B0604020202020204" pitchFamily="34" charset="0"/>
              </a:rPr>
              <a:t>High Quality 30-Bit LED Buttons</a:t>
            </a:r>
          </a:p>
          <a:p>
            <a:pPr marL="228600" indent="-228600">
              <a:lnSpc>
                <a:spcPct val="114000"/>
              </a:lnSpc>
              <a:spcBef>
                <a:spcPts val="0"/>
              </a:spcBef>
              <a:buClr>
                <a:schemeClr val="tx1"/>
              </a:buClr>
              <a:buSzTx/>
              <a:buFont typeface="Wingdings" panose="05000000000000000000" pitchFamily="2" charset="2"/>
              <a:buChar char="§"/>
              <a:defRPr sz="4200"/>
            </a:pPr>
            <a:r>
              <a:rPr sz="1800" dirty="0">
                <a:latin typeface="Arial" panose="020B0604020202020204" pitchFamily="34" charset="0"/>
                <a:cs typeface="Arial" panose="020B0604020202020204" pitchFamily="34" charset="0"/>
              </a:rPr>
              <a:t>Locking Power Cord Retainers</a:t>
            </a:r>
          </a:p>
          <a:p>
            <a:pPr marL="228600" indent="-228600">
              <a:lnSpc>
                <a:spcPct val="114000"/>
              </a:lnSpc>
              <a:spcBef>
                <a:spcPts val="0"/>
              </a:spcBef>
              <a:buClr>
                <a:schemeClr val="tx1"/>
              </a:buClr>
              <a:buSzTx/>
              <a:buFont typeface="Wingdings" panose="05000000000000000000" pitchFamily="2" charset="2"/>
              <a:buChar char="§"/>
              <a:defRPr sz="4200"/>
            </a:pPr>
            <a:r>
              <a:rPr sz="1800" dirty="0">
                <a:latin typeface="Arial" panose="020B0604020202020204" pitchFamily="34" charset="0"/>
                <a:cs typeface="Arial" panose="020B0604020202020204" pitchFamily="34" charset="0"/>
              </a:rPr>
              <a:t>Legendary Ross Fader, Guaranteed for Life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07" y="4736805"/>
            <a:ext cx="1857861" cy="22287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3877" y="-166255"/>
            <a:ext cx="6710805" cy="3776353"/>
          </a:xfrm>
          <a:prstGeom prst="rect">
            <a:avLst/>
          </a:prstGeom>
        </p:spPr>
      </p:pic>
    </p:spTree>
    <p:extLst>
      <p:ext uri="{BB962C8B-B14F-4D97-AF65-F5344CB8AC3E}">
        <p14:creationId xmlns:p14="http://schemas.microsoft.com/office/powerpoint/2010/main" val="3738493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9A1A1DB2BF414EA82C4A7AEA8336AB" ma:contentTypeVersion="35" ma:contentTypeDescription="Create a new document." ma:contentTypeScope="" ma:versionID="b9e67a740bd5dae1b3e83b132e4ae9cb">
  <xsd:schema xmlns:xsd="http://www.w3.org/2001/XMLSchema" xmlns:xs="http://www.w3.org/2001/XMLSchema" xmlns:p="http://schemas.microsoft.com/office/2006/metadata/properties" xmlns:ns1="http://schemas.microsoft.com/sharepoint/v3" xmlns:ns2="162995b1-9e75-4ed5-a7e8-c87fea76cf4b" xmlns:ns3="37b4511a-0cfd-4933-844b-b1662b6861a7" xmlns:ns4="52040dae-10ce-4e11-86b6-99ad97436b8d" targetNamespace="http://schemas.microsoft.com/office/2006/metadata/properties" ma:root="true" ma:fieldsID="695766c97934f06d618e560c8b2f77d9" ns1:_="" ns2:_="" ns3:_="" ns4:_="">
    <xsd:import namespace="http://schemas.microsoft.com/sharepoint/v3"/>
    <xsd:import namespace="162995b1-9e75-4ed5-a7e8-c87fea76cf4b"/>
    <xsd:import namespace="37b4511a-0cfd-4933-844b-b1662b6861a7"/>
    <xsd:import namespace="52040dae-10ce-4e11-86b6-99ad97436b8d"/>
    <xsd:element name="properties">
      <xsd:complexType>
        <xsd:sequence>
          <xsd:element name="documentManagement">
            <xsd:complexType>
              <xsd:all>
                <xsd:element ref="ns1:PublishingStartDate" minOccurs="0"/>
                <xsd:element ref="ns1:PublishingExpirationDate" minOccurs="0"/>
                <xsd:element ref="ns2:_Flow_SignoffStatus" minOccurs="0"/>
                <xsd:element ref="ns2:Date" minOccurs="0"/>
                <xsd:element ref="ns2:PublicationLevel" minOccurs="0"/>
                <xsd:element ref="ns2:ExternalURL" minOccurs="0"/>
                <xsd:element ref="ns2:CleanTitle" minOccurs="0"/>
                <xsd:element ref="ns2:LastProcessedDate" minOccurs="0"/>
                <xsd:element ref="ns2:Version_x0023_"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4:PrimeClassificationStatus" minOccurs="0"/>
                <xsd:element ref="ns4:PrimeClassificationStatusDetails" minOccurs="0"/>
                <xsd:element ref="ns4:PrimeCorrectedByUser" minOccurs="0"/>
                <xsd:element ref="ns4:SharedWithUsers" minOccurs="0"/>
                <xsd:element ref="ns4:PrimeLastClassifie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3"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2995b1-9e75-4ed5-a7e8-c87fea76cf4b" elementFormDefault="qualified">
    <xsd:import namespace="http://schemas.microsoft.com/office/2006/documentManagement/types"/>
    <xsd:import namespace="http://schemas.microsoft.com/office/infopath/2007/PartnerControls"/>
    <xsd:element name="_Flow_SignoffStatus" ma:index="4" nillable="true" ma:displayName="Sign-off status" ma:internalName="Sign_x002d_off_x0020_status" ma:readOnly="false">
      <xsd:simpleType>
        <xsd:restriction base="dms:Text"/>
      </xsd:simpleType>
    </xsd:element>
    <xsd:element name="Date" ma:index="6" nillable="true" ma:displayName="Date" ma:format="DateOnly" ma:internalName="Date" ma:readOnly="false">
      <xsd:simpleType>
        <xsd:restriction base="dms:DateTime"/>
      </xsd:simpleType>
    </xsd:element>
    <xsd:element name="PublicationLevel" ma:index="7" nillable="true" ma:displayName="PublicationLevel" ma:default="PublicWeb" ma:description="This column determines if a document can be published on the public website (PublicWeb) and be cited by RRL's RossBot, or if the RossBot can merely use the data in the document, but not cite it." ma:format="Dropdown" ma:internalName="PublicationLevel" ma:readOnly="false">
      <xsd:simpleType>
        <xsd:restriction base="dms:Choice">
          <xsd:enumeration value="PublicWeb"/>
          <xsd:enumeration value="AIReadable"/>
          <xsd:enumeration value="Private"/>
        </xsd:restriction>
      </xsd:simpleType>
    </xsd:element>
    <xsd:element name="ExternalURL" ma:index="8" nillable="true" ma:displayName="External URL" ma:format="Hyperlink" ma:internalName="External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leanTitle" ma:index="9" nillable="true" ma:displayName="Clean Title" ma:format="Dropdown" ma:internalName="CleanTitle">
      <xsd:simpleType>
        <xsd:restriction base="dms:Text">
          <xsd:maxLength value="255"/>
        </xsd:restriction>
      </xsd:simpleType>
    </xsd:element>
    <xsd:element name="LastProcessedDate" ma:index="10" nillable="true" ma:displayName="Last Processed Date" ma:description="in UTC" ma:format="DateTime" ma:internalName="LastProcessedDate" ma:readOnly="false">
      <xsd:simpleType>
        <xsd:restriction base="dms:DateTime"/>
      </xsd:simpleType>
    </xsd:element>
    <xsd:element name="Version_x0023_" ma:index="11" nillable="true" ma:displayName="Version #" ma:format="Dropdown" ma:internalName="Version_x0023_" ma:readOnly="false">
      <xsd:simpleType>
        <xsd:restriction base="dms:Text">
          <xsd:maxLength value="255"/>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hidden="true" ma:internalName="MediaServiceAutoTags" ma:readOnly="true">
      <xsd:simpleType>
        <xsd:restriction base="dms:Text"/>
      </xsd:simpleType>
    </xsd:element>
    <xsd:element name="MediaServiceLocation" ma:index="16" nillable="true" ma:displayName="MediaServiceLocation" ma:description="" ma:hidden="true" ma:internalName="MediaServiceLocation" ma:readOnly="true">
      <xsd:simpleType>
        <xsd:restriction base="dms:Text"/>
      </xsd:simpleType>
    </xsd:element>
    <xsd:element name="MediaServiceOCR" ma:index="17" nillable="true" ma:displayName="MediaServiceOCR" ma:hidden="true" ma:internalName="MediaServiceOCR" ma:readOnly="true">
      <xsd:simpleType>
        <xsd:restriction base="dms:Note"/>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MediaLengthInSeconds" ma:index="23" nillable="true" ma:displayName="Length (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4146bea-2002-4642-9cb1-732fae3209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b4511a-0cfd-4933-844b-b1662b6861a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56597fc-a6b0-4d00-b368-c4ed4e1222a0}" ma:internalName="TaxCatchAll" ma:readOnly="false" ma:showField="CatchAllData" ma:web="37b4511a-0cfd-4933-844b-b1662b6861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2040dae-10ce-4e11-86b6-99ad97436b8d" elementFormDefault="qualified">
    <xsd:import namespace="http://schemas.microsoft.com/office/2006/documentManagement/types"/>
    <xsd:import namespace="http://schemas.microsoft.com/office/infopath/2007/PartnerControls"/>
    <xsd:element name="PrimeClassificationStatus" ma:index="31" nillable="true" ma:displayName="Processing status" ma:hidden="true" ma:internalName="PrimeClassificationStatus" ma:readOnly="false">
      <xsd:simpleType>
        <xsd:restriction base="dms:Text"/>
      </xsd:simpleType>
    </xsd:element>
    <xsd:element name="PrimeClassificationStatusDetails" ma:index="32" nillable="true" ma:displayName="Processing details" ma:hidden="true" ma:internalName="PrimeClassificationStatusDetails" ma:readOnly="false">
      <xsd:simpleType>
        <xsd:restriction base="dms:Note"/>
      </xsd:simpleType>
    </xsd:element>
    <xsd:element name="PrimeCorrectedByUser" ma:index="33" nillable="true" ma:displayName="Corrected" ma:hidden="true" ma:internalName="PrimeCorrectedByUser" ma:readOnly="false">
      <xsd:simpleType>
        <xsd:restriction base="dms:Boolean"/>
      </xsd:simpleType>
    </xsd:element>
    <xsd:element name="SharedWithUsers" ma:index="36"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imeLastClassified" ma:index="37" nillable="true" ma:displayName="Processed" ma:hidden="true" ma:internalName="PrimeLastClassified" ma:readOnly="false">
      <xsd:simpleType>
        <xsd:restriction base="dms:DateTime"/>
      </xsd:simpleType>
    </xsd:element>
    <xsd:element name="SharedWithDetails" ma:index="38" nillable="true" ma:displayName="Shared With Details" ma:description=""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7b4511a-0cfd-4933-844b-b1662b6861a7" xsi:nil="true"/>
    <lcf76f155ced4ddcb4097134ff3c332f xmlns="162995b1-9e75-4ed5-a7e8-c87fea76cf4b">
      <Terms xmlns="http://schemas.microsoft.com/office/infopath/2007/PartnerControls"/>
    </lcf76f155ced4ddcb4097134ff3c332f>
    <PublishingExpirationDate xmlns="http://schemas.microsoft.com/sharepoint/v3" xsi:nil="true"/>
    <_Flow_SignoffStatus xmlns="162995b1-9e75-4ed5-a7e8-c87fea76cf4b" xsi:nil="true"/>
    <PublishingStartDate xmlns="http://schemas.microsoft.com/sharepoint/v3" xsi:nil="true"/>
    <Date xmlns="162995b1-9e75-4ed5-a7e8-c87fea76cf4b" xsi:nil="true"/>
    <PublicationLevel xmlns="162995b1-9e75-4ed5-a7e8-c87fea76cf4b" xsi:nil="true"/>
    <Version_x0023_ xmlns="162995b1-9e75-4ed5-a7e8-c87fea76cf4b">unknown</Version_x0023_>
    <LastProcessedDate xmlns="162995b1-9e75-4ed5-a7e8-c87fea76cf4b">2025-07-30T18:41:41+00:00</LastProcessedDate>
    <PrimeLastClassified xmlns="52040dae-10ce-4e11-86b6-99ad97436b8d" xsi:nil="true"/>
    <PrimeClassificationStatus xmlns="52040dae-10ce-4e11-86b6-99ad97436b8d" xsi:nil="true"/>
    <PrimeClassificationStatusDetails xmlns="52040dae-10ce-4e11-86b6-99ad97436b8d" xsi:nil="true"/>
    <PrimeCorrectedByUser xmlns="52040dae-10ce-4e11-86b6-99ad97436b8d" xsi:nil="true"/>
    <ExternalURL xmlns="162995b1-9e75-4ed5-a7e8-c87fea76cf4b">
      <Url>https://documentation.rossvideo.com/files/Manuals/Production%20Switchers/Carbonite/Carbonite%20Black%20Solo/Resellers/Carbonite%20Black%20Solo%20Customer%20Presentation.pptx</Url>
      <Description>https://documentation.rossvideo.com/files/Manuals/Production%20Switchers/Carbonite/Carbonite%20Black%20Solo/Resellers/Carbonite%20Black%20Solo%20Customer%20Presentation.pptx</Description>
    </ExternalURL>
    <CleanTitle xmlns="162995b1-9e75-4ed5-a7e8-c87fea76cf4b">Carbonite Black Solo Customer Presentation</CleanTitle>
  </documentManagement>
</p:properties>
</file>

<file path=customXml/itemProps1.xml><?xml version="1.0" encoding="utf-8"?>
<ds:datastoreItem xmlns:ds="http://schemas.openxmlformats.org/officeDocument/2006/customXml" ds:itemID="{531DB97E-A296-452C-A1AF-92AF37DFB522}"/>
</file>

<file path=customXml/itemProps2.xml><?xml version="1.0" encoding="utf-8"?>
<ds:datastoreItem xmlns:ds="http://schemas.openxmlformats.org/officeDocument/2006/customXml" ds:itemID="{503A8CCA-41FF-4585-B82A-DFD3B7CFA7B7}"/>
</file>

<file path=customXml/itemProps3.xml><?xml version="1.0" encoding="utf-8"?>
<ds:datastoreItem xmlns:ds="http://schemas.openxmlformats.org/officeDocument/2006/customXml" ds:itemID="{77D0F2BA-2D85-47D4-B058-6163F4E2CA32}"/>
</file>

<file path=docProps/app.xml><?xml version="1.0" encoding="utf-8"?>
<Properties xmlns="http://schemas.openxmlformats.org/officeDocument/2006/extended-properties" xmlns:vt="http://schemas.openxmlformats.org/officeDocument/2006/docPropsVTypes">
  <Template/>
  <TotalTime>9832</TotalTime>
  <Words>2434</Words>
  <Application>Microsoft Office PowerPoint</Application>
  <PresentationFormat>On-screen Show (16:9)</PresentationFormat>
  <Paragraphs>328</Paragraphs>
  <Slides>46</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46</vt:i4>
      </vt:variant>
    </vt:vector>
  </HeadingPairs>
  <TitlesOfParts>
    <vt:vector size="56" baseType="lpstr">
      <vt:lpstr>Arial</vt:lpstr>
      <vt:lpstr>Calibri</vt:lpstr>
      <vt:lpstr>Courier New</vt:lpstr>
      <vt:lpstr>Gill Sans</vt:lpstr>
      <vt:lpstr>Helvetica</vt:lpstr>
      <vt:lpstr>Lucida Grande</vt:lpstr>
      <vt:lpstr>Times New Roman</vt:lpstr>
      <vt:lpstr>Wingdings</vt:lpstr>
      <vt:lpstr>Office Theme</vt:lpstr>
      <vt:lpstr>1_Office Theme</vt:lpstr>
      <vt:lpstr>PowerPoint Presentation</vt:lpstr>
      <vt:lpstr>Carbonite Black Solo Overview</vt:lpstr>
      <vt:lpstr>Carbonite Black Solo Benefits</vt:lpstr>
      <vt:lpstr>Primary Capabilities of Carbonite Black Solo</vt:lpstr>
      <vt:lpstr>Primary Capabilities of Carbonite Black Solo</vt:lpstr>
      <vt:lpstr>Primary Capabilities of Carbonite Black Solo</vt:lpstr>
      <vt:lpstr>Complete and Cost-Effective Solution</vt:lpstr>
      <vt:lpstr>Easy to Use Solution</vt:lpstr>
      <vt:lpstr>Powerful, Reliable, and Tough Solution</vt:lpstr>
      <vt:lpstr>PowerPoint Presentation</vt:lpstr>
      <vt:lpstr>Powerful Inputs</vt:lpstr>
      <vt:lpstr>Powerful Inputs</vt:lpstr>
      <vt:lpstr>Outputs</vt:lpstr>
      <vt:lpstr>Powerful Keying</vt:lpstr>
      <vt:lpstr>PowerPoint Presentation</vt:lpstr>
      <vt:lpstr>2 MiniMEs Included</vt:lpstr>
      <vt:lpstr>PowerPoint Presentation</vt:lpstr>
      <vt:lpstr>PowerPoint Presentation</vt:lpstr>
      <vt:lpstr>PowerPoint Presentation</vt:lpstr>
      <vt:lpstr>PowerPoint Presentation</vt:lpstr>
      <vt:lpstr>High Quality Effects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Shots are stored to Memories. These are normally stored into the PGM Output to create what is wanted when a memory is recalled.</vt:lpstr>
      <vt:lpstr>XPressionTM Live CG comes standard with all Carbonite Black Solo systems. It does require a customer supplied Windows PC or Laptop with Nvidia graphics or Ross Video XPressionTM workstation.  Live CG provides direct integration with the Carbonite internal Media-StoreTM channels. XPressionTM renders the still graphics from the users  Laptop/PC over the network directly into the Carbonite Media-StoreTM channels in under 2 seconds  XPressionTM is able to put together a playlist and then run that playlist with the output rendering into Carbonite. This operation is just like running an independent graphics system, without the added cost of the expensive SDI hardware and without consuming switcher inputs. </vt:lpstr>
      <vt:lpstr>PowerPoint Presentation</vt:lpstr>
      <vt:lpstr>PowerPoint Presentation</vt:lpstr>
      <vt:lpstr>PowerPoint Presentation</vt:lpstr>
      <vt:lpstr>PowerPoint Presentation</vt:lpstr>
      <vt:lpstr>Services and Support </vt:lpstr>
      <vt:lpstr>Services and Support </vt:lpstr>
      <vt:lpstr>PowerPoint Presentation</vt:lpstr>
    </vt:vector>
  </TitlesOfParts>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McDonagh</dc:creator>
  <cp:lastModifiedBy>Matthew Allard</cp:lastModifiedBy>
  <cp:revision>165</cp:revision>
  <dcterms:created xsi:type="dcterms:W3CDTF">2012-03-15T18:13:33Z</dcterms:created>
  <dcterms:modified xsi:type="dcterms:W3CDTF">2016-11-10T21:32:46Z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FolderId">
    <vt:lpwstr/>
  </property>
  <property fmtid="{D5CDD505-2E9C-101B-9397-08002B2CF9AE}" pid="3" name="Offisync_SaveTime">
    <vt:lpwstr/>
  </property>
  <property fmtid="{D5CDD505-2E9C-101B-9397-08002B2CF9AE}" pid="4" name="Offisync_IsSaved">
    <vt:lpwstr>False</vt:lpwstr>
  </property>
  <property fmtid="{D5CDD505-2E9C-101B-9397-08002B2CF9AE}" pid="5" name="Offisync_UniqueId">
    <vt:lpwstr>206014;17571668</vt:lpwstr>
  </property>
  <property fmtid="{D5CDD505-2E9C-101B-9397-08002B2CF9AE}" pid="6" name="CentralDesktop_MDAdded">
    <vt:lpwstr>True</vt:lpwstr>
  </property>
  <property fmtid="{D5CDD505-2E9C-101B-9397-08002B2CF9AE}" pid="7" name="Offisync_FileTitle">
    <vt:lpwstr/>
  </property>
  <property fmtid="{D5CDD505-2E9C-101B-9397-08002B2CF9AE}" pid="8" name="Offisync_UpdateToken">
    <vt:lpwstr>2012-03-17T16:57:56-0400</vt:lpwstr>
  </property>
  <property fmtid="{D5CDD505-2E9C-101B-9397-08002B2CF9AE}" pid="9" name="Offisync_ProviderName">
    <vt:lpwstr>Central Desktop</vt:lpwstr>
  </property>
  <property fmtid="{D5CDD505-2E9C-101B-9397-08002B2CF9AE}" pid="10" name="ContentTypeId">
    <vt:lpwstr>0x010100F49A1A1DB2BF414EA82C4A7AEA8336AB</vt:lpwstr>
  </property>
  <property fmtid="{D5CDD505-2E9C-101B-9397-08002B2CF9AE}" pid="11" name="MediaServiceImageTags">
    <vt:lpwstr/>
  </property>
  <property fmtid="{D5CDD505-2E9C-101B-9397-08002B2CF9AE}" pid="12" name="AccessLEvel">
    <vt:lpwstr>Public</vt:lpwstr>
  </property>
</Properties>
</file>